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misleyvis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82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399" autoAdjust="0"/>
  </p:normalViewPr>
  <p:slideViewPr>
    <p:cSldViewPr>
      <p:cViewPr>
        <p:scale>
          <a:sx n="70" d="100"/>
          <a:sy n="70" d="100"/>
        </p:scale>
        <p:origin x="-115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a_Yamisleidys_Lor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a_Yamisleidys_Lor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ia%2011%20final%20yamisleidy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ia%2011%20final%20yamisleidy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ia%2011%20final%20yamisleidy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i\Desktop\Anaclaudia\Yamisleidys\planilhia%2011%20final%20yamisleidy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plotArea>
      <c:layout>
        <c:manualLayout>
          <c:layoutTarget val="inner"/>
          <c:xMode val="edge"/>
          <c:yMode val="edge"/>
          <c:x val="0.10849069097634546"/>
          <c:y val="0.10359754298395081"/>
          <c:w val="0.85849155468238525"/>
          <c:h val="0.764047391456690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1.9677996422182469E-2</c:v>
                </c:pt>
                <c:pt idx="1">
                  <c:v>3.7567084078711996E-2</c:v>
                </c:pt>
                <c:pt idx="2">
                  <c:v>7.6028622540250473E-2</c:v>
                </c:pt>
              </c:numCache>
            </c:numRef>
          </c:val>
        </c:ser>
        <c:axId val="67376640"/>
        <c:axId val="67378176"/>
      </c:barChart>
      <c:catAx>
        <c:axId val="67376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7378176"/>
        <c:crosses val="autoZero"/>
        <c:auto val="1"/>
        <c:lblAlgn val="ctr"/>
        <c:lblOffset val="100"/>
      </c:catAx>
      <c:valAx>
        <c:axId val="673781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73766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2.5210084033613443E-2</c:v>
                </c:pt>
                <c:pt idx="1">
                  <c:v>4.4817927170868938E-2</c:v>
                </c:pt>
                <c:pt idx="2">
                  <c:v>5.8823529411764705E-2</c:v>
                </c:pt>
              </c:numCache>
            </c:numRef>
          </c:val>
        </c:ser>
        <c:axId val="71808896"/>
        <c:axId val="71810432"/>
      </c:barChart>
      <c:catAx>
        <c:axId val="71808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810432"/>
        <c:crosses val="autoZero"/>
        <c:auto val="1"/>
        <c:lblAlgn val="ctr"/>
        <c:lblOffset val="100"/>
      </c:catAx>
      <c:valAx>
        <c:axId val="71810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808896"/>
        <c:crosses val="autoZero"/>
        <c:crossBetween val="between"/>
        <c:majorUnit val="0.2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'[planilhia 11 final yamisleidys.xls]Indicadores'!$C$15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'[planilhia 11 final yamisleidys.xls]Indicadores'!$D$14:$F$14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'[planilhia 11 final yamisleidys.xls]Indicadores'!$D$15:$F$15</c:f>
              <c:numCache>
                <c:formatCode>0.0%</c:formatCode>
                <c:ptCount val="3"/>
                <c:pt idx="0">
                  <c:v>0.77272727272727726</c:v>
                </c:pt>
                <c:pt idx="1">
                  <c:v>0.8333333333333337</c:v>
                </c:pt>
                <c:pt idx="2">
                  <c:v>0.98823529411764344</c:v>
                </c:pt>
              </c:numCache>
            </c:numRef>
          </c:val>
        </c:ser>
        <c:axId val="71826432"/>
        <c:axId val="71873280"/>
      </c:barChart>
      <c:catAx>
        <c:axId val="71826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873280"/>
        <c:crosses val="autoZero"/>
        <c:auto val="1"/>
        <c:lblAlgn val="ctr"/>
        <c:lblOffset val="100"/>
      </c:catAx>
      <c:valAx>
        <c:axId val="718732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8264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'[planilhia 11 final yamisleidys.xls]Indicadores'!$C$21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'[planilhia 11 final yamisleidys.xls]Indicadores'!$D$20:$F$20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'[planilhia 11 final yamisleidys.xls]Indicadores'!$D$21:$F$21</c:f>
              <c:numCache>
                <c:formatCode>0.0%</c:formatCode>
                <c:ptCount val="3"/>
                <c:pt idx="0">
                  <c:v>0.14285714285714429</c:v>
                </c:pt>
                <c:pt idx="1">
                  <c:v>0.38095238095238437</c:v>
                </c:pt>
                <c:pt idx="2">
                  <c:v>0.44</c:v>
                </c:pt>
              </c:numCache>
            </c:numRef>
          </c:val>
        </c:ser>
        <c:axId val="72245632"/>
        <c:axId val="72247168"/>
      </c:barChart>
      <c:catAx>
        <c:axId val="72245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2247168"/>
        <c:crosses val="autoZero"/>
        <c:auto val="1"/>
        <c:lblAlgn val="ctr"/>
        <c:lblOffset val="100"/>
      </c:catAx>
      <c:valAx>
        <c:axId val="722471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22456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>
        <c:manualLayout>
          <c:layoutTarget val="inner"/>
          <c:xMode val="edge"/>
          <c:yMode val="edge"/>
          <c:x val="0.11165041927572045"/>
          <c:y val="0.10289974419398573"/>
          <c:w val="0.8543684257620312"/>
          <c:h val="0.75115605867425572"/>
        </c:manualLayout>
      </c:layout>
      <c:barChart>
        <c:barDir val="col"/>
        <c:grouping val="clustered"/>
        <c:ser>
          <c:idx val="0"/>
          <c:order val="0"/>
          <c:tx>
            <c:strRef>
              <c:f>'[planilhia 11 final yamisleidys.xls]Indicadores'!$C$32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'[planilhia 11 final yamisleidys.xls]Indicadores'!$D$31:$F$31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'[planilhia 11 final yamisleidys.xls]Indicadores'!$D$32:$F$32</c:f>
              <c:numCache>
                <c:formatCode>0.0%</c:formatCode>
                <c:ptCount val="3"/>
                <c:pt idx="0">
                  <c:v>0</c:v>
                </c:pt>
                <c:pt idx="1">
                  <c:v>0.87500000000000377</c:v>
                </c:pt>
                <c:pt idx="2">
                  <c:v>0.90909090909090906</c:v>
                </c:pt>
              </c:numCache>
            </c:numRef>
          </c:val>
        </c:ser>
        <c:axId val="72275456"/>
        <c:axId val="72276992"/>
      </c:barChart>
      <c:catAx>
        <c:axId val="72275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2276992"/>
        <c:crosses val="autoZero"/>
        <c:auto val="1"/>
        <c:lblAlgn val="ctr"/>
        <c:lblOffset val="100"/>
      </c:catAx>
      <c:valAx>
        <c:axId val="722769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22754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'[planilhia 11 final yamisleidys.xls]Indicadores'!$C$42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ES_tradnl"/>
              </a:p>
            </c:txPr>
            <c:showVal val="1"/>
          </c:dLbls>
          <c:cat>
            <c:strRef>
              <c:f>'[planilhia 11 final yamisleidys.xls]Indicadores'!$D$41:$F$41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'[planilhia 11 final yamisleidys.xls]Indicadores'!$D$42:$F$42</c:f>
              <c:numCache>
                <c:formatCode>0.0%</c:formatCode>
                <c:ptCount val="3"/>
                <c:pt idx="0">
                  <c:v>0.95454545454545925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1944448"/>
        <c:axId val="71954432"/>
      </c:barChart>
      <c:catAx>
        <c:axId val="71944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954432"/>
        <c:crosses val="autoZero"/>
        <c:auto val="1"/>
        <c:lblAlgn val="ctr"/>
        <c:lblOffset val="100"/>
      </c:catAx>
      <c:valAx>
        <c:axId val="71954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71944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1E0F-E108-46DF-A9AC-93DCF846664F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0A2D-504A-4A04-8EC7-C03328FFB2C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2478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0A2D-504A-4A04-8EC7-C03328FFB2CC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DC68-BE39-4044-945F-67EF77781115}" type="datetimeFigureOut">
              <a:rPr lang="es-ES_tradnl" smtClean="0"/>
              <a:pPr/>
              <a:t>10/09/2018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EFD9-2F0F-42E3-92F8-4B750E6EFAF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sil.gov.br/saude/2011/09/cancer-de-mama-e-de-colo-do-utero-tem-mais-chances-de-cura-se-descobertos-ced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61207_112233.jpg"/>
          <p:cNvPicPr>
            <a:picLocks noChangeAspect="1"/>
          </p:cNvPicPr>
          <p:nvPr/>
        </p:nvPicPr>
        <p:blipFill>
          <a:blip r:embed="rId2" cstate="print">
            <a:lum bright="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00" y="3591076"/>
            <a:ext cx="9115600" cy="2666727"/>
          </a:xfrm>
          <a:noFill/>
        </p:spPr>
        <p:txBody>
          <a:bodyPr>
            <a:normAutofit/>
          </a:bodyPr>
          <a:lstStyle/>
          <a:p>
            <a:pPr algn="r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Trabalho de Conclusão de Curso 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Melhorar a Prevenção e o Controle do Câncer de Mama e Colo do Útero na ESF Promorar 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endParaRPr lang="es-ES_trad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4048" y="2253"/>
            <a:ext cx="4283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Universidade Federal de Pelotas </a:t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Turma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8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9512" y="15567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Yamisleidys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Fernandez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Araujo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endParaRPr lang="pt-BR" sz="1400" b="1" dirty="0"/>
          </a:p>
        </p:txBody>
      </p:sp>
      <p:sp>
        <p:nvSpPr>
          <p:cNvPr id="9" name="Retângulo 8"/>
          <p:cNvSpPr/>
          <p:nvPr/>
        </p:nvSpPr>
        <p:spPr>
          <a:xfrm>
            <a:off x="28400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 </a:t>
            </a:r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32" y="93836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 smtClean="0">
                <a:latin typeface="Arial" pitchFamily="34" charset="0"/>
                <a:cs typeface="Arial" pitchFamily="34" charset="0"/>
              </a:rPr>
            </a:br>
            <a:r>
              <a:rPr lang="es-ES_tradnl" sz="3000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endParaRPr lang="es-ES_tradn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 1.2: Ampliar a cobertura de detenção precoce de câncer de mama das mulheres na  faixa etária entre 50-69 anos de idade para  um 17 %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Indicador: 2 Proporção de mulheres entre 50-69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Com exame em dia para detenção precoce de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câncer de mama 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cobertura alcançada  foi inferior   em relação 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om a meta proposta  2,5% (9 mulheres);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primeiro mês; 4,5% (16 mulheres) no segundo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 5,9%  (21 mulheres) no terceiro mês de intervenção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794127993"/>
              </p:ext>
            </p:extLst>
          </p:nvPr>
        </p:nvGraphicFramePr>
        <p:xfrm>
          <a:off x="5220072" y="2348880"/>
          <a:ext cx="378621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_tradnl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 smtClean="0">
                <a:latin typeface="Arial" pitchFamily="34" charset="0"/>
                <a:cs typeface="Arial" pitchFamily="34" charset="0"/>
              </a:rPr>
            </a:br>
            <a:r>
              <a:rPr lang="es-ES_tradnl" sz="3000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ES_tradnl" sz="30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>
                <a:latin typeface="Arial" pitchFamily="34" charset="0"/>
                <a:cs typeface="Arial" pitchFamily="34" charset="0"/>
              </a:rPr>
            </a:br>
            <a:endParaRPr lang="es-ES_tradnl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Meta: 2.1 Obter o 100% de coleta de amostras sastifatorias do exame Citopatológico de colo do útero.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Indicadores: Proporção de mulheres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Com amostras sastifatorias do citopa-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lógico de colo do útero 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primeiro mês 77,3% (17 usuárias)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segundo mês 83,3% (35 usuárias)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terceiro mês 98,8% (84 usuárias)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estavam com amostras satisfatórias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ara câncer de colo do útero. </a:t>
            </a:r>
          </a:p>
          <a:p>
            <a:pPr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  <a:p>
            <a:pPr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702395113"/>
              </p:ext>
            </p:extLst>
          </p:nvPr>
        </p:nvGraphicFramePr>
        <p:xfrm>
          <a:off x="4788024" y="2636912"/>
          <a:ext cx="3857652" cy="272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_tradnl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 smtClean="0">
                <a:latin typeface="Arial" pitchFamily="34" charset="0"/>
                <a:cs typeface="Arial" pitchFamily="34" charset="0"/>
              </a:rPr>
            </a:br>
            <a:r>
              <a:rPr lang="es-ES_tradnl" sz="3000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ES_tradnl" sz="30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>
                <a:latin typeface="Arial" pitchFamily="34" charset="0"/>
                <a:cs typeface="Arial" pitchFamily="34" charset="0"/>
              </a:rPr>
            </a:br>
            <a:endParaRPr lang="es-ES_tradnl" sz="3000" dirty="0"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3.1 Proporção de mulheres que tiveram o exame citopatologico alterado e não estão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Sendo acompanhadas pela UBS.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Cobertura:no primeiro mês 2 (14,3%)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segundo mês 6 (38,1%);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terceiro mês 11(44,0%)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estavam com exame alterado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 não retornaram na UBS.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="" xmlns:p14="http://schemas.microsoft.com/office/powerpoint/2010/main" val="3910939808"/>
              </p:ext>
            </p:extLst>
          </p:nvPr>
        </p:nvGraphicFramePr>
        <p:xfrm>
          <a:off x="4067944" y="3140968"/>
          <a:ext cx="4429156" cy="284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_tradnl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 smtClean="0">
                <a:latin typeface="Arial" pitchFamily="34" charset="0"/>
                <a:cs typeface="Arial" pitchFamily="34" charset="0"/>
              </a:rPr>
            </a:br>
            <a:r>
              <a:rPr lang="es-ES_tradnl" sz="3000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ES_tradnl" sz="30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3000" dirty="0">
                <a:latin typeface="Arial" pitchFamily="34" charset="0"/>
                <a:cs typeface="Arial" pitchFamily="34" charset="0"/>
              </a:rPr>
            </a:br>
            <a:endParaRPr lang="es-ES_tradnl" sz="3000" dirty="0"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busca ativa em 100% das  mulheres com exame citopatológico alterado sem acompanhamento pela UBS</a:t>
            </a: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cobertura foi desenvolvida da seguinte 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orma.No primer mês só duas (2) apresentaram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o exame do citopatológico alterado, e não foi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eita busca ativa, no segundo mês foram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8 (87,5%) e no terceiro mês 11 usuárias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estavam com  resultado alterado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destas  só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10 foram feitas a busca ativa (90,9%).                                                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048910889"/>
              </p:ext>
            </p:extLst>
          </p:nvPr>
        </p:nvGraphicFramePr>
        <p:xfrm>
          <a:off x="5004048" y="2708920"/>
          <a:ext cx="3496472" cy="250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um registro adequado da coleta do exame do citopatológico de colo do útero em registro específico em 100% das mulheres cadastradas.</a:t>
            </a: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primeiro mês de intervenção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21(95,5%) no segundo mês 42 (100%) e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terceiro mês 85 (100%) das usuárias     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estavam com registro adequado .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3181469534"/>
              </p:ext>
            </p:extLst>
          </p:nvPr>
        </p:nvGraphicFramePr>
        <p:xfrm>
          <a:off x="4860032" y="2924944"/>
          <a:ext cx="342902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ea typeface="+mn-ea"/>
                <a:cs typeface="Arial" pitchFamily="34" charset="0"/>
              </a:rPr>
              <a:t>Resultados</a:t>
            </a:r>
            <a:endParaRPr lang="es-ES_tradnl" sz="3000" dirty="0"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Pesquisar sinais de alerta para câncer de colo do útero para câncer de colo do útero em 100% das mulheres entre 25 -64 anos de idade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(dor, sangramento  após relação  sexual o/u corrimento vaginal excessivo). </a:t>
            </a: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avaliação do risco  para câncer de mama no 100% das </a:t>
            </a:r>
          </a:p>
          <a:p>
            <a:pPr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ulheres na faixa etária de 50-69 anos de idade.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20180902_13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989">
            <a:off x="4429124" y="4532122"/>
            <a:ext cx="334460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Resultados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Orientar ao 100% das mulheres cadastradas sobre DST e fatores de risco para câncer de colo do útero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Orientar ao 100% das mulheres cadastradas sobre DST e fatores de risco para câncer de mama 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mulheres orientadas sobre DST e fatores de risco para câncer de colo do útero e câncer de mama.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1487395_resize_680_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4309">
            <a:off x="5469378" y="4066664"/>
            <a:ext cx="292895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Cópia de Imagem (49) (5) jasmim.jpg"/>
          <p:cNvPicPr>
            <a:picLocks noChangeAspect="1"/>
          </p:cNvPicPr>
          <p:nvPr/>
        </p:nvPicPr>
        <p:blipFill rotWithShape="1">
          <a:blip r:embed="rId3" cstate="print"/>
          <a:srcRect r="23335"/>
          <a:stretch/>
        </p:blipFill>
        <p:spPr>
          <a:xfrm rot="9507733" flipV="1">
            <a:off x="692502" y="3913803"/>
            <a:ext cx="2951401" cy="220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Discussão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Incorporação da intervenção a dia a dia  da rotina da equipe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 alcançados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Unificação da equipe de saúde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Integração da ESF promorar com a comunidade e os  gestores   </a:t>
            </a: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20161207_111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32188"/>
            <a:ext cx="571504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Conclusões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dirty="0" smtClean="0"/>
              <a:t>Grande satisfação da comunidade .</a:t>
            </a:r>
          </a:p>
          <a:p>
            <a:r>
              <a:rPr lang="pt-BR" dirty="0" smtClean="0"/>
              <a:t>Realização pessoal.</a:t>
            </a:r>
          </a:p>
          <a:p>
            <a:r>
              <a:rPr lang="pt-BR" dirty="0" smtClean="0"/>
              <a:t>Organização dos serviços de saúde </a:t>
            </a:r>
          </a:p>
          <a:p>
            <a:r>
              <a:rPr lang="pt-BR" dirty="0" smtClean="0"/>
              <a:t>Implementação de ações.</a:t>
            </a:r>
          </a:p>
          <a:p>
            <a:r>
              <a:rPr lang="pt-BR" dirty="0" smtClean="0"/>
              <a:t>Satisfação </a:t>
            </a:r>
          </a:p>
          <a:p>
            <a:r>
              <a:rPr lang="pt-BR" dirty="0"/>
              <a:t>R</a:t>
            </a:r>
            <a:r>
              <a:rPr lang="pt-BR" dirty="0" smtClean="0"/>
              <a:t>esponsabilidade .</a:t>
            </a:r>
            <a:endParaRPr lang="es-ES_tradnl" dirty="0"/>
          </a:p>
        </p:txBody>
      </p:sp>
      <p:pic>
        <p:nvPicPr>
          <p:cNvPr id="4" name="Imagem 3" descr="20161209_13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98159">
            <a:off x="5335619" y="3547407"/>
            <a:ext cx="2928949" cy="285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Referências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pt-BR" sz="1800" dirty="0" smtClean="0"/>
          </a:p>
          <a:p>
            <a:endParaRPr lang="pt-BR" sz="1800" dirty="0"/>
          </a:p>
          <a:p>
            <a:r>
              <a:rPr lang="pt-BR" sz="1800" dirty="0" smtClean="0"/>
              <a:t>Brasil</a:t>
            </a:r>
            <a:r>
              <a:rPr lang="pt-BR" sz="1800" dirty="0"/>
              <a:t>. Ministério da Saúde. Câncer de mama e de colo do útero têm mais chances de cura se descobertos cedo. Ações preventivas contra o câncer. Disponível no site: </a:t>
            </a:r>
            <a:r>
              <a:rPr lang="pt-BR" sz="1800" dirty="0">
                <a:hlinkClick r:id="rId2"/>
              </a:rPr>
              <a:t>http://www.brasil.gov.br/saude/2011/09/cancer-de-mama-e-de-colo-do-utero-tem-mais-chances-de-cura-se-descobertos-cedo</a:t>
            </a:r>
            <a:r>
              <a:rPr lang="pt-BR" sz="1800" dirty="0"/>
              <a:t>. Portal Brasil publicado no dia 06/09/2011 as13h58.</a:t>
            </a:r>
            <a:endParaRPr lang="es-ES_tradnl" sz="1800" dirty="0"/>
          </a:p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r>
              <a:rPr lang="pt-BR" sz="1800" dirty="0" smtClean="0"/>
              <a:t>Brasil</a:t>
            </a:r>
            <a:r>
              <a:rPr lang="pt-BR" sz="1800" dirty="0"/>
              <a:t>. Ministério da Saúde. Secretaria de Atenção à Saúde. Departamento de Atenção Básica. Controle dos cânceres do colo do útero e da mama / Ministério da Saúde, Secretaria de Atenção à Saúde, Departamento de Atenção Básica. – 2. ed. – Brasília: Editora do Ministério da Saúde, 2013.124 p.: il. (Cadernos de Atenção Básica, n. 13).</a:t>
            </a:r>
            <a:endParaRPr lang="es-ES_tradnl" sz="1800" dirty="0"/>
          </a:p>
          <a:p>
            <a:endParaRPr lang="es-ES_tradnl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_tradnl" sz="3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Engajamento Público.</a:t>
            </a:r>
          </a:p>
          <a:p>
            <a:r>
              <a:rPr lang="pt-BR" dirty="0" smtClean="0"/>
              <a:t>Melhorar a assistência a mulher.</a:t>
            </a:r>
          </a:p>
          <a:p>
            <a:r>
              <a:rPr lang="pt-BR" dirty="0" smtClean="0"/>
              <a:t>Fortalecimento da equipe. </a:t>
            </a:r>
          </a:p>
          <a:p>
            <a:r>
              <a:rPr lang="pt-BR" dirty="0" smtClean="0"/>
              <a:t>Conscientizar sobre a importância da realização do exame de  citopatologico de colo do útero e mamografia.</a:t>
            </a:r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Mensagem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Não existe</a:t>
            </a:r>
          </a:p>
          <a:p>
            <a:pPr>
              <a:buNone/>
            </a:pPr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Grandeza onde </a:t>
            </a:r>
          </a:p>
          <a:p>
            <a:pPr>
              <a:buNone/>
            </a:pPr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Não </a:t>
            </a:r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</a:t>
            </a:r>
          </a:p>
          <a:p>
            <a:pPr>
              <a:buNone/>
            </a:pPr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Simplicidade ,</a:t>
            </a:r>
          </a:p>
          <a:p>
            <a:pPr>
              <a:buNone/>
            </a:pP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Bondade,</a:t>
            </a:r>
          </a:p>
          <a:p>
            <a:pPr>
              <a:buNone/>
            </a:pP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E verdade        </a:t>
            </a:r>
            <a:endParaRPr lang="pt-B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LEON   TOLSTOI</a:t>
            </a:r>
            <a:endParaRPr lang="es-ES_tradnl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486400" cy="785818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4000" dirty="0">
                <a:ea typeface="+mn-ea"/>
                <a:cs typeface="Arial" pitchFamily="34" charset="0"/>
              </a:rPr>
              <a:t>Amor Por Ser Mulher </a:t>
            </a:r>
            <a:endParaRPr lang="es-ES_tradnl" sz="4000" dirty="0">
              <a:ea typeface="+mn-ea"/>
              <a:cs typeface="Arial" pitchFamily="34" charset="0"/>
            </a:endParaRPr>
          </a:p>
        </p:txBody>
      </p:sp>
      <p:pic>
        <p:nvPicPr>
          <p:cNvPr id="6" name="Espaço Reservado para Imagem 5" descr="cancer-mama-o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13" b="12313"/>
          <a:stretch>
            <a:fillRect/>
          </a:stretch>
        </p:blipFill>
        <p:spPr>
          <a:xfrm rot="947391">
            <a:off x="2228150" y="2150409"/>
            <a:ext cx="5486400" cy="274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t-BR" sz="4300" b="1" dirty="0">
                <a:latin typeface="+mj-lt"/>
                <a:cs typeface="Arial" pitchFamily="34" charset="0"/>
              </a:rPr>
              <a:t>OBRIGADA </a:t>
            </a:r>
            <a:endParaRPr lang="es-ES_tradnl" sz="43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4140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pt-B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Município :</a:t>
            </a:r>
            <a:b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Lavras  do Sul / RS</a:t>
            </a:r>
            <a:endParaRPr lang="es-ES_tradnl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População  7.600 habitantes</a:t>
            </a:r>
          </a:p>
          <a:p>
            <a:r>
              <a:rPr lang="pt-BR" dirty="0" smtClean="0"/>
              <a:t>Considerada cidade de classe media .</a:t>
            </a:r>
          </a:p>
          <a:p>
            <a:r>
              <a:rPr lang="pt-BR" dirty="0" smtClean="0"/>
              <a:t>Localizada no interior de RS</a:t>
            </a:r>
          </a:p>
          <a:p>
            <a:r>
              <a:rPr lang="pt-BR" dirty="0" smtClean="0"/>
              <a:t>Distância </a:t>
            </a:r>
            <a:r>
              <a:rPr lang="pt-BR" smtClean="0"/>
              <a:t>de 320 </a:t>
            </a:r>
            <a:r>
              <a:rPr lang="pt-BR" dirty="0" smtClean="0"/>
              <a:t>km da capital gaúcha (Porto Alegre)</a:t>
            </a:r>
          </a:p>
          <a:p>
            <a:endParaRPr lang="pt-BR" dirty="0" smtClean="0"/>
          </a:p>
          <a:p>
            <a:endParaRPr lang="es-ES_tradnl" dirty="0"/>
          </a:p>
        </p:txBody>
      </p:sp>
      <p:pic>
        <p:nvPicPr>
          <p:cNvPr id="4" name="Imagem 3" descr="20180903_154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72198" y="4286256"/>
            <a:ext cx="2214578" cy="167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Estratégia de saúde da Família Promorar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Considera se uma área urbana.</a:t>
            </a:r>
          </a:p>
          <a:p>
            <a:endParaRPr lang="pt-BR" dirty="0" smtClean="0"/>
          </a:p>
          <a:p>
            <a:r>
              <a:rPr lang="pt-BR" dirty="0" smtClean="0"/>
              <a:t>  Majoritariamente é representada por o sexo (f),sendo 1459 da faixa etária entre 25  anos e 69 anos de    idade.</a:t>
            </a:r>
          </a:p>
          <a:p>
            <a:r>
              <a:rPr lang="pt-BR" dirty="0" smtClean="0"/>
              <a:t> 1184 estão dentro da faixa etária de 25-64 </a:t>
            </a:r>
          </a:p>
          <a:p>
            <a:pPr>
              <a:buNone/>
            </a:pPr>
            <a:r>
              <a:rPr lang="pt-BR" dirty="0" smtClean="0"/>
              <a:t>   e 257 entre a faixa etária de 50-69 anos de idade</a:t>
            </a:r>
          </a:p>
          <a:p>
            <a:pPr>
              <a:buNone/>
            </a:pPr>
            <a:r>
              <a:rPr lang="pt-BR" sz="6000" b="1" dirty="0" smtClean="0">
                <a:latin typeface="Arial Narrow" pitchFamily="34" charset="0"/>
              </a:rPr>
              <a:t>. </a:t>
            </a:r>
            <a:r>
              <a:rPr lang="pt-BR" dirty="0" smtClean="0"/>
              <a:t>Equipe de Estratégia da Família :Completa.</a:t>
            </a:r>
          </a:p>
          <a:p>
            <a:r>
              <a:rPr lang="pt-BR" dirty="0" smtClean="0"/>
              <a:t>Funciona desde sua inauguração, junto a ESF Olaria e Hospital Honor Teixeira. </a:t>
            </a:r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ESF Promorar no inicio da Intervenção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dirty="0" smtClean="0"/>
              <a:t>Funcionamento normal de segunda a sexta feira  .</a:t>
            </a:r>
          </a:p>
          <a:p>
            <a:r>
              <a:rPr lang="pt-BR" dirty="0" smtClean="0"/>
              <a:t>Alta demanda de usuários</a:t>
            </a:r>
          </a:p>
          <a:p>
            <a:r>
              <a:rPr lang="pt-BR" dirty="0" smtClean="0"/>
              <a:t> </a:t>
            </a:r>
            <a:r>
              <a:rPr lang="pt-BR" dirty="0" smtClean="0"/>
              <a:t>Algumas </a:t>
            </a:r>
            <a:r>
              <a:rPr lang="pt-BR" dirty="0" smtClean="0"/>
              <a:t>dificuldades no acompanhamento dos usuários.</a:t>
            </a:r>
          </a:p>
          <a:p>
            <a:r>
              <a:rPr lang="pt-BR" dirty="0" smtClean="0"/>
              <a:t>Integração  da equipe de saúde </a:t>
            </a:r>
          </a:p>
          <a:p>
            <a:endParaRPr lang="es-ES_tradnl" dirty="0"/>
          </a:p>
        </p:txBody>
      </p:sp>
      <p:pic>
        <p:nvPicPr>
          <p:cNvPr id="4" name="Imagem 3" descr="20161207_112557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 rot="868388">
            <a:off x="5848989" y="3881779"/>
            <a:ext cx="2714644" cy="192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Objetivo Geral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dirty="0" smtClean="0"/>
              <a:t>Melhorar a prevenção e controle do Câncer de colo do útero e de câncer da mama na UBS Vila Promorar.Lavras do Sul /RS.</a:t>
            </a:r>
            <a:endParaRPr lang="es-ES_tradnl" dirty="0"/>
          </a:p>
        </p:txBody>
      </p:sp>
      <p:pic>
        <p:nvPicPr>
          <p:cNvPr id="4" name="Imagem 3" descr="20180902_102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51" y="3356992"/>
            <a:ext cx="367237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Metodologia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Livro de registro </a:t>
            </a:r>
          </a:p>
          <a:p>
            <a:r>
              <a:rPr lang="pt-BR" dirty="0" smtClean="0"/>
              <a:t>Ficha de espelho</a:t>
            </a:r>
          </a:p>
          <a:p>
            <a:r>
              <a:rPr lang="pt-BR" dirty="0" smtClean="0"/>
              <a:t>Busca ativa </a:t>
            </a:r>
          </a:p>
          <a:p>
            <a:r>
              <a:rPr lang="pt-BR" dirty="0" smtClean="0"/>
              <a:t>Atividades de educação permanente </a:t>
            </a:r>
          </a:p>
          <a:p>
            <a:r>
              <a:rPr lang="pt-BR" dirty="0" smtClean="0"/>
              <a:t>Informações da população alvo</a:t>
            </a:r>
          </a:p>
          <a:p>
            <a:r>
              <a:rPr lang="pt-BR" dirty="0" smtClean="0"/>
              <a:t>Caderneta do preventivo </a:t>
            </a:r>
          </a:p>
          <a:p>
            <a:r>
              <a:rPr lang="pt-BR" dirty="0" smtClean="0"/>
              <a:t>Prontuário eletrônico</a:t>
            </a:r>
          </a:p>
          <a:p>
            <a:r>
              <a:rPr lang="pt-BR" dirty="0" smtClean="0"/>
              <a:t>SISCAN.  </a:t>
            </a:r>
          </a:p>
          <a:p>
            <a:endParaRPr lang="es-ES_tradnl" dirty="0"/>
          </a:p>
        </p:txBody>
      </p:sp>
      <p:pic>
        <p:nvPicPr>
          <p:cNvPr id="5" name="Imagem 4" descr="20161224_235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31414">
            <a:off x="6182853" y="597434"/>
            <a:ext cx="2483433" cy="3168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000" dirty="0" smtClean="0">
                <a:latin typeface="Arial" pitchFamily="34" charset="0"/>
                <a:ea typeface="+mn-ea"/>
                <a:cs typeface="Arial" pitchFamily="34" charset="0"/>
              </a:rPr>
              <a:t>Objetivos, </a:t>
            </a:r>
            <a:r>
              <a:rPr lang="pt-BR" sz="3000" dirty="0">
                <a:latin typeface="Arial" pitchFamily="34" charset="0"/>
                <a:ea typeface="+mn-ea"/>
                <a:cs typeface="Arial" pitchFamily="34" charset="0"/>
              </a:rPr>
              <a:t>metas e resultados </a:t>
            </a: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O projeto de Intervenção foi implantado para melhorar a atenção </a:t>
            </a:r>
            <a:r>
              <a:rPr lang="pt-BR" dirty="0"/>
              <a:t>e</a:t>
            </a:r>
            <a:r>
              <a:rPr lang="pt-BR" dirty="0" smtClean="0"/>
              <a:t> assistência as mulheres com relação ao câncer de colo do útero e da mama;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ES_tradnl" sz="30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_tradnl" sz="3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s-ES_tradnl" sz="3000" dirty="0" smtClean="0"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s-ES_tradnl" sz="3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_tradnl" sz="3000" dirty="0">
                <a:latin typeface="Arial" pitchFamily="34" charset="0"/>
                <a:ea typeface="+mn-ea"/>
                <a:cs typeface="Arial" pitchFamily="34" charset="0"/>
              </a:rPr>
            </a:br>
            <a:endParaRPr lang="es-ES_tradnl" sz="3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 1.1: Ampliar a cobertura de detenção precoce para câncer de colo do útero das mulheres na faixa etária entre 25-64 anos para 20%.  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Indicador: 1 Proporção de  mulheres entre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25-64 anos com exame em dia para detenção 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recoce de câncer de colo do útero.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cobertura foi aumentando a medida que </a:t>
            </a:r>
          </a:p>
          <a:p>
            <a:pPr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vançava a intervenção , no primeiro mês 22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(2%) no segundo mês 42 (3,8%) e no terceiro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mês 85 (7,6%).                                                                                                                                                              </a:t>
            </a:r>
            <a:endParaRPr lang="es-ES_tradnl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53765077"/>
              </p:ext>
            </p:extLst>
          </p:nvPr>
        </p:nvGraphicFramePr>
        <p:xfrm>
          <a:off x="4860032" y="2780928"/>
          <a:ext cx="3643338" cy="269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</TotalTime>
  <Words>1010</Words>
  <Application>Microsoft Office PowerPoint</Application>
  <PresentationFormat>Apresentação na tela (4:3)</PresentationFormat>
  <Paragraphs>163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Trabalho de Conclusão de Curso  Melhorar a Prevenção e o Controle do Câncer de Mama e Colo do Útero na ESF Promorar   </vt:lpstr>
      <vt:lpstr> Introdução </vt:lpstr>
      <vt:lpstr>  Município : Lavras  do Sul / RS</vt:lpstr>
      <vt:lpstr>Estratégia de saúde da Família Promorar </vt:lpstr>
      <vt:lpstr>ESF Promorar no inicio da Intervenção</vt:lpstr>
      <vt:lpstr>Objetivo Geral</vt:lpstr>
      <vt:lpstr>Metodologia</vt:lpstr>
      <vt:lpstr>Objetivos, metas e resultados </vt:lpstr>
      <vt:lpstr> Resultados </vt:lpstr>
      <vt:lpstr> Resultados </vt:lpstr>
      <vt:lpstr> Resultados </vt:lpstr>
      <vt:lpstr> Resultados </vt:lpstr>
      <vt:lpstr> Resultados </vt:lpstr>
      <vt:lpstr>Resultados</vt:lpstr>
      <vt:lpstr>Resultados</vt:lpstr>
      <vt:lpstr>Resultados </vt:lpstr>
      <vt:lpstr>Discussão </vt:lpstr>
      <vt:lpstr>Conclusões </vt:lpstr>
      <vt:lpstr>Referências </vt:lpstr>
      <vt:lpstr>Mensagem </vt:lpstr>
      <vt:lpstr>       Amor Por Ser Mulher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pelota(UFPEL)  Especialização em Saúde da familia Modalidade  a distancia Trabalho de Conclucao  de cur</dc:title>
  <dc:creator>iamisleyvis</dc:creator>
  <cp:lastModifiedBy>iamisleyvis</cp:lastModifiedBy>
  <cp:revision>203</cp:revision>
  <dcterms:created xsi:type="dcterms:W3CDTF">2018-09-02T12:12:15Z</dcterms:created>
  <dcterms:modified xsi:type="dcterms:W3CDTF">2018-09-10T19:02:44Z</dcterms:modified>
</cp:coreProperties>
</file>