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94" r:id="rId13"/>
    <p:sldId id="269" r:id="rId14"/>
    <p:sldId id="292" r:id="rId15"/>
    <p:sldId id="270" r:id="rId16"/>
    <p:sldId id="291" r:id="rId17"/>
    <p:sldId id="271" r:id="rId18"/>
    <p:sldId id="293" r:id="rId19"/>
    <p:sldId id="272" r:id="rId20"/>
    <p:sldId id="274" r:id="rId21"/>
    <p:sldId id="275" r:id="rId22"/>
    <p:sldId id="29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9" r:id="rId34"/>
    <p:sldId id="290" r:id="rId3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F957E1F2-0CAB-49D5-9B4C-45CA2AF3F84B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6"/>
            <p14:sldId id="267"/>
            <p14:sldId id="268"/>
            <p14:sldId id="294"/>
            <p14:sldId id="269"/>
            <p14:sldId id="292"/>
            <p14:sldId id="270"/>
            <p14:sldId id="291"/>
            <p14:sldId id="271"/>
            <p14:sldId id="293"/>
            <p14:sldId id="272"/>
            <p14:sldId id="274"/>
            <p14:sldId id="275"/>
            <p14:sldId id="29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9"/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93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0F75D-5F08-426C-94B4-6D395ED32A66}" type="datetimeFigureOut">
              <a:rPr lang="pt-BR" smtClean="0"/>
              <a:t>21/10/2015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0DBCC-883B-4221-94CA-F2339B8549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0284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AC67-5E52-4F3E-975F-B05B467608CB}" type="datetimeFigureOut">
              <a:rPr lang="pt-BR" smtClean="0"/>
              <a:t>21/10/2015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0375-7C80-4C6B-98DC-DCF71C9011A4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AC67-5E52-4F3E-975F-B05B467608CB}" type="datetimeFigureOut">
              <a:rPr lang="pt-BR" smtClean="0"/>
              <a:t>21/10/2015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0375-7C80-4C6B-98DC-DCF71C9011A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AC67-5E52-4F3E-975F-B05B467608CB}" type="datetimeFigureOut">
              <a:rPr lang="pt-BR" smtClean="0"/>
              <a:t>21/10/2015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0375-7C80-4C6B-98DC-DCF71C9011A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AC67-5E52-4F3E-975F-B05B467608CB}" type="datetimeFigureOut">
              <a:rPr lang="pt-BR" smtClean="0"/>
              <a:t>21/10/2015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0375-7C80-4C6B-98DC-DCF71C9011A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AC67-5E52-4F3E-975F-B05B467608CB}" type="datetimeFigureOut">
              <a:rPr lang="pt-BR" smtClean="0"/>
              <a:t>21/10/2015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0375-7C80-4C6B-98DC-DCF71C9011A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AC67-5E52-4F3E-975F-B05B467608CB}" type="datetimeFigureOut">
              <a:rPr lang="pt-BR" smtClean="0"/>
              <a:t>21/10/2015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0375-7C80-4C6B-98DC-DCF71C9011A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AC67-5E52-4F3E-975F-B05B467608CB}" type="datetimeFigureOut">
              <a:rPr lang="pt-BR" smtClean="0"/>
              <a:t>21/10/2015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0375-7C80-4C6B-98DC-DCF71C9011A4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AC67-5E52-4F3E-975F-B05B467608CB}" type="datetimeFigureOut">
              <a:rPr lang="pt-BR" smtClean="0"/>
              <a:t>21/10/2015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0375-7C80-4C6B-98DC-DCF71C9011A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AC67-5E52-4F3E-975F-B05B467608CB}" type="datetimeFigureOut">
              <a:rPr lang="pt-BR" smtClean="0"/>
              <a:t>21/10/2015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0375-7C80-4C6B-98DC-DCF71C9011A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AC67-5E52-4F3E-975F-B05B467608CB}" type="datetimeFigureOut">
              <a:rPr lang="pt-BR" smtClean="0"/>
              <a:t>21/10/2015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0375-7C80-4C6B-98DC-DCF71C9011A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AC67-5E52-4F3E-975F-B05B467608CB}" type="datetimeFigureOut">
              <a:rPr lang="pt-BR" smtClean="0"/>
              <a:t>21/10/2015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0375-7C80-4C6B-98DC-DCF71C9011A4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ABEAC67-5E52-4F3E-975F-B05B467608CB}" type="datetimeFigureOut">
              <a:rPr lang="pt-BR" smtClean="0"/>
              <a:t>21/10/2015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B120375-7C80-4C6B-98DC-DCF71C9011A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75856" y="5589240"/>
            <a:ext cx="5637010" cy="882119"/>
          </a:xfrm>
        </p:spPr>
        <p:txBody>
          <a:bodyPr>
            <a:normAutofit fontScale="92500"/>
          </a:bodyPr>
          <a:lstStyle/>
          <a:p>
            <a:pPr lv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pt-BR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Especializado: Abel Jesus Infante Dominguez</a:t>
            </a:r>
            <a:endParaRPr lang="pt-BR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pt-BR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Orientador</a:t>
            </a:r>
            <a:r>
              <a:rPr lang="pt-BR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Leandro </a:t>
            </a:r>
            <a:r>
              <a:rPr lang="pt-BR" sz="20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Leitzke</a:t>
            </a:r>
            <a:r>
              <a:rPr lang="pt-BR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Thurow</a:t>
            </a:r>
            <a:r>
              <a:rPr lang="pt-BR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1600" y="3108980"/>
            <a:ext cx="7175351" cy="2448272"/>
          </a:xfrm>
        </p:spPr>
        <p:txBody>
          <a:bodyPr/>
          <a:lstStyle/>
          <a:p>
            <a:pPr marL="0" indent="0" algn="ctr">
              <a:spcBef>
                <a:spcPct val="20000"/>
              </a:spcBef>
              <a:buNone/>
            </a:pP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da Atenção à Saúde dos Usuários com Hipertensão Arterial Sistêmica e/ou Diabetes Mellitus, na UBS Gildo Ferreira da Silva, Assis Brasil/AC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403648" y="188640"/>
            <a:ext cx="583264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385" algn="ctr">
              <a:spcAft>
                <a:spcPts val="0"/>
              </a:spcAft>
            </a:pPr>
            <a:r>
              <a:rPr lang="pt-BR" sz="20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UNIVERSIDADE ABERTA DO SUS</a:t>
            </a:r>
            <a:endParaRPr lang="pt-BR" sz="2000" b="1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indent="540385" algn="ctr">
              <a:spcAft>
                <a:spcPts val="0"/>
              </a:spcAft>
            </a:pPr>
            <a:r>
              <a:rPr lang="pt-BR" sz="20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UNIVERSIDADE FEDERAL DE PELOTAS</a:t>
            </a:r>
            <a:endParaRPr lang="pt-BR" sz="2000" b="1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indent="540385" algn="ctr">
              <a:spcAft>
                <a:spcPts val="0"/>
              </a:spcAft>
            </a:pPr>
            <a:r>
              <a:rPr lang="pt-BR" sz="20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Especialização em Saúde da Família</a:t>
            </a:r>
            <a:endParaRPr lang="pt-BR" sz="2000" b="1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indent="540385" algn="ctr">
              <a:spcAft>
                <a:spcPts val="0"/>
              </a:spcAft>
            </a:pPr>
            <a:r>
              <a:rPr lang="pt-BR" sz="20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Modalidade a Distância</a:t>
            </a:r>
            <a:endParaRPr lang="pt-BR" sz="2000" b="1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indent="540385" algn="ctr">
              <a:spcAft>
                <a:spcPts val="0"/>
              </a:spcAft>
            </a:pPr>
            <a:r>
              <a:rPr lang="pt-BR" sz="2000" b="1">
                <a:solidFill>
                  <a:srgbClr val="000000"/>
                </a:solidFill>
                <a:latin typeface="Arial"/>
                <a:ea typeface="Calibri"/>
                <a:cs typeface="Arial"/>
              </a:rPr>
              <a:t>Turma </a:t>
            </a:r>
            <a:r>
              <a:rPr lang="pt-BR" sz="20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7</a:t>
            </a:r>
            <a:endParaRPr lang="pt-BR" sz="2000" b="1" dirty="0" smtClean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  <a:p>
            <a:pPr indent="540385" algn="ctr">
              <a:spcAft>
                <a:spcPts val="0"/>
              </a:spcAft>
            </a:pPr>
            <a:endParaRPr lang="pt-BR" b="1" dirty="0">
              <a:solidFill>
                <a:srgbClr val="000000"/>
              </a:solidFill>
              <a:effectLst/>
              <a:latin typeface="Arial"/>
              <a:ea typeface="Calibri"/>
              <a:cs typeface="Arial"/>
            </a:endParaRPr>
          </a:p>
          <a:p>
            <a:pPr indent="540385" algn="ctr">
              <a:spcAft>
                <a:spcPts val="0"/>
              </a:spcAft>
            </a:pPr>
            <a:endParaRPr lang="pt-BR" b="1" dirty="0" smtClean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</p:txBody>
      </p:sp>
      <p:pic>
        <p:nvPicPr>
          <p:cNvPr id="7" name="Imagem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3995936" y="1916832"/>
            <a:ext cx="1368152" cy="11921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0711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763688" y="618904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BR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2800" dirty="0">
              <a:solidFill>
                <a:prstClr val="black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99592" y="4149080"/>
            <a:ext cx="7344816" cy="416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1600" b="1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</a:t>
            </a:r>
            <a:endParaRPr lang="pt-BR" sz="1600" b="1" dirty="0">
              <a:solidFill>
                <a:srgbClr val="000000"/>
              </a:solidFill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23528" y="1256872"/>
            <a:ext cx="8375294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  Meta 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1.2: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Cadastrar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80%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dos diabéticos da área de abrangência no Programa de Atenção á Hipertensão Arterial Sistêmica e á Diabetes Mellitus da unidade de saúde. </a:t>
            </a:r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 </a:t>
            </a:r>
            <a:endParaRPr lang="pt-BR" dirty="0">
              <a:solidFill>
                <a:srgbClr val="000000"/>
              </a:solidFill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923928" y="5517232"/>
            <a:ext cx="49685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b="1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        Figura 2- Cobertura </a:t>
            </a:r>
            <a:r>
              <a:rPr lang="pt-BR" sz="16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do programa de atenção ao </a:t>
            </a:r>
            <a:r>
              <a:rPr lang="pt-BR" sz="1600" b="1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diabético.</a:t>
            </a:r>
            <a:endParaRPr lang="pt-BR" sz="1600" dirty="0"/>
          </a:p>
        </p:txBody>
      </p:sp>
      <p:sp>
        <p:nvSpPr>
          <p:cNvPr id="9" name="Retângulo 8"/>
          <p:cNvSpPr/>
          <p:nvPr/>
        </p:nvSpPr>
        <p:spPr>
          <a:xfrm>
            <a:off x="1057524" y="3429000"/>
            <a:ext cx="28664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Mês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1= 29 (28,7%)</a:t>
            </a:r>
          </a:p>
          <a:p>
            <a:pPr lvl="0"/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Mês 2= 43 (42,6%)</a:t>
            </a:r>
            <a:endParaRPr lang="pt-BR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Mês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3= 60 (59,4%)</a:t>
            </a:r>
            <a:endParaRPr lang="pt-BR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/>
          <a:srcRect t="16814"/>
          <a:stretch/>
        </p:blipFill>
        <p:spPr>
          <a:xfrm>
            <a:off x="4115909" y="3140968"/>
            <a:ext cx="4584589" cy="222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36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03648" y="476672"/>
            <a:ext cx="62464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pt-BR" sz="28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pt-BR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r>
              <a:rPr lang="pt-BR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Metas e Resultados</a:t>
            </a:r>
            <a:endParaRPr lang="pt-BR" sz="2800" dirty="0">
              <a:solidFill>
                <a:prstClr val="black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67544" y="1268760"/>
            <a:ext cx="82809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40385" algn="just"/>
            <a:endParaRPr lang="pt-BR" sz="2400" b="1" dirty="0" smtClean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lvl="0" indent="540385" algn="just"/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Objetivo 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2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- Melhorar a qualidade da atenção a hipertensos e/ou diabéticos.</a:t>
            </a:r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lvl="0" indent="540385" algn="just"/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Meta 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2.1: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Realizar exame clínico apropriado em 100% dos hipertensos.</a:t>
            </a:r>
          </a:p>
          <a:p>
            <a:pPr lvl="0" indent="540385" algn="just"/>
            <a:endParaRPr lang="pt-BR" sz="2400" b="1" dirty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lvl="0" indent="540385" algn="just"/>
            <a:endParaRPr lang="pt-BR" sz="2400" b="1" dirty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  <a:p>
            <a:pPr lvl="0"/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Mês 1=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26 (60,8%)</a:t>
            </a:r>
            <a:endParaRPr lang="pt-BR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Mês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2=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84 (88,4%)</a:t>
            </a:r>
            <a:endParaRPr lang="pt-BR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Mês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3=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210 (100%)</a:t>
            </a:r>
            <a:endParaRPr lang="pt-BR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indent="540385" algn="just"/>
            <a:endParaRPr lang="pt-BR" sz="1600" b="1" dirty="0" smtClean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lvl="0" indent="540385" algn="just"/>
            <a:endParaRPr lang="pt-BR" sz="1600" b="1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lvl="0" indent="540385" algn="just"/>
            <a:endParaRPr lang="pt-BR" sz="1600" b="1" dirty="0" smtClean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lvl="0" indent="540385" algn="just"/>
            <a:endParaRPr lang="pt-BR" sz="1600" b="1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lvl="0" indent="540385" algn="just"/>
            <a:r>
              <a:rPr lang="pt-BR" sz="1600" b="1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                              Figura 3 – Cobertura do programa de atenção </a:t>
            </a:r>
            <a:r>
              <a:rPr lang="pt-BR" sz="16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ao hipertenso</a:t>
            </a:r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/>
          <a:srcRect t="17077"/>
          <a:stretch/>
        </p:blipFill>
        <p:spPr>
          <a:xfrm>
            <a:off x="3871241" y="3645024"/>
            <a:ext cx="4877223" cy="2098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92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t="19971"/>
          <a:stretch/>
        </p:blipFill>
        <p:spPr>
          <a:xfrm>
            <a:off x="3638148" y="3068961"/>
            <a:ext cx="4511431" cy="2571580"/>
          </a:xfrm>
          <a:prstGeom prst="rect">
            <a:avLst/>
          </a:prstGeom>
        </p:spPr>
      </p:pic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>
          <a:xfrm>
            <a:off x="611560" y="2348880"/>
            <a:ext cx="7560839" cy="4176464"/>
          </a:xfrm>
        </p:spPr>
        <p:txBody>
          <a:bodyPr>
            <a:normAutofit fontScale="70000" lnSpcReduction="20000"/>
          </a:bodyPr>
          <a:lstStyle/>
          <a:p>
            <a:endParaRPr lang="pt-BR" sz="1600" b="1" dirty="0" smtClean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endParaRPr lang="pt-BR" sz="1600" b="1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endParaRPr lang="pt-BR" sz="1600" b="1" dirty="0" smtClean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endParaRPr lang="pt-BR" sz="1600" b="1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pt-BR" sz="3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pt-BR" sz="3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Mês </a:t>
            </a:r>
            <a:r>
              <a:rPr lang="pt-BR" sz="3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1= </a:t>
            </a:r>
            <a:r>
              <a:rPr lang="pt-BR" sz="3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 (65,5%)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pt-BR" sz="3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Mês </a:t>
            </a:r>
            <a:r>
              <a:rPr lang="pt-BR" sz="3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2= </a:t>
            </a:r>
            <a:r>
              <a:rPr lang="pt-BR" sz="3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37 (86%)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pt-BR" sz="3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3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Mês 3= </a:t>
            </a:r>
            <a:r>
              <a:rPr lang="pt-BR" sz="3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60 (100%)</a:t>
            </a:r>
            <a:endParaRPr lang="pt-BR" sz="3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3400" b="1" dirty="0" smtClean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endParaRPr lang="pt-BR" sz="3400" b="1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endParaRPr lang="pt-BR" sz="1600" b="1" dirty="0" smtClean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endParaRPr lang="pt-BR" sz="1600" b="1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endParaRPr lang="pt-BR" sz="1600" b="1" dirty="0" smtClean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algn="r"/>
            <a:r>
              <a:rPr lang="pt-BR" sz="2100" b="1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                                         Figura 4 </a:t>
            </a:r>
            <a:r>
              <a:rPr lang="pt-BR" sz="2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– Cobertura do programa de atenção </a:t>
            </a:r>
            <a:r>
              <a:rPr lang="pt-BR" sz="2100" b="1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ao diabético.</a:t>
            </a:r>
            <a:endParaRPr lang="pt-BR" sz="2100" dirty="0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611560" y="476673"/>
            <a:ext cx="7704855" cy="1944216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pt-BR" sz="24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     Objetivo </a:t>
            </a:r>
            <a:r>
              <a:rPr lang="pt-BR" sz="2400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2</a:t>
            </a:r>
            <a:r>
              <a:rPr lang="pt-BR" sz="2400" dirty="0">
                <a:solidFill>
                  <a:srgbClr val="000000"/>
                </a:solidFill>
                <a:effectLst/>
                <a:latin typeface="Arial"/>
                <a:ea typeface="Calibri"/>
                <a:cs typeface="Arial"/>
              </a:rPr>
              <a:t>- Melhorar a qualidade da atenção a hipertensos e/ou diabéticos.</a:t>
            </a:r>
            <a:r>
              <a:rPr lang="pt-BR" sz="2400" b="0" dirty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/>
            </a:r>
            <a:br>
              <a:rPr lang="pt-BR" sz="2400" b="0" dirty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</a:br>
            <a: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     </a:t>
            </a:r>
            <a:r>
              <a:rPr lang="pt-BR" sz="24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Meta 2.2:</a:t>
            </a:r>
            <a: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 </a:t>
            </a:r>
            <a:r>
              <a:rPr lang="pt-BR" sz="2400" b="0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Realizar exame clínico apropriado em 100% </a:t>
            </a:r>
            <a: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dos diabéticos.</a:t>
            </a:r>
            <a:r>
              <a:rPr lang="pt-BR" sz="2400" b="0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pt-BR" sz="2400" b="0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3022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188640"/>
            <a:ext cx="8208912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pt-BR" sz="28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pt-BR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2800" dirty="0" smtClean="0">
              <a:solidFill>
                <a:prstClr val="black"/>
              </a:solidFill>
            </a:endParaRPr>
          </a:p>
          <a:p>
            <a:pPr indent="540385" algn="just">
              <a:spcAft>
                <a:spcPts val="0"/>
              </a:spcAft>
            </a:pPr>
            <a:endParaRPr lang="pt-BR" sz="2400" b="1" dirty="0" smtClean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Objetivo 2</a:t>
            </a:r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- Melhorar a qualidade da atenção a hipertensos e/ou diabéticos.</a:t>
            </a:r>
            <a:endParaRPr lang="pt-BR" sz="2400" b="1" dirty="0" smtClean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lvl="0" indent="540385" algn="just"/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Meta 2.3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: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Garantir a 100% dos hipertensos a realização de exames complementares em dia de acordo com o protocolo.   </a:t>
            </a:r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indent="540385" algn="just">
              <a:spcAft>
                <a:spcPts val="0"/>
              </a:spcAft>
            </a:pPr>
            <a:endParaRPr lang="pt-BR" sz="2400" b="1" dirty="0" smtClean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dirty="0" smtClean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Mês 1  = 26 (60,5%)</a:t>
            </a:r>
          </a:p>
          <a:p>
            <a:pPr indent="540385" algn="just">
              <a:spcAft>
                <a:spcPts val="0"/>
              </a:spcAft>
            </a:pPr>
            <a:r>
              <a:rPr lang="pt-BR" sz="2400" dirty="0" smtClean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Mês 2  = 71 (74,7%)</a:t>
            </a:r>
          </a:p>
          <a:p>
            <a:pPr indent="540385" algn="just">
              <a:spcAft>
                <a:spcPts val="0"/>
              </a:spcAft>
            </a:pPr>
            <a:r>
              <a:rPr lang="pt-BR" sz="2400" dirty="0" smtClean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Mês 3  = 186 (88,6%)</a:t>
            </a:r>
          </a:p>
          <a:p>
            <a:pPr indent="540385" algn="just">
              <a:spcAft>
                <a:spcPts val="0"/>
              </a:spcAft>
            </a:pPr>
            <a:endParaRPr lang="pt-BR" sz="2400" dirty="0">
              <a:solidFill>
                <a:srgbClr val="FF0000"/>
              </a:solidFill>
              <a:latin typeface="Arial"/>
              <a:ea typeface="Calibri"/>
              <a:cs typeface="Arial"/>
            </a:endParaRPr>
          </a:p>
          <a:p>
            <a:pPr indent="540385" algn="just">
              <a:spcAft>
                <a:spcPts val="0"/>
              </a:spcAft>
            </a:pPr>
            <a:endParaRPr lang="pt-BR" sz="2400" dirty="0" smtClean="0">
              <a:solidFill>
                <a:srgbClr val="FF0000"/>
              </a:solidFill>
              <a:latin typeface="Arial"/>
              <a:ea typeface="Calibri"/>
              <a:cs typeface="Arial"/>
            </a:endParaRPr>
          </a:p>
          <a:p>
            <a:pPr indent="540385" algn="just">
              <a:spcAft>
                <a:spcPts val="0"/>
              </a:spcAft>
            </a:pPr>
            <a:endParaRPr lang="pt-BR" sz="2400" dirty="0">
              <a:solidFill>
                <a:srgbClr val="FF0000"/>
              </a:solidFill>
              <a:latin typeface="Arial"/>
              <a:ea typeface="Calibri"/>
              <a:cs typeface="Arial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dirty="0" smtClean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                       </a:t>
            </a:r>
          </a:p>
          <a:p>
            <a:pPr indent="540385" algn="r"/>
            <a:r>
              <a:rPr lang="pt-BR" sz="1600" b="1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pt-BR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                                                  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Figura </a:t>
            </a: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- Proporção de hipertensos com os </a:t>
            </a: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exames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complementares em dia de acordo com o protocolo</a:t>
            </a:r>
          </a:p>
          <a:p>
            <a:pPr indent="540385" algn="just">
              <a:spcAft>
                <a:spcPts val="0"/>
              </a:spcAft>
            </a:pPr>
            <a:endParaRPr lang="pt-BR" sz="2400" dirty="0" smtClean="0">
              <a:solidFill>
                <a:srgbClr val="FF0000"/>
              </a:solidFill>
              <a:latin typeface="Arial"/>
              <a:ea typeface="Calibri"/>
              <a:cs typeface="Times New Roman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effectLst/>
              <a:latin typeface="Arial"/>
              <a:ea typeface="Calibri"/>
              <a:cs typeface="Times New Roman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/>
          <a:srcRect t="17110"/>
          <a:stretch/>
        </p:blipFill>
        <p:spPr>
          <a:xfrm>
            <a:off x="4006490" y="3284984"/>
            <a:ext cx="4669941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19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8717" y="332656"/>
            <a:ext cx="7632848" cy="576064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pt-BR" sz="24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pt-BR" sz="24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Meta 2.4:</a:t>
            </a:r>
            <a: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 Garantir a 100% dos Diabéticos a realização de exames complementares em dia de acordo com o protocolo.   </a:t>
            </a:r>
            <a:b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    </a:t>
            </a:r>
            <a:r>
              <a:rPr lang="pt-BR" sz="2400" dirty="0" smtClean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  <a:t>Mês 1  = 19 DM</a:t>
            </a:r>
            <a:br>
              <a:rPr lang="pt-BR" sz="2400" dirty="0" smtClean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dirty="0" smtClean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  <a:t>    Mês 2  = 35</a:t>
            </a:r>
            <a:br>
              <a:rPr lang="pt-BR" sz="2400" dirty="0" smtClean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dirty="0" smtClean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  <a:t>    Mês 3  = 59</a:t>
            </a:r>
            <a:br>
              <a:rPr lang="pt-BR" sz="2400" dirty="0" smtClean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dirty="0" smtClean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pt-BR" sz="2400" dirty="0" smtClean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b="0" dirty="0" smtClean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pt-BR" sz="2400" b="0" dirty="0" smtClean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1600" dirty="0" smtClean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                                  </a:t>
            </a:r>
            <a:r>
              <a:rPr lang="pt-BR" sz="1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Figura 6 - Proporção de diabéticos com os exames complementares em dia de acordo com o protocolo.</a:t>
            </a:r>
            <a:br>
              <a:rPr lang="pt-BR" sz="1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dirty="0" smtClean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pt-BR" sz="1600" dirty="0" smtClean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/>
            </a:r>
            <a:b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</a:b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2327" y="2420888"/>
            <a:ext cx="4499238" cy="2591025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251520" y="346556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pt-BR" dirty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Mês 1  = </a:t>
            </a:r>
            <a:r>
              <a:rPr lang="pt-BR" dirty="0" smtClean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19 </a:t>
            </a:r>
            <a:r>
              <a:rPr lang="pt-BR" dirty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(</a:t>
            </a:r>
            <a:r>
              <a:rPr lang="pt-BR" dirty="0" smtClean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65,5</a:t>
            </a:r>
            <a:r>
              <a:rPr lang="pt-BR" dirty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%)</a:t>
            </a:r>
          </a:p>
          <a:p>
            <a:pPr indent="540385" algn="just">
              <a:spcAft>
                <a:spcPts val="0"/>
              </a:spcAft>
            </a:pPr>
            <a:r>
              <a:rPr lang="pt-BR" dirty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Mês 2  = </a:t>
            </a:r>
            <a:r>
              <a:rPr lang="pt-BR" dirty="0" smtClean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35 (81,4%)</a:t>
            </a:r>
            <a:endParaRPr lang="pt-BR" dirty="0">
              <a:solidFill>
                <a:srgbClr val="FF0000"/>
              </a:solidFill>
              <a:latin typeface="Arial"/>
              <a:ea typeface="Calibri"/>
              <a:cs typeface="Arial"/>
            </a:endParaRPr>
          </a:p>
          <a:p>
            <a:pPr indent="540385" algn="just">
              <a:spcAft>
                <a:spcPts val="0"/>
              </a:spcAft>
            </a:pPr>
            <a:r>
              <a:rPr lang="pt-BR" dirty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Mês 3  = </a:t>
            </a:r>
            <a:r>
              <a:rPr lang="pt-BR" dirty="0" smtClean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59 (98,3%)</a:t>
            </a:r>
            <a:endParaRPr lang="pt-BR" dirty="0">
              <a:solidFill>
                <a:srgbClr val="FF0000"/>
              </a:solidFill>
              <a:latin typeface="Arial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084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963396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83568" y="2139324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385" algn="just">
              <a:spcAft>
                <a:spcPts val="0"/>
              </a:spcAft>
            </a:pPr>
            <a:endParaRPr lang="pt-BR" sz="2400" b="1" dirty="0" smtClean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indent="540385" algn="just">
              <a:spcAft>
                <a:spcPts val="0"/>
              </a:spcAft>
            </a:pPr>
            <a:endParaRPr lang="pt-BR" sz="2400" b="1" dirty="0" smtClean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.    </a:t>
            </a:r>
            <a:endParaRPr lang="pt-BR" sz="2400" dirty="0">
              <a:solidFill>
                <a:srgbClr val="000000"/>
              </a:solidFill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03548" y="548680"/>
            <a:ext cx="828092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2800" dirty="0">
              <a:solidFill>
                <a:prstClr val="black"/>
              </a:solidFill>
            </a:endParaRPr>
          </a:p>
          <a:p>
            <a:pPr lvl="0" indent="540385" algn="just"/>
            <a:endParaRPr lang="pt-BR" sz="2400" b="1" dirty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lvl="0" indent="540385" algn="just"/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Objetivo 2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- Melhorar a qualidade da atenção a hipertensos e/ou diabéticos</a:t>
            </a:r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.</a:t>
            </a:r>
            <a:endParaRPr lang="pt-BR" sz="2400" b="1" dirty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Meta 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2.5: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Priorizar a prescrição de medicamentos da farmácia popular para 100% dos hipertensos cadastrados na unidade de saúde.   </a:t>
            </a:r>
            <a:endParaRPr lang="pt-BR" sz="2400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indent="540385" algn="just"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dirty="0" smtClean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Mês 1  = 41 (100%)</a:t>
            </a:r>
          </a:p>
          <a:p>
            <a:pPr lvl="0" indent="540385" algn="just"/>
            <a:r>
              <a:rPr lang="pt-BR" sz="2400" dirty="0" smtClean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Mês 2  = </a:t>
            </a:r>
            <a:r>
              <a:rPr lang="pt-BR" sz="2400" dirty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93 (100%)</a:t>
            </a:r>
          </a:p>
          <a:p>
            <a:pPr lvl="0" indent="540385" algn="just"/>
            <a:r>
              <a:rPr lang="pt-BR" sz="2400" dirty="0" smtClean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Mês 3  = 196 (99,5%)</a:t>
            </a:r>
          </a:p>
          <a:p>
            <a:pPr lvl="0" indent="540385" algn="just"/>
            <a:endParaRPr lang="pt-BR" sz="2400" dirty="0" smtClean="0">
              <a:solidFill>
                <a:srgbClr val="FF0000"/>
              </a:solidFill>
              <a:latin typeface="Arial"/>
              <a:ea typeface="Calibri"/>
              <a:cs typeface="Arial"/>
            </a:endParaRPr>
          </a:p>
          <a:p>
            <a:pPr lvl="0" indent="540385" algn="just"/>
            <a:endParaRPr lang="pt-BR" sz="2400" dirty="0" smtClean="0">
              <a:solidFill>
                <a:srgbClr val="FF0000"/>
              </a:solidFill>
              <a:latin typeface="Arial"/>
              <a:ea typeface="Calibri"/>
              <a:cs typeface="Arial"/>
            </a:endParaRPr>
          </a:p>
          <a:p>
            <a:pPr lvl="0" indent="540385" algn="just"/>
            <a:endParaRPr lang="pt-BR" sz="2400" dirty="0" smtClean="0">
              <a:solidFill>
                <a:srgbClr val="FF0000"/>
              </a:solidFill>
              <a:latin typeface="Arial"/>
              <a:ea typeface="Calibri"/>
              <a:cs typeface="Arial"/>
            </a:endParaRPr>
          </a:p>
          <a:p>
            <a:pPr lvl="0" indent="540385" algn="just"/>
            <a:endParaRPr lang="pt-BR" sz="2400" dirty="0" smtClean="0">
              <a:solidFill>
                <a:srgbClr val="FF0000"/>
              </a:solidFill>
              <a:latin typeface="Arial"/>
              <a:ea typeface="Calibri"/>
              <a:cs typeface="Arial"/>
            </a:endParaRPr>
          </a:p>
          <a:p>
            <a:pPr lvl="0" indent="540385" algn="r"/>
            <a:r>
              <a:rPr lang="pt-BR" sz="2400" dirty="0" smtClean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                                     </a:t>
            </a:r>
            <a:r>
              <a:rPr lang="pt-BR" sz="1600" b="1" dirty="0" smtClean="0">
                <a:latin typeface="Arial"/>
                <a:ea typeface="Calibri"/>
                <a:cs typeface="Arial"/>
              </a:rPr>
              <a:t>Figura </a:t>
            </a:r>
            <a:r>
              <a:rPr lang="pt-BR" sz="1600" b="1" dirty="0">
                <a:latin typeface="Arial"/>
                <a:ea typeface="Calibri"/>
                <a:cs typeface="Arial"/>
              </a:rPr>
              <a:t>7</a:t>
            </a:r>
            <a:r>
              <a:rPr lang="pt-BR" sz="1600" b="1" dirty="0" smtClean="0">
                <a:latin typeface="Arial"/>
                <a:ea typeface="Calibri"/>
                <a:cs typeface="Arial"/>
              </a:rPr>
              <a:t>- Proporção de hipertensos com    prescrição de medicamentos da Farmácia Popular/Hiperdia priorizada.                                      </a:t>
            </a:r>
            <a:endParaRPr lang="pt-BR" sz="1600" b="1" dirty="0">
              <a:latin typeface="Arial"/>
              <a:ea typeface="Calibri"/>
              <a:cs typeface="Times New Roman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/>
          <a:srcRect t="18394"/>
          <a:stretch/>
        </p:blipFill>
        <p:spPr>
          <a:xfrm>
            <a:off x="4139952" y="3140968"/>
            <a:ext cx="4743099" cy="250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41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8399" y="620688"/>
            <a:ext cx="7694240" cy="5038496"/>
          </a:xfrm>
        </p:spPr>
        <p:txBody>
          <a:bodyPr/>
          <a:lstStyle/>
          <a:p>
            <a:pPr marL="0" lvl="0" indent="540385" algn="l">
              <a:spcBef>
                <a:spcPts val="0"/>
              </a:spcBef>
              <a:buClrTx/>
              <a:buSzTx/>
              <a:buNone/>
            </a:pPr>
            <a:r>
              <a:rPr lang="pt-BR" sz="24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pt-BR" sz="24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Meta 2.6:</a:t>
            </a:r>
            <a: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 </a:t>
            </a:r>
            <a:r>
              <a:rPr lang="pt-BR" sz="2400" b="0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Priorizar a prescrição de medicamentos da farmácia popular para 100% dos </a:t>
            </a:r>
            <a: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Diabéticos </a:t>
            </a:r>
            <a:r>
              <a:rPr lang="pt-BR" sz="2400" b="0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cadastrados na unidade de saúde</a:t>
            </a:r>
            <a: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.</a:t>
            </a:r>
            <a:b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b="0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pt-BR" sz="2400" b="0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b="0" dirty="0" smtClean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  <a:t>Mês 1 = 28 </a:t>
            </a:r>
            <a:r>
              <a:rPr lang="pt-BR" sz="2400" b="0" dirty="0">
                <a:solidFill>
                  <a:srgbClr val="FF0000"/>
                </a:solidFill>
                <a:effectLst/>
                <a:latin typeface="Arial"/>
                <a:ea typeface="Calibri"/>
                <a:cs typeface="Arial"/>
              </a:rPr>
              <a:t>(100</a:t>
            </a:r>
            <a:r>
              <a:rPr lang="pt-BR" sz="2400" b="0" dirty="0" smtClean="0">
                <a:solidFill>
                  <a:srgbClr val="FF0000"/>
                </a:solidFill>
                <a:effectLst/>
                <a:latin typeface="Arial"/>
                <a:ea typeface="Calibri"/>
                <a:cs typeface="Arial"/>
              </a:rPr>
              <a:t>%)</a:t>
            </a:r>
            <a:br>
              <a:rPr lang="pt-BR" sz="2400" b="0" dirty="0" smtClean="0">
                <a:solidFill>
                  <a:srgbClr val="FF0000"/>
                </a:solidFill>
                <a:effectLst/>
                <a:latin typeface="Arial"/>
                <a:ea typeface="Calibri"/>
                <a:cs typeface="Arial"/>
              </a:rPr>
            </a:br>
            <a:r>
              <a:rPr lang="pt-BR" sz="2400" b="0" dirty="0" smtClean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  <a:t>Mês 2 = </a:t>
            </a:r>
            <a:r>
              <a:rPr lang="pt-BR" sz="2400" b="0" dirty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  <a:t>42 (100%)</a:t>
            </a:r>
            <a:br>
              <a:rPr lang="pt-BR" sz="2400" b="0" dirty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b="0" dirty="0" smtClean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  <a:t>Mês 3 = 58 (98,6%)</a:t>
            </a:r>
            <a:br>
              <a:rPr lang="pt-BR" sz="2400" b="0" dirty="0" smtClean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b="0" dirty="0" smtClean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pt-BR" sz="2400" b="0" dirty="0" smtClean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b="0" dirty="0" smtClean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pt-BR" sz="2400" b="0" dirty="0" smtClean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b="0" dirty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pt-BR" sz="2400" b="0" dirty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b="0" dirty="0" smtClean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  <a:t>                                        </a:t>
            </a:r>
            <a:r>
              <a:rPr lang="pt-BR" sz="1600" dirty="0" smtClean="0">
                <a:solidFill>
                  <a:prstClr val="black"/>
                </a:solidFill>
                <a:effectLst/>
                <a:latin typeface="Arial"/>
                <a:ea typeface="Calibri"/>
                <a:cs typeface="Arial"/>
              </a:rPr>
              <a:t>Figura 8- </a:t>
            </a:r>
            <a:r>
              <a:rPr lang="pt-BR" sz="1600" dirty="0">
                <a:solidFill>
                  <a:prstClr val="black"/>
                </a:solidFill>
                <a:effectLst/>
                <a:latin typeface="Arial"/>
                <a:ea typeface="Calibri"/>
                <a:cs typeface="Arial"/>
              </a:rPr>
              <a:t>Proporção de </a:t>
            </a:r>
            <a:r>
              <a:rPr lang="pt-BR" sz="1600" dirty="0" smtClean="0">
                <a:solidFill>
                  <a:prstClr val="black"/>
                </a:solidFill>
                <a:effectLst/>
                <a:latin typeface="Arial"/>
                <a:ea typeface="Calibri"/>
                <a:cs typeface="Arial"/>
              </a:rPr>
              <a:t>diabéticos </a:t>
            </a:r>
            <a:r>
              <a:rPr lang="pt-BR" sz="1600" dirty="0">
                <a:solidFill>
                  <a:prstClr val="black"/>
                </a:solidFill>
                <a:effectLst/>
                <a:latin typeface="Arial"/>
                <a:ea typeface="Calibri"/>
                <a:cs typeface="Arial"/>
              </a:rPr>
              <a:t>com    prescrição de medicamentos da Farmácia Popular/Hiperdia priorizada.</a:t>
            </a:r>
            <a:r>
              <a:rPr lang="pt-BR" sz="2400" b="0" dirty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pt-BR" sz="2400" b="0" dirty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b="0" dirty="0" smtClean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pt-BR" sz="2400" b="0" dirty="0" smtClean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</a:br>
            <a:endParaRPr lang="pt-BR" sz="2400" b="0" dirty="0">
              <a:solidFill>
                <a:schemeClr val="accent6"/>
              </a:solidFill>
              <a:effectLst/>
              <a:latin typeface="Arial"/>
              <a:ea typeface="Calibri"/>
              <a:cs typeface="Times New Roman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t="16254"/>
          <a:stretch/>
        </p:blipFill>
        <p:spPr>
          <a:xfrm>
            <a:off x="3709019" y="2492896"/>
            <a:ext cx="4623620" cy="2586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42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611560" y="548680"/>
            <a:ext cx="8208912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2800" dirty="0">
              <a:solidFill>
                <a:prstClr val="black"/>
              </a:solidFill>
            </a:endParaRPr>
          </a:p>
          <a:p>
            <a:pPr lvl="0" indent="540385" algn="just"/>
            <a:endParaRPr lang="pt-BR" sz="2400" b="1" dirty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lvl="0" indent="540385" algn="just"/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Objetivo 2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- Melhorar a qualidade da atenção a hipertensos e/ou diabéticos</a:t>
            </a:r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.</a:t>
            </a:r>
            <a:endParaRPr lang="pt-BR" sz="2400" b="1" dirty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Meta 2.7: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Realizar avaliação da necessidade de atendimento odontológico em 100% dos hipertensos. </a:t>
            </a:r>
          </a:p>
          <a:p>
            <a:pPr indent="540385" algn="just"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  <a:p>
            <a:pPr indent="540385" algn="just">
              <a:spcAft>
                <a:spcPts val="0"/>
              </a:spcAft>
            </a:pPr>
            <a:endParaRPr lang="pt-BR" sz="2400" dirty="0" smtClean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  <a:p>
            <a:pPr indent="540385" algn="just"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dirty="0" smtClean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Mês 1= 42 (97,7%)</a:t>
            </a:r>
          </a:p>
          <a:p>
            <a:pPr indent="540385" algn="just">
              <a:spcAft>
                <a:spcPts val="0"/>
              </a:spcAft>
            </a:pPr>
            <a:r>
              <a:rPr lang="pt-BR" sz="2400" dirty="0" smtClean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Mês 2= 94 (98,9%)</a:t>
            </a:r>
          </a:p>
          <a:p>
            <a:pPr indent="540385" algn="just">
              <a:spcAft>
                <a:spcPts val="0"/>
              </a:spcAft>
            </a:pPr>
            <a:r>
              <a:rPr lang="pt-BR" sz="2400" dirty="0" smtClean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Mês 3= 210 </a:t>
            </a:r>
            <a:r>
              <a:rPr lang="pt-BR" sz="2400" dirty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(100%)</a:t>
            </a:r>
            <a:endParaRPr lang="pt-BR" sz="2400" dirty="0" smtClean="0">
              <a:solidFill>
                <a:srgbClr val="FF0000"/>
              </a:solidFill>
              <a:latin typeface="Arial"/>
              <a:ea typeface="Calibri"/>
              <a:cs typeface="Arial"/>
            </a:endParaRPr>
          </a:p>
          <a:p>
            <a:pPr indent="540385" algn="just"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  <a:p>
            <a:pPr indent="540385" algn="just">
              <a:spcAft>
                <a:spcPts val="0"/>
              </a:spcAft>
            </a:pPr>
            <a:endParaRPr lang="pt-BR" sz="2400" dirty="0" smtClean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pt-BR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Figura </a:t>
            </a:r>
            <a:r>
              <a:rPr lang="pt-BR" sz="1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pt-BR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Proporção de hipertensos com </a:t>
            </a:r>
            <a:r>
              <a:rPr lang="pt-BR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avaliação </a:t>
            </a:r>
            <a:r>
              <a:rPr lang="pt-BR" sz="1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necessidade de atendimento odontológico.</a:t>
            </a:r>
          </a:p>
          <a:p>
            <a:pPr indent="540385" algn="just"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  <a:p>
            <a:pPr indent="540385" algn="just">
              <a:spcAft>
                <a:spcPts val="0"/>
              </a:spcAft>
            </a:pPr>
            <a:endParaRPr lang="pt-BR" sz="2400" dirty="0" smtClean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lvl="0" indent="540385" algn="just"/>
            <a:endParaRPr lang="pt-BR" sz="2400" b="1" dirty="0" smtClean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t="19500"/>
          <a:stretch/>
        </p:blipFill>
        <p:spPr>
          <a:xfrm>
            <a:off x="3995936" y="3140968"/>
            <a:ext cx="4669941" cy="251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78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80919" cy="5616624"/>
          </a:xfrm>
        </p:spPr>
        <p:txBody>
          <a:bodyPr/>
          <a:lstStyle/>
          <a:p>
            <a:pPr marL="0" lvl="0" indent="0" algn="l">
              <a:spcBef>
                <a:spcPts val="0"/>
              </a:spcBef>
              <a:buNone/>
            </a:pPr>
            <a:r>
              <a:rPr lang="pt-BR" sz="2400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Meta </a:t>
            </a:r>
            <a:r>
              <a:rPr lang="pt-BR" sz="24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2.8:</a:t>
            </a:r>
            <a: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 </a:t>
            </a:r>
            <a:r>
              <a:rPr lang="pt-BR" sz="2400" b="0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Realizar avaliação da necessidade de atendimento odontológico em 100% dos </a:t>
            </a:r>
            <a: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diabéticos. </a:t>
            </a:r>
            <a:r>
              <a:rPr lang="pt-BR" sz="2400" b="0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pt-BR" sz="2400" b="0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b="0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pt-BR" sz="2400" b="0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b="0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pt-BR" sz="2400" b="0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b="0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 </a:t>
            </a:r>
            <a: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 </a:t>
            </a:r>
            <a:r>
              <a:rPr lang="pt-BR" sz="2400" dirty="0" smtClean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  <a:t>Mês 1= </a:t>
            </a:r>
            <a:r>
              <a:rPr lang="pt-BR" sz="2400" dirty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  <a:t>29 (100%)</a:t>
            </a:r>
            <a:r>
              <a:rPr lang="pt-BR" sz="2400" dirty="0" smtClean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pt-BR" sz="2400" dirty="0" smtClean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dirty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  <a:t> </a:t>
            </a:r>
            <a:r>
              <a:rPr lang="pt-BR" sz="2400" dirty="0" smtClean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  <a:t> Mês 2= </a:t>
            </a:r>
            <a:r>
              <a:rPr lang="pt-BR" sz="2400" dirty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  <a:t>43 (100%)</a:t>
            </a:r>
            <a:r>
              <a:rPr lang="pt-BR" sz="2400" dirty="0" smtClean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pt-BR" sz="2400" dirty="0" smtClean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dirty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  <a:t> </a:t>
            </a:r>
            <a:r>
              <a:rPr lang="pt-BR" sz="2400" dirty="0" smtClean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  <a:t> Mês 3= </a:t>
            </a:r>
            <a:r>
              <a:rPr lang="pt-BR" sz="2400" dirty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  <a:t>60 (100%)</a:t>
            </a:r>
            <a:r>
              <a:rPr lang="pt-BR" sz="2400" dirty="0" smtClean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pt-BR" sz="2400" dirty="0" smtClean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dirty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pt-BR" sz="2400" dirty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dirty="0" smtClean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pt-BR" sz="2400" dirty="0" smtClean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dirty="0" smtClean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  <a:t>                                         </a:t>
            </a:r>
            <a:r>
              <a:rPr lang="pt-BR" sz="1600" dirty="0" smtClean="0">
                <a:solidFill>
                  <a:schemeClr val="tx1"/>
                </a:solidFill>
                <a:effectLst/>
                <a:latin typeface="Arial"/>
                <a:ea typeface="Times New Roman"/>
                <a:cs typeface="Arial"/>
              </a:rPr>
              <a:t>Figura 10 </a:t>
            </a:r>
            <a:r>
              <a:rPr lang="pt-BR" sz="1600" dirty="0">
                <a:solidFill>
                  <a:schemeClr val="tx1"/>
                </a:solidFill>
                <a:effectLst/>
                <a:latin typeface="Arial"/>
                <a:ea typeface="Times New Roman"/>
                <a:cs typeface="Arial"/>
              </a:rPr>
              <a:t>– Proporção de diabéticos com avaliação da necessidade de atendimento odontológico.</a:t>
            </a:r>
            <a:endParaRPr lang="pt-BR" sz="1600" dirty="0">
              <a:solidFill>
                <a:schemeClr val="tx1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/>
          <a:srcRect t="16572"/>
          <a:stretch/>
        </p:blipFill>
        <p:spPr>
          <a:xfrm>
            <a:off x="3923928" y="2132856"/>
            <a:ext cx="4627265" cy="2588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40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692696"/>
            <a:ext cx="828092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800" b="1" dirty="0">
                <a:solidFill>
                  <a:prstClr val="black"/>
                </a:solidFill>
                <a:latin typeface="Arial" pitchFamily="34" charset="0"/>
                <a:cs typeface="Arial" panose="020B0604020202020204" pitchFamily="34" charset="0"/>
              </a:rPr>
              <a:t>Objetivos, Metas e Resultados</a:t>
            </a:r>
            <a:endParaRPr lang="pt-BR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indent="540385" algn="just"/>
            <a:endParaRPr lang="pt-BR" sz="2400" b="1" dirty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Objetivo </a:t>
            </a:r>
            <a:r>
              <a:rPr lang="pt-BR" sz="2400" b="1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3 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- </a:t>
            </a:r>
            <a:r>
              <a:rPr lang="pt-BR" sz="2400" b="1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Melhorar a adesão de hipertensos e/ou diabéticos ao programa.</a:t>
            </a:r>
          </a:p>
          <a:p>
            <a:pPr lvl="0" indent="540385" algn="just"/>
            <a:endParaRPr lang="pt-BR" sz="2400" b="1" dirty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Meta </a:t>
            </a:r>
            <a:r>
              <a:rPr lang="pt-BR" sz="24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3.1</a:t>
            </a:r>
            <a:r>
              <a:rPr lang="pt-BR" sz="2400" b="1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:</a:t>
            </a:r>
            <a:r>
              <a:rPr lang="pt-BR" sz="24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 Buscar 100% dos hipertensos faltosos às consultas na unidade de saúde conforme a periodicidade recomendada.</a:t>
            </a:r>
            <a:endParaRPr lang="pt-BR" sz="2400" dirty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indent="540385" algn="just">
              <a:spcAft>
                <a:spcPts val="0"/>
              </a:spcAft>
            </a:pPr>
            <a:endParaRPr lang="pt-BR" sz="2400" b="1" dirty="0" smtClean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Meta </a:t>
            </a:r>
            <a:r>
              <a:rPr lang="pt-BR" sz="2400" b="1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3.2:</a:t>
            </a:r>
            <a:r>
              <a:rPr lang="pt-BR" sz="24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 Buscar 100% dos diabéticos faltosos às consultas na unidade de saúde conforme a periodicidade recomendada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.</a:t>
            </a:r>
            <a:endParaRPr lang="pt-BR" sz="2400" b="1" dirty="0" smtClean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 indent="540385" algn="just"/>
            <a:endParaRPr lang="pt-BR" sz="2400" b="1" dirty="0" smtClean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  <a:p>
            <a:pPr lvl="0" indent="540385" algn="just"/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</a:t>
            </a:r>
            <a:r>
              <a:rPr lang="pt-B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/>
                <a:cs typeface="Arial"/>
                <a:sym typeface="Wingdings" pitchFamily="2" charset="2"/>
              </a:rPr>
              <a:t> </a:t>
            </a:r>
            <a:r>
              <a:rPr lang="pt-B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/>
                <a:cs typeface="Arial"/>
              </a:rPr>
              <a:t>100%</a:t>
            </a:r>
          </a:p>
          <a:p>
            <a:pPr lvl="0" indent="540385" algn="just"/>
            <a:endParaRPr lang="pt-BR" sz="2400" dirty="0">
              <a:solidFill>
                <a:srgbClr val="FF0000"/>
              </a:solidFill>
              <a:latin typeface="Arial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695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339752" y="441538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Introdução</a:t>
            </a:r>
            <a:endParaRPr lang="pt-BR" sz="28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367991" y="1087869"/>
            <a:ext cx="8136904" cy="5336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0" lvl="0" indent="-285750" algn="just">
              <a:spcBef>
                <a:spcPct val="20000"/>
              </a:spcBef>
              <a:buFont typeface="Wingdings" pitchFamily="2" charset="2"/>
              <a:buChar char="ü"/>
            </a:pP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O acompanhamento aos usuários com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HAS e DM é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uma das ações de saúde de grande importância a ser realizada na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APS,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a partir do princípio de que o diagnóstico precoce, o bom controle e o tratamento adequado dessas afecções são essenciais para a diminuição dos eventos cardiovasculares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adversos.</a:t>
            </a:r>
          </a:p>
          <a:p>
            <a:pPr marL="628650" lvl="0" indent="-285750" algn="just">
              <a:spcBef>
                <a:spcPct val="20000"/>
              </a:spcBef>
              <a:buFont typeface="Wingdings" pitchFamily="2" charset="2"/>
              <a:buChar char="ü"/>
            </a:pP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Estas doenças crônicas são responsáveis por altas taxas de mortalidades,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hospitalizações, doenças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renais crônicas entre outras complicações. A educação em saúde, autocontrole dos níveis de pressão e/ou glicemia, atividade física e dieta alimentar, estão relacionados à melhoria da qualidade de vida, à redução do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número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complicações dessas doenças.</a:t>
            </a:r>
          </a:p>
        </p:txBody>
      </p:sp>
    </p:spTree>
    <p:extLst>
      <p:ext uri="{BB962C8B-B14F-4D97-AF65-F5344CB8AC3E}">
        <p14:creationId xmlns:p14="http://schemas.microsoft.com/office/powerpoint/2010/main" val="218494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71064" y="764704"/>
            <a:ext cx="828092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800" b="1" dirty="0">
                <a:solidFill>
                  <a:prstClr val="black"/>
                </a:solidFill>
                <a:latin typeface="Arial" pitchFamily="34" charset="0"/>
                <a:cs typeface="Arial" panose="020B0604020202020204" pitchFamily="34" charset="0"/>
              </a:rPr>
              <a:t>Objetivos, Metas e Resultados</a:t>
            </a:r>
            <a:endParaRPr lang="pt-BR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pt-BR" sz="2400" b="1" dirty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Objetivo 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4 </a:t>
            </a: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- 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Melhorar o registro das </a:t>
            </a:r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informações.</a:t>
            </a:r>
            <a:endParaRPr lang="pt-BR" sz="2400" b="1" dirty="0" smtClean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indent="540385" algn="just">
              <a:spcAft>
                <a:spcPts val="0"/>
              </a:spcAft>
            </a:pPr>
            <a:endParaRPr lang="pt-BR" sz="2400" b="1" dirty="0" smtClean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Meta 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4.1: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Manter ficha de acompanhamento de 100% dos hipertensos cadastrados na unidade de saúde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.</a:t>
            </a:r>
            <a:endParaRPr lang="pt-BR" sz="2400" b="1" dirty="0" smtClean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indent="540385" algn="just">
              <a:spcAft>
                <a:spcPts val="0"/>
              </a:spcAft>
            </a:pPr>
            <a:endParaRPr lang="pt-BR" sz="2400" b="1" dirty="0" smtClean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Meta </a:t>
            </a: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4.2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: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Manter ficha de acompanhamento de 100% dos diabéticos cadastrados na unidade de saúde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.</a:t>
            </a:r>
          </a:p>
          <a:p>
            <a:pPr indent="540385" algn="just">
              <a:spcAft>
                <a:spcPts val="0"/>
              </a:spcAft>
            </a:pPr>
            <a:endParaRPr lang="pt-BR" sz="2400" dirty="0" smtClean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  <a:p>
            <a:pPr lvl="0" indent="540385" algn="just"/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Resultados: </a:t>
            </a:r>
            <a:r>
              <a:rPr lang="pt-BR" sz="2400" dirty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Metas alcançadas em todos os meses da </a:t>
            </a:r>
            <a:r>
              <a:rPr lang="pt-BR" sz="2400" dirty="0" smtClean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intervenção </a:t>
            </a:r>
            <a:r>
              <a:rPr lang="pt-BR" sz="2400" dirty="0" smtClean="0">
                <a:solidFill>
                  <a:srgbClr val="FF0000"/>
                </a:solidFill>
                <a:latin typeface="Arial"/>
                <a:ea typeface="Calibri"/>
                <a:cs typeface="Arial"/>
                <a:sym typeface="Wingdings" pitchFamily="2" charset="2"/>
              </a:rPr>
              <a:t> 100%.</a:t>
            </a:r>
            <a:endParaRPr lang="pt-BR" sz="2400" dirty="0">
              <a:solidFill>
                <a:srgbClr val="FF0000"/>
              </a:solidFill>
              <a:latin typeface="Arial"/>
              <a:ea typeface="Calibri"/>
              <a:cs typeface="Arial"/>
            </a:endParaRPr>
          </a:p>
          <a:p>
            <a:pPr indent="540385" algn="just"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6911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611560" y="620688"/>
            <a:ext cx="8136904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800" b="1" dirty="0">
                <a:solidFill>
                  <a:prstClr val="black"/>
                </a:solidFill>
                <a:latin typeface="Arial" pitchFamily="34" charset="0"/>
                <a:cs typeface="Arial" panose="020B0604020202020204" pitchFamily="34" charset="0"/>
              </a:rPr>
              <a:t>Objetivos, Metas e </a:t>
            </a:r>
            <a:r>
              <a:rPr lang="pt-BR" sz="2800" b="1" dirty="0" smtClean="0">
                <a:solidFill>
                  <a:prstClr val="black"/>
                </a:solidFill>
                <a:latin typeface="Arial" pitchFamily="34" charset="0"/>
                <a:cs typeface="Arial" panose="020B0604020202020204" pitchFamily="34" charset="0"/>
              </a:rPr>
              <a:t>Resultados</a:t>
            </a:r>
            <a:endParaRPr lang="pt-BR" sz="2400" b="1" dirty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Objetivo 5 - </a:t>
            </a:r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Mapear 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hipertensos e diabéticos de risco para doença cardiovascular.</a:t>
            </a:r>
            <a:endParaRPr lang="pt-BR" sz="2400" b="1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Meta 5.1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: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Realizar estratificação do risco cardiovascular em 100% dos hipertensos cadastrados na unidade de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saúde.</a:t>
            </a:r>
            <a:endParaRPr lang="pt-BR" sz="2400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indent="540385" algn="just">
              <a:spcAft>
                <a:spcPts val="0"/>
              </a:spcAft>
            </a:pPr>
            <a:endParaRPr lang="pt-BR" sz="2400" b="1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 smtClean="0">
                <a:solidFill>
                  <a:schemeClr val="accent6"/>
                </a:solidFill>
                <a:latin typeface="Arial"/>
                <a:ea typeface="Calibri"/>
                <a:cs typeface="Arial"/>
              </a:rPr>
              <a:t>Mês </a:t>
            </a:r>
            <a:r>
              <a:rPr lang="pt-BR" sz="2400" b="1" dirty="0">
                <a:solidFill>
                  <a:schemeClr val="accent6"/>
                </a:solidFill>
                <a:latin typeface="Arial"/>
                <a:ea typeface="Calibri"/>
                <a:cs typeface="Arial"/>
              </a:rPr>
              <a:t>1= </a:t>
            </a:r>
            <a:r>
              <a:rPr lang="pt-BR" sz="2400" b="1" dirty="0" smtClean="0">
                <a:solidFill>
                  <a:schemeClr val="accent6"/>
                </a:solidFill>
                <a:latin typeface="Arial"/>
                <a:ea typeface="Calibri"/>
                <a:cs typeface="Arial"/>
              </a:rPr>
              <a:t>41 (95,3%)</a:t>
            </a:r>
            <a:endParaRPr lang="pt-BR" sz="2400" b="1" dirty="0">
              <a:solidFill>
                <a:schemeClr val="accent6"/>
              </a:solidFill>
              <a:latin typeface="Arial"/>
              <a:ea typeface="Calibri"/>
              <a:cs typeface="Arial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>
                <a:solidFill>
                  <a:schemeClr val="accent6"/>
                </a:solidFill>
                <a:latin typeface="Arial"/>
                <a:ea typeface="Calibri"/>
                <a:cs typeface="Arial"/>
              </a:rPr>
              <a:t>Mês 2= </a:t>
            </a:r>
            <a:r>
              <a:rPr lang="pt-BR" sz="2400" b="1" dirty="0" smtClean="0">
                <a:solidFill>
                  <a:schemeClr val="accent6"/>
                </a:solidFill>
                <a:latin typeface="Arial"/>
                <a:ea typeface="Calibri"/>
                <a:cs typeface="Arial"/>
              </a:rPr>
              <a:t>93 (97,9%)</a:t>
            </a:r>
            <a:endParaRPr lang="pt-BR" sz="2400" b="1" dirty="0">
              <a:solidFill>
                <a:schemeClr val="accent6"/>
              </a:solidFill>
              <a:latin typeface="Arial"/>
              <a:ea typeface="Calibri"/>
              <a:cs typeface="Arial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>
                <a:solidFill>
                  <a:schemeClr val="accent6"/>
                </a:solidFill>
                <a:latin typeface="Arial"/>
                <a:ea typeface="Calibri"/>
                <a:cs typeface="Arial"/>
              </a:rPr>
              <a:t>Mês 3= 210 (100%)</a:t>
            </a:r>
          </a:p>
          <a:p>
            <a:pPr lvl="0" indent="540385" algn="just"/>
            <a:endParaRPr lang="es-CR" sz="2400" b="1" dirty="0" smtClean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lvl="0" indent="540385" algn="just"/>
            <a:endParaRPr lang="es-CR" sz="2400" b="1" dirty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lvl="0" indent="540385" algn="just"/>
            <a:endParaRPr lang="es-CR" sz="2400" b="1" dirty="0" smtClean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lvl="0" indent="540385" algn="just"/>
            <a:endParaRPr lang="es-CR" sz="2400" b="1" dirty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lvl="0" indent="540385" algn="just"/>
            <a:r>
              <a:rPr lang="pt-BR" sz="2400" b="1" dirty="0">
                <a:solidFill>
                  <a:srgbClr val="F14124"/>
                </a:solidFill>
                <a:latin typeface="Arial"/>
                <a:ea typeface="Times New Roman"/>
                <a:cs typeface="Arial"/>
              </a:rPr>
              <a:t> </a:t>
            </a:r>
            <a:r>
              <a:rPr lang="pt-BR" sz="1600" b="1" dirty="0">
                <a:solidFill>
                  <a:prstClr val="black"/>
                </a:solidFill>
                <a:latin typeface="Arial"/>
                <a:ea typeface="Times New Roman"/>
                <a:cs typeface="Arial"/>
              </a:rPr>
              <a:t>Figura </a:t>
            </a:r>
            <a:r>
              <a:rPr lang="pt-BR" sz="1600" b="1" dirty="0" smtClean="0">
                <a:solidFill>
                  <a:prstClr val="black"/>
                </a:solidFill>
                <a:latin typeface="Arial"/>
                <a:ea typeface="Times New Roman"/>
                <a:cs typeface="Arial"/>
              </a:rPr>
              <a:t>11 </a:t>
            </a:r>
            <a:r>
              <a:rPr lang="pt-BR" sz="1600" b="1" dirty="0">
                <a:solidFill>
                  <a:prstClr val="black"/>
                </a:solidFill>
                <a:latin typeface="Arial"/>
                <a:ea typeface="Times New Roman"/>
                <a:cs typeface="Arial"/>
              </a:rPr>
              <a:t>– Proporção </a:t>
            </a:r>
            <a:r>
              <a:rPr lang="pt-BR" sz="1600" b="1" dirty="0" smtClean="0">
                <a:solidFill>
                  <a:prstClr val="black"/>
                </a:solidFill>
                <a:latin typeface="Arial"/>
                <a:ea typeface="Times New Roman"/>
                <a:cs typeface="Arial"/>
              </a:rPr>
              <a:t>de hipertensos com estratificação de risco cardiovascular.</a:t>
            </a:r>
            <a:endParaRPr lang="es-CR" sz="2400" b="1" dirty="0" smtClean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lvl="0" indent="540385" algn="just"/>
            <a:endParaRPr lang="pt-BR" sz="2400" b="1" dirty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t="19317"/>
          <a:stretch/>
        </p:blipFill>
        <p:spPr>
          <a:xfrm>
            <a:off x="4211960" y="3283224"/>
            <a:ext cx="4669941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22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35696" y="5229200"/>
            <a:ext cx="6768752" cy="727546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pt-BR" sz="1600" dirty="0">
                <a:solidFill>
                  <a:prstClr val="black"/>
                </a:solidFill>
                <a:effectLst/>
                <a:latin typeface="Arial"/>
                <a:ea typeface="Times New Roman"/>
                <a:cs typeface="Arial"/>
              </a:rPr>
              <a:t>Figura </a:t>
            </a:r>
            <a:r>
              <a:rPr lang="pt-BR" sz="1600" dirty="0" smtClean="0">
                <a:solidFill>
                  <a:prstClr val="black"/>
                </a:solidFill>
                <a:effectLst/>
                <a:latin typeface="Arial"/>
                <a:ea typeface="Times New Roman"/>
                <a:cs typeface="Arial"/>
              </a:rPr>
              <a:t>12 </a:t>
            </a:r>
            <a:r>
              <a:rPr lang="pt-BR" sz="1600" dirty="0">
                <a:solidFill>
                  <a:prstClr val="black"/>
                </a:solidFill>
                <a:effectLst/>
                <a:latin typeface="Arial"/>
                <a:ea typeface="Times New Roman"/>
                <a:cs typeface="Arial"/>
              </a:rPr>
              <a:t>– Proporção de </a:t>
            </a:r>
            <a:r>
              <a:rPr lang="pt-BR" sz="1600" dirty="0" smtClean="0">
                <a:solidFill>
                  <a:prstClr val="black"/>
                </a:solidFill>
                <a:effectLst/>
                <a:latin typeface="Arial"/>
                <a:ea typeface="Times New Roman"/>
                <a:cs typeface="Arial"/>
              </a:rPr>
              <a:t>diabéticos </a:t>
            </a:r>
            <a:r>
              <a:rPr lang="pt-BR" sz="1600" dirty="0">
                <a:solidFill>
                  <a:prstClr val="black"/>
                </a:solidFill>
                <a:effectLst/>
                <a:latin typeface="Arial"/>
                <a:ea typeface="Times New Roman"/>
                <a:cs typeface="Arial"/>
              </a:rPr>
              <a:t>com estratificação de risco cardiovascular.</a:t>
            </a:r>
            <a:r>
              <a:rPr lang="es-CR" sz="2400" dirty="0">
                <a:solidFill>
                  <a:srgbClr val="0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es-CR" sz="2400" dirty="0">
                <a:solidFill>
                  <a:srgbClr val="0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136904" cy="3474720"/>
          </a:xfrm>
        </p:spPr>
        <p:txBody>
          <a:bodyPr/>
          <a:lstStyle/>
          <a:p>
            <a:pPr marL="0" lvl="0" indent="540385" algn="just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pt-BR" sz="2400" b="1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Meta 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5.2: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Realizar estratificação do risco cardiovascular em 100% dos diabéticos cadastrados na unidade de saúde.</a:t>
            </a:r>
          </a:p>
          <a:p>
            <a:pPr marL="45720" indent="0" algn="just">
              <a:buNone/>
            </a:pPr>
            <a:endParaRPr lang="pt-BR" dirty="0" smtClean="0"/>
          </a:p>
          <a:p>
            <a:pPr algn="just"/>
            <a:endParaRPr lang="pt-BR" dirty="0"/>
          </a:p>
          <a:p>
            <a:pPr marL="0" lvl="0" indent="540385" algn="just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pt-BR" sz="2400" b="1" dirty="0">
                <a:solidFill>
                  <a:srgbClr val="F14124"/>
                </a:solidFill>
                <a:latin typeface="Arial"/>
                <a:ea typeface="Calibri"/>
                <a:cs typeface="Arial"/>
              </a:rPr>
              <a:t>Mês 1= </a:t>
            </a:r>
            <a:r>
              <a:rPr lang="pt-BR" sz="2400" b="1" dirty="0" smtClean="0">
                <a:solidFill>
                  <a:srgbClr val="F14124"/>
                </a:solidFill>
                <a:latin typeface="Arial"/>
                <a:ea typeface="Calibri"/>
                <a:cs typeface="Arial"/>
              </a:rPr>
              <a:t>27 (93,1%)</a:t>
            </a:r>
            <a:endParaRPr lang="pt-BR" sz="2400" b="1" dirty="0">
              <a:solidFill>
                <a:srgbClr val="F14124"/>
              </a:solidFill>
              <a:latin typeface="Arial"/>
              <a:ea typeface="Calibri"/>
              <a:cs typeface="Arial"/>
            </a:endParaRPr>
          </a:p>
          <a:p>
            <a:pPr marL="0" lvl="0" indent="540385" algn="just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pt-BR" sz="2400" b="1" dirty="0">
                <a:solidFill>
                  <a:srgbClr val="F14124"/>
                </a:solidFill>
                <a:latin typeface="Arial"/>
                <a:ea typeface="Calibri"/>
                <a:cs typeface="Arial"/>
              </a:rPr>
              <a:t>Mês 2= </a:t>
            </a:r>
            <a:r>
              <a:rPr lang="pt-BR" sz="2400" b="1" dirty="0" smtClean="0">
                <a:solidFill>
                  <a:srgbClr val="F14124"/>
                </a:solidFill>
                <a:latin typeface="Arial"/>
                <a:ea typeface="Calibri"/>
                <a:cs typeface="Arial"/>
              </a:rPr>
              <a:t>41 (95,3%)</a:t>
            </a:r>
            <a:endParaRPr lang="pt-BR" sz="2400" b="1" dirty="0">
              <a:solidFill>
                <a:srgbClr val="F14124"/>
              </a:solidFill>
              <a:latin typeface="Arial"/>
              <a:ea typeface="Calibri"/>
              <a:cs typeface="Arial"/>
            </a:endParaRPr>
          </a:p>
          <a:p>
            <a:pPr marL="0" lvl="0" indent="540385" algn="just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pt-BR" sz="2400" b="1" dirty="0">
                <a:solidFill>
                  <a:srgbClr val="F14124"/>
                </a:solidFill>
                <a:latin typeface="Arial"/>
                <a:ea typeface="Calibri"/>
                <a:cs typeface="Arial"/>
              </a:rPr>
              <a:t>Mês 3= 60 (100%)</a:t>
            </a:r>
          </a:p>
          <a:p>
            <a:pPr algn="just"/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t="17216"/>
          <a:stretch/>
        </p:blipFill>
        <p:spPr>
          <a:xfrm>
            <a:off x="3995473" y="2420888"/>
            <a:ext cx="4608975" cy="2633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8175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620688"/>
            <a:ext cx="828092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800" b="1" dirty="0">
                <a:solidFill>
                  <a:prstClr val="black"/>
                </a:solidFill>
                <a:latin typeface="Arial" pitchFamily="34" charset="0"/>
                <a:cs typeface="Arial" panose="020B0604020202020204" pitchFamily="34" charset="0"/>
              </a:rPr>
              <a:t>Objetivos, Metas e Resultados</a:t>
            </a:r>
            <a:endParaRPr lang="pt-BR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indent="540385" algn="just">
              <a:lnSpc>
                <a:spcPct val="150000"/>
              </a:lnSpc>
            </a:pPr>
            <a:endParaRPr lang="pt-BR" sz="2400" b="1" dirty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Objetivo 6 - </a:t>
            </a:r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Promover 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a saúde de hipertensos e diabéticos</a:t>
            </a:r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.</a:t>
            </a:r>
          </a:p>
          <a:p>
            <a:pPr indent="540385" algn="just">
              <a:spcAft>
                <a:spcPts val="0"/>
              </a:spcAft>
            </a:pPr>
            <a:endParaRPr lang="pt-BR" sz="2400" b="1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Meta 6.1: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Garantir orientação nutricional sobre alimentação saudável a 100% dos hipertensos.</a:t>
            </a:r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lvl="0" indent="540385" algn="just"/>
            <a:endParaRPr lang="pt-BR" sz="2400" b="1" dirty="0" smtClean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Meta</a:t>
            </a: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6.2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: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Garantir orientação nutricional sobre alimentação saudável a 100% dos diabéticos.</a:t>
            </a:r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lvl="0" indent="540385" algn="just"/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lvl="0" indent="540385" algn="just"/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Resultados: </a:t>
            </a:r>
            <a:r>
              <a:rPr lang="pt-BR" sz="2400" dirty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Metas alcançadas em todos os meses da intervenção.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779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548680"/>
            <a:ext cx="8064896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800" b="1" dirty="0">
                <a:solidFill>
                  <a:prstClr val="black"/>
                </a:solidFill>
                <a:latin typeface="Arial" pitchFamily="34" charset="0"/>
                <a:cs typeface="Arial" panose="020B0604020202020204" pitchFamily="34" charset="0"/>
              </a:rPr>
              <a:t>Objetivos, Metas e Resultados</a:t>
            </a:r>
            <a:endParaRPr lang="pt-BR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indent="540385" algn="just">
              <a:lnSpc>
                <a:spcPct val="150000"/>
              </a:lnSpc>
            </a:pPr>
            <a:endParaRPr lang="pt-BR" sz="2400" b="1" dirty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lvl="0" indent="540385" algn="just"/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Objetivo 6 - 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Promover a saúde de hipertensos e diabéticos.</a:t>
            </a:r>
          </a:p>
          <a:p>
            <a:pPr lvl="0" indent="540385" algn="just"/>
            <a:endParaRPr lang="pt-BR" sz="2400" b="1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Meta </a:t>
            </a: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6.3: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Garantir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orientação em relação à prática regular de atividade física a 100% dos pacientes hipertensos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.</a:t>
            </a:r>
            <a:endParaRPr lang="pt-BR" sz="2400" dirty="0" smtClean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indent="540385" algn="just">
              <a:spcAft>
                <a:spcPts val="0"/>
              </a:spcAft>
            </a:pPr>
            <a:endParaRPr lang="pt-BR" sz="2400" b="1" dirty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Meta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</a:t>
            </a: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6.4: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Garantir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orientação em relação à prática regular de atividade física a 100% dos pacientes diabéticos.</a:t>
            </a:r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lvl="0" indent="540385" algn="just"/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lvl="0" indent="540385" algn="just"/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Resultados: </a:t>
            </a:r>
            <a:r>
              <a:rPr lang="pt-BR" sz="2400" dirty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Metas alcançadas em todos os meses da intervenção.</a:t>
            </a:r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42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552879"/>
            <a:ext cx="813690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800" b="1" dirty="0">
                <a:solidFill>
                  <a:prstClr val="black"/>
                </a:solidFill>
                <a:latin typeface="Arial" pitchFamily="34" charset="0"/>
                <a:cs typeface="Arial" panose="020B0604020202020204" pitchFamily="34" charset="0"/>
              </a:rPr>
              <a:t>Objetivos, Metas e Resultados</a:t>
            </a:r>
            <a:endParaRPr lang="pt-BR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indent="540385" algn="just">
              <a:lnSpc>
                <a:spcPct val="150000"/>
              </a:lnSpc>
            </a:pPr>
            <a:endParaRPr lang="pt-BR" sz="2400" b="1" dirty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lvl="0" indent="540385" algn="just"/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Objetivo 6 - 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Promover a saúde de hipertensos e diabéticos.</a:t>
            </a:r>
          </a:p>
          <a:p>
            <a:pPr lvl="0" indent="540385" algn="just"/>
            <a:endParaRPr lang="pt-BR" sz="2400" b="1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Meta 6.5: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Garantir orientação sobre os riscos do tabagismo a 100% dos pacientes hipertensos.</a:t>
            </a:r>
            <a:endParaRPr lang="pt-BR" sz="2400" dirty="0" smtClean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lvl="0" indent="540385" algn="just"/>
            <a:endParaRPr lang="pt-BR" sz="2400" b="1" dirty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Meta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</a:t>
            </a: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6.6: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Garantir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orientação sobre os riscos do tabagismo a 100% dos pacientes diabéticos.</a:t>
            </a:r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lvl="0" indent="540385" algn="just"/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lvl="0" indent="540385" algn="just"/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Resultados: </a:t>
            </a:r>
            <a:r>
              <a:rPr lang="pt-BR" sz="2400" dirty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Metas alcançadas em todos os meses da intervenção.</a:t>
            </a:r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78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3" y="591482"/>
            <a:ext cx="8208911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800" b="1" dirty="0">
                <a:solidFill>
                  <a:prstClr val="black"/>
                </a:solidFill>
                <a:latin typeface="Arial" pitchFamily="34" charset="0"/>
                <a:cs typeface="Arial" panose="020B0604020202020204" pitchFamily="34" charset="0"/>
              </a:rPr>
              <a:t>Objetivos, Metas e Resultados</a:t>
            </a:r>
            <a:endParaRPr lang="pt-BR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indent="540385" algn="just">
              <a:lnSpc>
                <a:spcPct val="150000"/>
              </a:lnSpc>
            </a:pPr>
            <a:endParaRPr lang="pt-BR" sz="2400" b="1" dirty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lvl="0" indent="540385" algn="just"/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Objetivo 6 - 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Promover a saúde de hipertensos e diabéticos.</a:t>
            </a:r>
          </a:p>
          <a:p>
            <a:pPr lvl="0" indent="540385" algn="just"/>
            <a:endParaRPr lang="pt-BR" sz="2400" b="1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Meta </a:t>
            </a: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6.7: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Garantir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orientação sobre higiene bucal a 100% dos pacientes hipertensos.</a:t>
            </a:r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lvl="0" indent="540385" algn="just"/>
            <a:endParaRPr lang="pt-BR" sz="2400" b="1" dirty="0" smtClean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Meta</a:t>
            </a: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6.8: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Garantir orientação sobre higiene bucal a 100% dos pacientes diabéticos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.</a:t>
            </a:r>
          </a:p>
          <a:p>
            <a:pPr indent="540385" algn="just"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lvl="0" indent="540385" algn="just"/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Resultados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: </a:t>
            </a:r>
            <a:r>
              <a:rPr lang="pt-BR" sz="2400" dirty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Metas alcançadas em todos os meses da intervenção.</a:t>
            </a:r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67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073873" y="821206"/>
            <a:ext cx="28803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Discussão</a:t>
            </a:r>
            <a:endParaRPr kumimoji="0" lang="pt-BR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67544" y="1393648"/>
            <a:ext cx="828092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Importância da intervenção para a equipe </a:t>
            </a:r>
          </a:p>
          <a:p>
            <a:pPr algn="ctr"/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Permitiu melhorar a capacitação dos profissionais da equipe.</a:t>
            </a:r>
          </a:p>
          <a:p>
            <a:pPr marL="457200" indent="-457200" algn="just">
              <a:buFont typeface="Wingdings" pitchFamily="2" charset="2"/>
              <a:buChar char="ü"/>
            </a:pPr>
            <a:endParaRPr lang="pt-BR" sz="2400" dirty="0" smtClean="0">
              <a:solidFill>
                <a:srgbClr val="000000"/>
              </a:solidFill>
              <a:latin typeface="Arial"/>
              <a:ea typeface="Calibri"/>
            </a:endParaRPr>
          </a:p>
          <a:p>
            <a:pPr marL="457200" indent="-457200" algn="just"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</a:rPr>
              <a:t>Permitiu ampliar nossos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</a:rPr>
              <a:t>conhecimentos, trocar ideias e experiências qualificando o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</a:rPr>
              <a:t>trabalho.</a:t>
            </a:r>
          </a:p>
          <a:p>
            <a:pPr algn="just"/>
            <a:endParaRPr lang="pt-BR" sz="2400" dirty="0">
              <a:solidFill>
                <a:srgbClr val="000000"/>
              </a:solidFill>
              <a:latin typeface="Arial"/>
              <a:ea typeface="Calibri"/>
            </a:endParaRPr>
          </a:p>
          <a:p>
            <a:pPr marL="457200" indent="-457200" algn="just"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</a:rPr>
              <a:t>Permitiu uma melhor integração da equipe. 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Wingdings" pitchFamily="2" charset="2"/>
              <a:buChar char="ü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4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99592" y="1340768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Importância da intervenção </a:t>
            </a:r>
            <a:r>
              <a:rPr lang="pt-BR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para o serviço</a:t>
            </a:r>
            <a:endParaRPr lang="pt-BR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11560" y="2348880"/>
            <a:ext cx="79928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</a:rPr>
              <a:t>Melhorou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</a:rPr>
              <a:t>o acolhimento e a qualidade de atenção dispensada aos usuários hipertensos e/ou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</a:rPr>
              <a:t>diabéticos.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pt-BR" sz="2400" dirty="0">
              <a:solidFill>
                <a:srgbClr val="000000"/>
              </a:solidFill>
              <a:latin typeface="Arial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</a:rPr>
              <a:t>P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</a:rPr>
              <a:t>ossibilitou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</a:rPr>
              <a:t>a organização dos prontuários e registros em fichas de acompanhamento dos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</a:rPr>
              <a:t>usuários.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pt-BR" sz="2400" dirty="0">
              <a:solidFill>
                <a:srgbClr val="000000"/>
              </a:solidFill>
              <a:latin typeface="Arial"/>
              <a:ea typeface="Times New Roman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</a:rPr>
              <a:t> Promoveu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</a:rPr>
              <a:t>a implantação de um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</a:rPr>
              <a:t>arquivo especifico (ficha-espelho) para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</a:rPr>
              <a:t>monitoramento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</a:rPr>
              <a:t> destes. </a:t>
            </a:r>
            <a:endParaRPr lang="pt-BR" sz="2400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556151" y="767035"/>
            <a:ext cx="19848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pt-BR" sz="2800" b="1" kern="0" dirty="0">
                <a:solidFill>
                  <a:prstClr val="black"/>
                </a:solidFill>
                <a:latin typeface="Arial" charset="0"/>
                <a:cs typeface="Arial" charset="0"/>
              </a:rPr>
              <a:t>Discussão</a:t>
            </a:r>
            <a:endParaRPr lang="pt-BR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85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31540" y="1340768"/>
            <a:ext cx="80648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Importância da intervenção </a:t>
            </a:r>
            <a:r>
              <a:rPr lang="pt-BR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para a comunidade</a:t>
            </a:r>
            <a:endParaRPr lang="pt-BR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55576" y="2399938"/>
            <a:ext cx="741682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pt-BR" sz="2800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</a:rPr>
              <a:t>Melhorou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</a:rPr>
              <a:t>a relação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</a:rPr>
              <a:t>equipe-comunidade.</a:t>
            </a:r>
          </a:p>
          <a:p>
            <a:pPr algn="just"/>
            <a:endParaRPr lang="pt-BR" sz="2400" dirty="0">
              <a:solidFill>
                <a:srgbClr val="000000"/>
              </a:solidFill>
              <a:latin typeface="Arial"/>
            </a:endParaRPr>
          </a:p>
          <a:p>
            <a:pPr marL="342900" indent="-342900" algn="just">
              <a:spcAft>
                <a:spcPts val="0"/>
              </a:spcAft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Permitiu aumentar as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atividades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educativas,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promovendo melhoria quanto à qualidade de vida desta população.  </a:t>
            </a:r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algn="just"/>
            <a:endParaRPr lang="pt-BR" sz="2400" dirty="0" smtClean="0"/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</a:rPr>
              <a:t>Facilitou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</a:rPr>
              <a:t>a troca de ideias, experiências e conhecimentos com os grupos de hipertensos e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</a:rPr>
              <a:t>diabéticos. </a:t>
            </a:r>
            <a:endParaRPr lang="pt-BR" sz="2400" dirty="0" smtClean="0"/>
          </a:p>
          <a:p>
            <a:pPr marL="285750" indent="-285750" algn="just">
              <a:buFont typeface="Wingdings" pitchFamily="2" charset="2"/>
              <a:buChar char="ü"/>
            </a:pPr>
            <a:endParaRPr lang="pt-BR" sz="2400" dirty="0"/>
          </a:p>
        </p:txBody>
      </p:sp>
      <p:sp>
        <p:nvSpPr>
          <p:cNvPr id="4" name="Retângulo 3"/>
          <p:cNvSpPr/>
          <p:nvPr/>
        </p:nvSpPr>
        <p:spPr>
          <a:xfrm>
            <a:off x="3563888" y="723123"/>
            <a:ext cx="19848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pt-BR" sz="2800" b="1" kern="0" dirty="0">
                <a:solidFill>
                  <a:prstClr val="black"/>
                </a:solidFill>
                <a:latin typeface="Arial" charset="0"/>
                <a:cs typeface="Arial" charset="0"/>
              </a:rPr>
              <a:t>Discussão</a:t>
            </a:r>
            <a:endParaRPr lang="pt-BR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99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857196" y="1186731"/>
            <a:ext cx="789126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Wingdings" pitchFamily="2" charset="2"/>
              <a:buChar char="ü"/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Localização: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Times New Roman" panose="02020603050405020304" pitchFamily="18" charset="0"/>
              </a:rPr>
              <a:t>S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ituado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região noroeste do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estado de Acre.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cidade está localizada na tríplice fronteira entre o Brasil, o Peru e a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Bolívia.</a:t>
            </a:r>
            <a:endParaRPr lang="pt-BR" sz="2400" b="1" dirty="0" smtClean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Limites 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geográficos</a:t>
            </a: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: </a:t>
            </a:r>
            <a:r>
              <a:rPr lang="pt-BR" sz="2400" dirty="0"/>
              <a:t>Norte Sena </a:t>
            </a:r>
            <a:r>
              <a:rPr lang="pt-BR" sz="2400" dirty="0" smtClean="0"/>
              <a:t>Madureira; Sul </a:t>
            </a:r>
            <a:r>
              <a:rPr lang="pt-BR" sz="2400" dirty="0"/>
              <a:t>com </a:t>
            </a:r>
            <a:r>
              <a:rPr lang="pt-BR" sz="2400" dirty="0" smtClean="0"/>
              <a:t> o Peru </a:t>
            </a:r>
            <a:r>
              <a:rPr lang="pt-BR" sz="2400" dirty="0"/>
              <a:t>e a </a:t>
            </a:r>
            <a:r>
              <a:rPr lang="pt-BR" sz="2400" dirty="0" smtClean="0"/>
              <a:t>Bolívia; Leste Brasileia; Oeste </a:t>
            </a:r>
            <a:r>
              <a:rPr lang="pt-BR" sz="2400" dirty="0"/>
              <a:t>Peru</a:t>
            </a:r>
            <a:r>
              <a:rPr lang="pt-BR" sz="2400" dirty="0" smtClean="0"/>
              <a:t>.</a:t>
            </a:r>
            <a:endParaRPr lang="pt-BR" sz="2400" b="1" dirty="0" smtClean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</a:rPr>
              <a:t>P</a:t>
            </a:r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/>
              </a:rPr>
              <a:t>opulação 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</a:rPr>
              <a:t>Total: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6.610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</a:rPr>
              <a:t>habitantes. </a:t>
            </a:r>
            <a:endParaRPr lang="pt-BR" sz="2400" dirty="0" smtClean="0">
              <a:solidFill>
                <a:srgbClr val="000000"/>
              </a:solidFill>
              <a:latin typeface="Arial"/>
              <a:ea typeface="Times New Roman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s-VE" sz="24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Unidades </a:t>
            </a:r>
            <a:r>
              <a:rPr lang="es-VE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Básicas de </a:t>
            </a:r>
            <a:r>
              <a:rPr lang="pt-BR" sz="24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Saúde: </a:t>
            </a:r>
            <a:r>
              <a:rPr lang="pt-BR" sz="2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3 UBS </a:t>
            </a:r>
            <a:r>
              <a:rPr lang="pt-BR" sz="2400" dirty="0" smtClean="0"/>
              <a:t>que </a:t>
            </a:r>
            <a:r>
              <a:rPr lang="pt-BR" sz="2400" dirty="0"/>
              <a:t>funcionam na zona urbana; Não tem UBS na zona rural, os atendimentos destas zonas se realizam mediante equipe itinerante de saúde.</a:t>
            </a:r>
          </a:p>
          <a:p>
            <a:pPr lvl="0" algn="just"/>
            <a:endParaRPr lang="es-VE" sz="24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lvl="0" algn="just"/>
            <a:endParaRPr lang="es-CR" sz="2400" dirty="0" smtClean="0">
              <a:solidFill>
                <a:prstClr val="black"/>
              </a:solidFill>
              <a:latin typeface="Calibri"/>
            </a:endParaRPr>
          </a:p>
          <a:p>
            <a:pPr lvl="0" algn="just"/>
            <a:endParaRPr lang="es-CR" sz="2400" dirty="0">
              <a:solidFill>
                <a:prstClr val="black"/>
              </a:solidFill>
              <a:latin typeface="Calibri"/>
            </a:endParaRPr>
          </a:p>
          <a:p>
            <a:pPr lvl="0" algn="just"/>
            <a:endParaRPr lang="es-CR" sz="2400" dirty="0" smtClean="0">
              <a:solidFill>
                <a:prstClr val="black"/>
              </a:solidFill>
              <a:latin typeface="Calibri"/>
            </a:endParaRPr>
          </a:p>
          <a:p>
            <a:pPr lvl="0" algn="just"/>
            <a:endParaRPr lang="es-CR" sz="2400" dirty="0">
              <a:solidFill>
                <a:prstClr val="black"/>
              </a:solidFill>
              <a:latin typeface="Calibri"/>
            </a:endParaRPr>
          </a:p>
          <a:p>
            <a:pPr lvl="0" algn="just"/>
            <a:endParaRPr lang="pt-BR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986405" y="526747"/>
            <a:ext cx="7632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Caracterização do município </a:t>
            </a:r>
            <a:r>
              <a:rPr lang="pt-BR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(Assis Brasil)</a:t>
            </a:r>
            <a:endParaRPr lang="pt-BR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020791"/>
            <a:ext cx="3328814" cy="1805186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6318" y="5020791"/>
            <a:ext cx="2935882" cy="1805186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020792"/>
            <a:ext cx="2628900" cy="1805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79512" y="2060848"/>
            <a:ext cx="835292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Hoje nossa equipe esta mais integrada e preparada para dar continuidade as ações iniciadas durante a intervenção e continuar melhorando o estado de saúde de nossa comunidade. Além disso com a disposição de integrar novas ações ao serviço que permitam a melhoria de outras ações programáticas.</a:t>
            </a:r>
          </a:p>
          <a:p>
            <a:pPr marL="800100" lvl="1" indent="-342900" algn="just">
              <a:buFont typeface="Wingdings" pitchFamily="2" charset="2"/>
              <a:buChar char="ü"/>
            </a:pPr>
            <a:endParaRPr lang="pt-BR" sz="2400" dirty="0" smtClean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  <a:p>
            <a:pPr algn="just">
              <a:spcAft>
                <a:spcPts val="0"/>
              </a:spcAft>
            </a:pPr>
            <a:endParaRPr lang="pt-BR" sz="2400" dirty="0" smtClean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  <a:p>
            <a:pPr algn="just">
              <a:spcAft>
                <a:spcPts val="0"/>
              </a:spcAft>
            </a:pPr>
            <a:endParaRPr lang="pt-BR" sz="2400" dirty="0" smtClean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579579" y="736771"/>
            <a:ext cx="19848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pt-BR" sz="2800" b="1" kern="0" dirty="0">
                <a:solidFill>
                  <a:prstClr val="black"/>
                </a:solidFill>
                <a:latin typeface="Arial" charset="0"/>
                <a:cs typeface="Arial" charset="0"/>
              </a:rPr>
              <a:t>Discussão</a:t>
            </a:r>
            <a:endParaRPr lang="pt-BR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24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187624" y="2256999"/>
            <a:ext cx="6877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pt-BR" sz="3600" b="1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Como está a ação programática hoje na UBS?</a:t>
            </a:r>
            <a:endParaRPr lang="pt-BR" sz="2400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267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476672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pt-BR" sz="2800" b="1" kern="0" dirty="0">
                <a:solidFill>
                  <a:prstClr val="black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Reflexão critica sobre o processo pessoal de </a:t>
            </a:r>
            <a:r>
              <a:rPr lang="pt-BR" sz="2800" b="1" kern="0" dirty="0" smtClean="0">
                <a:solidFill>
                  <a:prstClr val="black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aprendizagem</a:t>
            </a:r>
            <a:endParaRPr lang="pt-BR" sz="2800" b="1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39552" y="1844824"/>
            <a:ext cx="816772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</a:rPr>
              <a:t>Possibilidade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</a:rPr>
              <a:t>de adquirir novos conhecimentos acerca da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</a:rPr>
              <a:t>ESF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</a:rPr>
              <a:t>no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</a:rPr>
              <a:t>Brasil;</a:t>
            </a:r>
          </a:p>
          <a:p>
            <a:pPr indent="540385" algn="just">
              <a:spcAft>
                <a:spcPts val="0"/>
              </a:spcAft>
            </a:pPr>
            <a:endParaRPr lang="pt-BR" sz="2400" dirty="0" smtClean="0">
              <a:solidFill>
                <a:srgbClr val="000000"/>
              </a:solidFill>
              <a:latin typeface="Arial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</a:rPr>
              <a:t>A participação nos fóruns, nos casos interativos e nas praticas clinicas também me permitiu compartilhar meus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</a:rPr>
              <a:t>conhecimentos;</a:t>
            </a:r>
            <a:endParaRPr lang="pt-BR" sz="2400" dirty="0" smtClean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  <a:p>
            <a:pPr marL="342900" indent="-342900" algn="just">
              <a:spcAft>
                <a:spcPts val="0"/>
              </a:spcAft>
              <a:buFont typeface="Wingdings" pitchFamily="2" charset="2"/>
              <a:buChar char="ü"/>
            </a:pPr>
            <a:endParaRPr lang="pt-BR" sz="2400" dirty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  <a:p>
            <a:pPr marL="342900" indent="-342900" algn="just">
              <a:spcAft>
                <a:spcPts val="0"/>
              </a:spcAft>
              <a:buFont typeface="Wingdings" pitchFamily="2" charset="2"/>
              <a:buChar char="ü"/>
            </a:pP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</a:rPr>
              <a:t>O projeto de intervenção demonstrou que mesmo com dificuldades, foi possível dispensar uma atenção de qualidade aos usuários hipertensos e/ou diabéticos acompanhados na unidade.</a:t>
            </a:r>
            <a:endParaRPr lang="pt-BR" sz="2400" dirty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824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484712" y="188640"/>
            <a:ext cx="8136904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lnSpc>
                <a:spcPct val="150000"/>
              </a:lnSpc>
            </a:pPr>
            <a:r>
              <a:rPr lang="pt-BR" sz="2800" b="1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Referências</a:t>
            </a:r>
            <a:r>
              <a:rPr lang="pt-BR" sz="2400" b="1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endParaRPr lang="pt-BR" sz="2400" b="1" dirty="0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endParaRPr lang="pt-BR" sz="2400" dirty="0" smtClean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BRASIL. Ministério da Saúde. </a:t>
            </a: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Coordenação Nacional de Hipertensão e Diabetes.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Secretaria de Atenção à Saúde. Departamento de Atenção Básica. Brasília: Ministério da Saúde, 2011.</a:t>
            </a: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BRASIL. Ministério da Saúde. </a:t>
            </a: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Estratégias para o cuidado da pessoa com doença crônica: diabetes mellitus.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Cadernos de Atenção Básica, n. 36. Secretaria de Atenção à Saúde. Departamento de Atenção Básica. Brasília: Ministério da Saúde, 2013A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BRASIL. Ministério da Saúde. </a:t>
            </a: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Estratégias para o cuidado da pessoa com doença crônica: hipertensão arterial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Cadernos de Atenção Básica, n. 37. Secretaria de Atenção à Saúde. Departamento de Atenção Básica. Brasília: Ministério da Saúde, 2013B.</a:t>
            </a:r>
          </a:p>
          <a:p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/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indent="449580" algn="just"/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 </a:t>
            </a:r>
            <a:endParaRPr lang="pt-BR" sz="2400" dirty="0">
              <a:solidFill>
                <a:srgbClr val="000000"/>
              </a:solidFill>
              <a:effectLst/>
              <a:latin typeface="Arial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9995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087724" y="2655094"/>
            <a:ext cx="49685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Obrigado !!</a:t>
            </a:r>
            <a:endParaRPr lang="pt-BR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45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23528" y="980728"/>
            <a:ext cx="828092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Wingdings" pitchFamily="2" charset="2"/>
              <a:buChar char="ü"/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</a:rPr>
              <a:t>Localização:</a:t>
            </a:r>
          </a:p>
          <a:p>
            <a:pPr lvl="0" algn="just"/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UBS Gildo Ferreira da Silva, de recente inauguração, está localizada na zona suburbana, há dois quilômetros do centro da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cidade.</a:t>
            </a:r>
            <a:endParaRPr lang="pt-BR" sz="2400" b="1" dirty="0">
              <a:solidFill>
                <a:srgbClr val="000000"/>
              </a:solidFill>
              <a:latin typeface="Arial"/>
            </a:endParaRPr>
          </a:p>
          <a:p>
            <a:pPr lvl="0" algn="just"/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/>
              </a:rPr>
              <a:t>População 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</a:rPr>
              <a:t>Total da área de abrangência:</a:t>
            </a:r>
          </a:p>
          <a:p>
            <a:pPr lvl="0" algn="just"/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1999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habitantes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(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</a:rPr>
              <a:t>..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</a:rPr>
              <a:t>são do sexo feminino e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</a:rPr>
              <a:t> ...</a:t>
            </a:r>
            <a:r>
              <a:rPr lang="pt-BR" sz="24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</a:rPr>
              <a:t>do sexo masculino.</a:t>
            </a:r>
            <a:endParaRPr lang="pt-BR" sz="2400" dirty="0">
              <a:solidFill>
                <a:prstClr val="black"/>
              </a:solidFill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t-BR" sz="2400" b="1" dirty="0" smtClean="0">
                <a:solidFill>
                  <a:srgbClr val="000000"/>
                </a:solidFill>
                <a:latin typeface="Arial"/>
              </a:rPr>
              <a:t>Distribuição</a:t>
            </a:r>
            <a:r>
              <a:rPr lang="pt-BR" sz="2400" b="1" dirty="0">
                <a:solidFill>
                  <a:srgbClr val="000000"/>
                </a:solidFill>
                <a:latin typeface="Arial"/>
              </a:rPr>
              <a:t>:</a:t>
            </a:r>
          </a:p>
          <a:p>
            <a:pPr lvl="0" algn="just"/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Consta de um área de abrangência com 6 micro áreas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 densidades demográficas distintas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</a:rPr>
              <a:t>.</a:t>
            </a:r>
          </a:p>
          <a:p>
            <a:pPr lvl="0" algn="just"/>
            <a:endParaRPr lang="pt-BR" sz="2400" dirty="0">
              <a:solidFill>
                <a:srgbClr val="000000"/>
              </a:solidFill>
              <a:latin typeface="Arial"/>
              <a:ea typeface="Calibri"/>
            </a:endParaRPr>
          </a:p>
          <a:p>
            <a:pPr lvl="0" algn="just"/>
            <a:endParaRPr lang="pt-BR" sz="2400" dirty="0" smtClean="0">
              <a:solidFill>
                <a:srgbClr val="000000"/>
              </a:solidFill>
              <a:latin typeface="Arial"/>
              <a:ea typeface="Calibri"/>
            </a:endParaRPr>
          </a:p>
          <a:p>
            <a:pPr lvl="0" algn="just"/>
            <a:endParaRPr lang="pt-BR" sz="2400" dirty="0">
              <a:solidFill>
                <a:srgbClr val="000000"/>
              </a:solidFill>
              <a:latin typeface="Arial"/>
              <a:ea typeface="Calibri"/>
            </a:endParaRPr>
          </a:p>
          <a:p>
            <a:pPr lvl="0" algn="just"/>
            <a:endParaRPr lang="pt-BR" sz="2400" dirty="0" smtClean="0">
              <a:solidFill>
                <a:srgbClr val="000000"/>
              </a:solidFill>
              <a:latin typeface="Arial"/>
              <a:ea typeface="Calibri"/>
            </a:endParaRPr>
          </a:p>
          <a:p>
            <a:pPr lvl="0" algn="just"/>
            <a:endParaRPr lang="pt-BR" sz="2400" dirty="0">
              <a:solidFill>
                <a:srgbClr val="000000"/>
              </a:solidFill>
              <a:latin typeface="Arial"/>
              <a:ea typeface="Calibri"/>
            </a:endParaRPr>
          </a:p>
          <a:p>
            <a:pPr lvl="0" algn="just"/>
            <a:endParaRPr lang="pt-BR" sz="2400" dirty="0">
              <a:solidFill>
                <a:srgbClr val="000000"/>
              </a:solidFill>
              <a:latin typeface="Arial"/>
              <a:ea typeface="Calibri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051721" y="457508"/>
            <a:ext cx="4536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Caracterização da </a:t>
            </a:r>
            <a:r>
              <a:rPr lang="pt-BR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UBS</a:t>
            </a:r>
            <a:endParaRPr lang="pt-BR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07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116632"/>
            <a:ext cx="7776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latin typeface="Arial" pitchFamily="34" charset="0"/>
                <a:cs typeface="Arial" pitchFamily="34" charset="0"/>
              </a:rPr>
              <a:t>Situação da ação programática antes da intervenção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619672" y="2924944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619672" y="1844824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51520" y="1193850"/>
            <a:ext cx="828092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Cadastro desatualizado da população hipertensa e diabética.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pt-BR" sz="2400" dirty="0" smtClean="0">
              <a:latin typeface="Arial"/>
              <a:ea typeface="Times New Roman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>
                <a:latin typeface="Arial"/>
                <a:ea typeface="Times New Roman"/>
              </a:rPr>
              <a:t>Baixa cobertura do </a:t>
            </a:r>
            <a:r>
              <a:rPr lang="pt-BR" sz="2400" dirty="0">
                <a:latin typeface="Arial"/>
                <a:ea typeface="Times New Roman"/>
              </a:rPr>
              <a:t>programa de atenção ao hipertenso e/ou ao diabético na unidade de saúde</a:t>
            </a:r>
            <a:r>
              <a:rPr lang="pt-BR" sz="2400" dirty="0" smtClean="0">
                <a:latin typeface="Arial"/>
                <a:ea typeface="Times New Roman"/>
              </a:rPr>
              <a:t>.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Os atendimentos não eram realizados segundo os protocolos de atenção</a:t>
            </a:r>
            <a:r>
              <a:rPr lang="pt-BR" sz="2400" dirty="0">
                <a:solidFill>
                  <a:prstClr val="black"/>
                </a:solidFill>
                <a:latin typeface="Arial"/>
                <a:ea typeface="Times New Roman"/>
              </a:rPr>
              <a:t> do programa de atenção ao hipertenso e/ou ao </a:t>
            </a:r>
            <a:r>
              <a:rPr lang="pt-BR" sz="2400" dirty="0" smtClean="0">
                <a:solidFill>
                  <a:prstClr val="black"/>
                </a:solidFill>
                <a:latin typeface="Arial"/>
                <a:ea typeface="Times New Roman"/>
              </a:rPr>
              <a:t>diabético, sendo as consultas por demanda espontânea a mais predominante. 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pt-BR" sz="2400" dirty="0" smtClean="0">
              <a:solidFill>
                <a:prstClr val="black"/>
              </a:solidFill>
              <a:latin typeface="Arial"/>
              <a:ea typeface="Times New Roman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>
                <a:solidFill>
                  <a:prstClr val="black"/>
                </a:solidFill>
                <a:latin typeface="Arial"/>
                <a:ea typeface="Times New Roman"/>
              </a:rPr>
              <a:t>Atendimento odontológico deficiente.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pt-BR" sz="2400" dirty="0" smtClean="0">
              <a:solidFill>
                <a:prstClr val="black"/>
              </a:solidFill>
              <a:latin typeface="Arial"/>
              <a:ea typeface="Times New Roman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>
                <a:solidFill>
                  <a:prstClr val="black"/>
                </a:solidFill>
                <a:latin typeface="Arial"/>
                <a:ea typeface="Times New Roman"/>
              </a:rPr>
              <a:t>Não eram realizadas visitas domiciliares programadas pela equipe de saúde da unidade.   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59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483768" y="1340768"/>
            <a:ext cx="4032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BR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GERAL</a:t>
            </a:r>
            <a:r>
              <a:rPr lang="pt-BR" sz="3200" b="1" dirty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200" b="1" dirty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3200" dirty="0">
              <a:solidFill>
                <a:srgbClr val="FF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95536" y="2675695"/>
            <a:ext cx="8496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ctr">
              <a:lnSpc>
                <a:spcPct val="150000"/>
              </a:lnSpc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Melhorar a atenção à saúde dos usuários com hipertensão arterial sistêmica e/ou diabetes mellitus na UBS Gildo Ferreira da Silva, Assis Brasil-AC.</a:t>
            </a:r>
          </a:p>
          <a:p>
            <a:pPr indent="450215" algn="ctr">
              <a:lnSpc>
                <a:spcPct val="150000"/>
              </a:lnSpc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effectLst/>
              <a:latin typeface="Arial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1112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43608" y="428876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Metodologia</a:t>
            </a:r>
            <a:endParaRPr lang="pt-BR" sz="2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395536" y="1029675"/>
            <a:ext cx="820891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As ações da intervenção foram desenvolvidas em 4 eixos: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Monitoramento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e Avaliação, Organização e Gestão do Serviço, Engajamento Público e Qualificação da Prática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Clínica. </a:t>
            </a: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pt-BR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Utilizou-se os </a:t>
            </a: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protocolos de atenção</a:t>
            </a:r>
            <a:r>
              <a:rPr lang="pt-BR" sz="2400" dirty="0">
                <a:solidFill>
                  <a:prstClr val="black"/>
                </a:solidFill>
                <a:latin typeface="Arial"/>
                <a:ea typeface="Times New Roman"/>
              </a:rPr>
              <a:t> do programa de atenção ao hipertenso e/ou ao </a:t>
            </a:r>
            <a:r>
              <a:rPr lang="pt-BR" sz="2400" dirty="0" smtClean="0">
                <a:solidFill>
                  <a:prstClr val="black"/>
                </a:solidFill>
                <a:latin typeface="Arial"/>
                <a:ea typeface="Times New Roman"/>
              </a:rPr>
              <a:t>diabético do Ministério de Saúde,  2011 e 2013. 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pt-BR" sz="2400" dirty="0" smtClean="0">
              <a:solidFill>
                <a:prstClr val="black"/>
              </a:solidFill>
              <a:latin typeface="Arial"/>
              <a:ea typeface="Times New Roman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Capacitação dos profissionais de saúde </a:t>
            </a: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 unidade </a:t>
            </a: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sobre </a:t>
            </a: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os protocolos adotados.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pt-BR" sz="2400" dirty="0">
              <a:solidFill>
                <a:prstClr val="black"/>
              </a:solidFill>
              <a:latin typeface="Arial"/>
              <a:ea typeface="Times New Roman"/>
            </a:endParaRPr>
          </a:p>
          <a:p>
            <a:pPr marL="285750" indent="-285750" algn="just">
              <a:buFont typeface="Wingdings" pitchFamily="2" charset="2"/>
              <a:buChar char="ü"/>
            </a:pPr>
            <a:endParaRPr lang="pt-BR" sz="2400" dirty="0" smtClean="0">
              <a:solidFill>
                <a:prstClr val="black"/>
              </a:solidFill>
              <a:latin typeface="Arial"/>
              <a:ea typeface="Times New Roman"/>
            </a:endParaRPr>
          </a:p>
          <a:p>
            <a:pPr marL="285750" indent="-285750" algn="just">
              <a:buFont typeface="Wingdings" pitchFamily="2" charset="2"/>
              <a:buChar char="ü"/>
            </a:pPr>
            <a:endParaRPr lang="pt-BR" sz="2400" dirty="0" smtClean="0">
              <a:solidFill>
                <a:prstClr val="black"/>
              </a:solidFill>
              <a:latin typeface="Arial"/>
              <a:ea typeface="Times New Roman"/>
            </a:endParaRPr>
          </a:p>
          <a:p>
            <a:pPr marL="285750" indent="-285750">
              <a:buFont typeface="Wingdings" pitchFamily="2" charset="2"/>
              <a:buChar char="ü"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77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67544" y="476672"/>
            <a:ext cx="8496944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Recadastramento e busca ativa da população hipertensa e diabética pertencente á área de abrangência da unidade.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Atendimento clínico e odontológico segundo o estabelecido nos protocolos. 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Realização de visita </a:t>
            </a: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domiciliar.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pt-BR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Monitoramento da intervenção.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pt-BR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Atualização do arquivo específico. </a:t>
            </a:r>
          </a:p>
          <a:p>
            <a:pPr algn="just"/>
            <a:endParaRPr lang="pt-BR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Ficha espelho.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pt-BR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Planilha de coleta de dados.</a:t>
            </a:r>
          </a:p>
          <a:p>
            <a:pPr algn="just"/>
            <a:endParaRPr lang="pt-BR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endParaRPr lang="pt-BR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endParaRPr lang="pt-BR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endParaRPr lang="pt-BR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44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375979" y="323944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Objetivos, </a:t>
            </a:r>
            <a:r>
              <a:rPr lang="pt-BR" sz="2800" b="1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Metas e Resultados</a:t>
            </a:r>
            <a:endParaRPr lang="pt-BR" sz="2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64955" y="861815"/>
            <a:ext cx="83555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Objetivo 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1 </a:t>
            </a: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- 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Ampliar a cobertura a hipertensos e/ou diabéticos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.</a:t>
            </a:r>
            <a:endParaRPr lang="pt-BR" sz="2400" b="1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Meta 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1.1: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Cadastrar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80%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dos hipertensos da área de abrangência no Programa de Atenção á Hipertensão Arterial Sistêmica e á Diabetes Mellitus da unidade de saúde. </a:t>
            </a:r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indent="540385" algn="just">
              <a:spcAft>
                <a:spcPts val="0"/>
              </a:spcAft>
            </a:pPr>
            <a:endParaRPr lang="pt-BR" sz="2400" b="1" dirty="0" smtClean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899592" y="3645023"/>
            <a:ext cx="29523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Mês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1= 43 (12,2%)</a:t>
            </a:r>
            <a:endParaRPr lang="pt-BR" sz="2400" dirty="0">
              <a:solidFill>
                <a:srgbClr val="FF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/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Mês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2= 95 (27%)</a:t>
            </a:r>
          </a:p>
          <a:p>
            <a:pPr lvl="0"/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Mês 3=210 (59,7%)</a:t>
            </a:r>
            <a:endParaRPr lang="pt-BR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923929" y="5805264"/>
            <a:ext cx="51125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540385" algn="just"/>
            <a:endParaRPr lang="pt-BR" sz="1600" b="1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923929" y="5842074"/>
            <a:ext cx="51125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pt-BR" sz="16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Figura 1 - Cobertura do programa de atenção ao hipertenso.</a:t>
            </a:r>
          </a:p>
          <a:p>
            <a:pPr indent="540385" algn="just">
              <a:spcAft>
                <a:spcPts val="0"/>
              </a:spcAft>
            </a:pPr>
            <a:endParaRPr lang="pt-BR" sz="1600" b="1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indent="540385" algn="just">
              <a:spcAft>
                <a:spcPts val="0"/>
              </a:spcAft>
            </a:pPr>
            <a:endParaRPr lang="pt-BR" sz="1600" b="1" dirty="0">
              <a:solidFill>
                <a:srgbClr val="000000"/>
              </a:solidFill>
              <a:effectLst/>
              <a:latin typeface="Arial"/>
              <a:ea typeface="Calibri"/>
              <a:cs typeface="Times New Roman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/>
          <a:srcRect t="19317"/>
          <a:stretch/>
        </p:blipFill>
        <p:spPr>
          <a:xfrm>
            <a:off x="4077373" y="3068960"/>
            <a:ext cx="4743099" cy="2609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9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gração">
  <a:themeElements>
    <a:clrScheme name="Integração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Integração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tegração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3226</TotalTime>
  <Words>1942</Words>
  <Application>Microsoft Office PowerPoint</Application>
  <PresentationFormat>Apresentação na tela (4:3)</PresentationFormat>
  <Paragraphs>279</Paragraphs>
  <Slides>34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41" baseType="lpstr">
      <vt:lpstr>Arial</vt:lpstr>
      <vt:lpstr>Calibri</vt:lpstr>
      <vt:lpstr>Georgia</vt:lpstr>
      <vt:lpstr>Times New Roman</vt:lpstr>
      <vt:lpstr>Trebuchet MS</vt:lpstr>
      <vt:lpstr>Wingdings</vt:lpstr>
      <vt:lpstr>Integração</vt:lpstr>
      <vt:lpstr>Melhoria da Atenção à Saúde dos Usuários com Hipertensão Arterial Sistêmica e/ou Diabetes Mellitus, na UBS Gildo Ferreira da Silva, Assis Brasil/AC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    Objetivo 2- Melhorar a qualidade da atenção a hipertensos e/ou diabéticos.      Meta 2.2: Realizar exame clínico apropriado em 100% dos diabéticos. </vt:lpstr>
      <vt:lpstr>Apresentação do PowerPoint</vt:lpstr>
      <vt:lpstr> Meta 2.4: Garantir a 100% dos Diabéticos a realização de exames complementares em dia de acordo com o protocolo.            Mês 1  = 19 DM     Mês 2  = 35     Mês 3  = 59                                        Figura 6 - Proporção de diabéticos com os exames complementares em dia de acordo com o protocolo.   </vt:lpstr>
      <vt:lpstr>Apresentação do PowerPoint</vt:lpstr>
      <vt:lpstr> Meta 2.6: Priorizar a prescrição de medicamentos da farmácia popular para 100% dos Diabéticos cadastrados na unidade de saúde.   Mês 1 = 28 (100%) Mês 2 = 42 (100%) Mês 3 = 58 (98,6%)                                            Figura 8- Proporção de diabéticos com    prescrição de medicamentos da Farmácia Popular/Hiperdia priorizada.  </vt:lpstr>
      <vt:lpstr>Apresentação do PowerPoint</vt:lpstr>
      <vt:lpstr>Meta 2.8: Realizar avaliação da necessidade de atendimento odontológico em 100% dos diabéticos.        Mês 1= 29 (100%)   Mês 2= 43 (100%)   Mês 3= 60 (100%)                                            Figura 10 – Proporção de diabéticos com avaliação da necessidade de atendimento odontológico.</vt:lpstr>
      <vt:lpstr>Apresentação do PowerPoint</vt:lpstr>
      <vt:lpstr>Apresentação do PowerPoint</vt:lpstr>
      <vt:lpstr>Apresentação do PowerPoint</vt:lpstr>
      <vt:lpstr>Figura 12 – Proporção de diabéticos com estratificação de risco cardiovascular.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da Atenção à Saúde da pessoa com Hipertensão Arterial e/ou com Diabetes  Mellitus na ESF Dr. René Baccin, Espumoso/RS.</dc:title>
  <dc:creator>Acer</dc:creator>
  <cp:lastModifiedBy>XANDRIW TORRALBA xandriw</cp:lastModifiedBy>
  <cp:revision>168</cp:revision>
  <dcterms:created xsi:type="dcterms:W3CDTF">2015-08-05T00:26:16Z</dcterms:created>
  <dcterms:modified xsi:type="dcterms:W3CDTF">2015-10-21T17:24:54Z</dcterms:modified>
</cp:coreProperties>
</file>