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30"/>
  </p:notesMasterIdLst>
  <p:sldIdLst>
    <p:sldId id="259" r:id="rId2"/>
    <p:sldId id="260" r:id="rId3"/>
    <p:sldId id="294" r:id="rId4"/>
    <p:sldId id="327" r:id="rId5"/>
    <p:sldId id="377" r:id="rId6"/>
    <p:sldId id="295" r:id="rId7"/>
    <p:sldId id="293" r:id="rId8"/>
    <p:sldId id="262" r:id="rId9"/>
    <p:sldId id="266" r:id="rId10"/>
    <p:sldId id="296" r:id="rId11"/>
    <p:sldId id="267" r:id="rId12"/>
    <p:sldId id="310" r:id="rId13"/>
    <p:sldId id="309" r:id="rId14"/>
    <p:sldId id="308" r:id="rId15"/>
    <p:sldId id="363" r:id="rId16"/>
    <p:sldId id="364" r:id="rId17"/>
    <p:sldId id="365" r:id="rId18"/>
    <p:sldId id="368" r:id="rId19"/>
    <p:sldId id="291" r:id="rId20"/>
    <p:sldId id="289" r:id="rId21"/>
    <p:sldId id="304" r:id="rId22"/>
    <p:sldId id="376" r:id="rId23"/>
    <p:sldId id="298" r:id="rId24"/>
    <p:sldId id="378" r:id="rId25"/>
    <p:sldId id="340" r:id="rId26"/>
    <p:sldId id="341" r:id="rId27"/>
    <p:sldId id="342" r:id="rId28"/>
    <p:sldId id="37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C-03\Desktop\2014\Ires\planilha%20final%20revisada%20fevereir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_000\Downloads\rev%20Tomasi%20Planilha%20Coleta%20de%20Dados%20Final%20aDELA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C-03\Desktop\2014\Ires\planilha%20final%20revisada%20fevereir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C-03\Desktop\2014\Ires\planilha%20final%20revisada%20fevereir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86050354816926E-2"/>
          <c:y val="0.11373240274890119"/>
          <c:w val="0.40170409254398753"/>
          <c:h val="0.490782373387084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06251040"/>
        <c:axId val="-806266272"/>
      </c:barChart>
      <c:catAx>
        <c:axId val="-80625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06266272"/>
        <c:crosses val="autoZero"/>
        <c:auto val="1"/>
        <c:lblAlgn val="ctr"/>
        <c:lblOffset val="100"/>
        <c:noMultiLvlLbl val="0"/>
      </c:catAx>
      <c:valAx>
        <c:axId val="-8062662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0625104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Planilha Coleta de Dados Final aDELA (1).xls]Indicadores'!$C$4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'[rev Tomasi Planilha Coleta de Dados Final aDELA (1).xls]Indicadores'!$D$3:$F$3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Planilha Coleta de Dados Final aDELA (1).xls]Indicadores'!$D$4:$F$4</c:f>
              <c:numCache>
                <c:formatCode>0.0%</c:formatCode>
                <c:ptCount val="3"/>
                <c:pt idx="0">
                  <c:v>0.13247863247863248</c:v>
                </c:pt>
                <c:pt idx="1">
                  <c:v>0.33333333333333331</c:v>
                </c:pt>
                <c:pt idx="2">
                  <c:v>0.55982905982905984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735572112"/>
        <c:axId val="-735578096"/>
      </c:barChart>
      <c:catAx>
        <c:axId val="-7355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8096"/>
        <c:crosses val="autoZero"/>
        <c:auto val="1"/>
        <c:lblAlgn val="ctr"/>
        <c:lblOffset val="100"/>
        <c:noMultiLvlLbl val="0"/>
      </c:catAx>
      <c:valAx>
        <c:axId val="-735578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21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86050354816995E-2"/>
          <c:y val="0.11373240274890123"/>
          <c:w val="0.40170409254398753"/>
          <c:h val="0.490782373387085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35574288"/>
        <c:axId val="-735580272"/>
      </c:barChart>
      <c:catAx>
        <c:axId val="-73557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80272"/>
        <c:crosses val="autoZero"/>
        <c:auto val="1"/>
        <c:lblAlgn val="ctr"/>
        <c:lblOffset val="100"/>
        <c:noMultiLvlLbl val="0"/>
      </c:catAx>
      <c:valAx>
        <c:axId val="-7355802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428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0.77419354838709675</c:v>
                </c:pt>
                <c:pt idx="1">
                  <c:v>0.87820512820512819</c:v>
                </c:pt>
                <c:pt idx="2">
                  <c:v>0.88167938931297707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735582448"/>
        <c:axId val="-735578640"/>
      </c:barChart>
      <c:catAx>
        <c:axId val="-73558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8640"/>
        <c:crosses val="autoZero"/>
        <c:auto val="1"/>
        <c:lblAlgn val="ctr"/>
        <c:lblOffset val="100"/>
        <c:noMultiLvlLbl val="0"/>
      </c:catAx>
      <c:valAx>
        <c:axId val="-73557864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824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86050354817023E-2"/>
          <c:y val="0.11373240274890126"/>
          <c:w val="0.40170409254398753"/>
          <c:h val="0.4907823733870861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35587344"/>
        <c:axId val="-735577008"/>
      </c:barChart>
      <c:catAx>
        <c:axId val="-73558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7008"/>
        <c:crosses val="autoZero"/>
        <c:auto val="1"/>
        <c:lblAlgn val="ctr"/>
        <c:lblOffset val="100"/>
        <c:noMultiLvlLbl val="0"/>
      </c:catAx>
      <c:valAx>
        <c:axId val="-7355770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8734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Indicadores!$D$29:$F$29</c:f>
              <c:numCache>
                <c:formatCode>0.0%</c:formatCode>
                <c:ptCount val="3"/>
                <c:pt idx="0">
                  <c:v>0.59259259259259256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735579184"/>
        <c:axId val="-735576464"/>
      </c:barChart>
      <c:catAx>
        <c:axId val="-73557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6464"/>
        <c:crosses val="autoZero"/>
        <c:auto val="1"/>
        <c:lblAlgn val="ctr"/>
        <c:lblOffset val="100"/>
        <c:noMultiLvlLbl val="0"/>
      </c:catAx>
      <c:valAx>
        <c:axId val="-7355764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7355791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0.01639</cdr:x>
      <cdr:y>0.81194</cdr:y>
    </cdr:from>
    <cdr:to>
      <cdr:x>0.51513</cdr:x>
      <cdr:y>0.98195</cdr:y>
    </cdr:to>
    <cdr:sp macro="" textlink="">
      <cdr:nvSpPr>
        <cdr:cNvPr id="3" name="CaixaDeTexto 9"/>
        <cdr:cNvSpPr txBox="1"/>
      </cdr:nvSpPr>
      <cdr:spPr>
        <a:xfrm xmlns:a="http://schemas.openxmlformats.org/drawingml/2006/main">
          <a:off x="144016" y="3968666"/>
          <a:ext cx="438141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just"/>
          <a:r>
            <a:rPr lang="pt-BR" sz="1600" b="1" dirty="0" smtClean="0"/>
            <a:t>Figura 1: Cobertura do programa de atenção à saúde do idoso na unidade de saúde.</a:t>
          </a:r>
        </a:p>
        <a:p xmlns:a="http://schemas.openxmlformats.org/drawingml/2006/main">
          <a:pPr algn="just"/>
          <a:endParaRPr lang="pt-BR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0.00145</cdr:x>
      <cdr:y>0.85392</cdr:y>
    </cdr:from>
    <cdr:to>
      <cdr:x>0.50019</cdr:x>
      <cdr:y>1</cdr:y>
    </cdr:to>
    <cdr:sp macro="" textlink="">
      <cdr:nvSpPr>
        <cdr:cNvPr id="3" name="CaixaDeTexto 9"/>
        <cdr:cNvSpPr txBox="1"/>
      </cdr:nvSpPr>
      <cdr:spPr>
        <a:xfrm xmlns:a="http://schemas.openxmlformats.org/drawingml/2006/main">
          <a:off x="12700" y="4857635"/>
          <a:ext cx="438141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just"/>
          <a:r>
            <a:rPr lang="pt-BR" sz="1600" b="1" dirty="0" smtClean="0"/>
            <a:t>Figura 2: Proporção de idosos com prescrição de medicamentos da farmácia popular priorizada.</a:t>
          </a:r>
        </a:p>
        <a:p xmlns:a="http://schemas.openxmlformats.org/drawingml/2006/main">
          <a:pPr algn="just"/>
          <a:endParaRPr lang="pt-BR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0.0082</cdr:x>
      <cdr:y>0.85392</cdr:y>
    </cdr:from>
    <cdr:to>
      <cdr:x>0.50694</cdr:x>
      <cdr:y>1</cdr:y>
    </cdr:to>
    <cdr:sp macro="" textlink="">
      <cdr:nvSpPr>
        <cdr:cNvPr id="3" name="CaixaDeTexto 9"/>
        <cdr:cNvSpPr txBox="1"/>
      </cdr:nvSpPr>
      <cdr:spPr>
        <a:xfrm xmlns:a="http://schemas.openxmlformats.org/drawingml/2006/main">
          <a:off x="72008" y="4857635"/>
          <a:ext cx="438141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just"/>
          <a:r>
            <a:rPr lang="pt-BR" sz="1600" b="1" dirty="0" smtClean="0"/>
            <a:t>Figura 3: Proporção dos idosos acamados ou com problemas de locomoção cadastrados.</a:t>
          </a:r>
        </a:p>
        <a:p xmlns:a="http://schemas.openxmlformats.org/drawingml/2006/main">
          <a:pPr algn="just"/>
          <a:endParaRPr lang="pt-B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A70D-4AA4-442E-AE5C-68E0A5FE4897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A1669-C527-4DF7-8D9F-533C0C8C334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4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81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24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0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36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8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31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3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9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0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C2CB-A407-4746-A6B4-F94BFC464B70}" type="datetimeFigureOut">
              <a:rPr lang="pt-BR" smtClean="0"/>
              <a:pPr/>
              <a:t>14/08/2015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8576-62C3-4B70-B80F-D31BB43BB4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4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08303" y="2654755"/>
            <a:ext cx="8388191" cy="244827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MELHORIA DA ATENÇÃO À SAÚDE DOS IDOSOS NA UNIDADE BÁSICA DE SAÚDE PROMORAR NO MUNICÍPIO DE ALEGRETE/RS</a:t>
            </a:r>
          </a:p>
          <a:p>
            <a:endParaRPr lang="pt-BR" sz="6000" b="1" dirty="0"/>
          </a:p>
          <a:p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2281" y="587379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Pelotas - RS</a:t>
            </a:r>
          </a:p>
          <a:p>
            <a:pPr algn="ctr"/>
            <a:r>
              <a:rPr lang="pt-BR" sz="2400" dirty="0" smtClean="0"/>
              <a:t>2015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59832" y="4581128"/>
            <a:ext cx="55446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err="1"/>
              <a:t>Adela</a:t>
            </a:r>
            <a:r>
              <a:rPr lang="pt-BR" sz="2400" b="1" dirty="0"/>
              <a:t>  Margarita Hung Del Toro</a:t>
            </a:r>
          </a:p>
          <a:p>
            <a:pPr algn="r"/>
            <a:r>
              <a:rPr lang="pt-BR" sz="2000" dirty="0"/>
              <a:t>Orientadora: Aline Basso</a:t>
            </a:r>
          </a:p>
          <a:p>
            <a:pPr algn="r"/>
            <a:r>
              <a:rPr lang="pt-BR" sz="2000" dirty="0" err="1" smtClean="0"/>
              <a:t>Co-Orientador</a:t>
            </a:r>
            <a:r>
              <a:rPr lang="pt-BR" sz="2000" dirty="0" smtClean="0"/>
              <a:t>: </a:t>
            </a:r>
            <a:r>
              <a:rPr lang="pt-BR" sz="2000" dirty="0" smtClean="0"/>
              <a:t>José Adailton Silva                            </a:t>
            </a:r>
            <a:endParaRPr lang="pt-BR" sz="2000" dirty="0"/>
          </a:p>
          <a:p>
            <a:endParaRPr lang="pt-BR" dirty="0"/>
          </a:p>
        </p:txBody>
      </p:sp>
      <p:pic>
        <p:nvPicPr>
          <p:cNvPr id="7" name="Imagem 6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926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375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620781"/>
              </p:ext>
            </p:extLst>
          </p:nvPr>
        </p:nvGraphicFramePr>
        <p:xfrm>
          <a:off x="179512" y="1565454"/>
          <a:ext cx="8784976" cy="488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02514998"/>
              </p:ext>
            </p:extLst>
          </p:nvPr>
        </p:nvGraphicFramePr>
        <p:xfrm>
          <a:off x="646300" y="1905071"/>
          <a:ext cx="77048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85800" y="150744"/>
            <a:ext cx="887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dirty="0" smtClean="0"/>
              <a:t>Objetivo 1: </a:t>
            </a:r>
            <a:r>
              <a:rPr lang="pt-BR" sz="2400" dirty="0"/>
              <a:t>Ampliar a cobertura de atenção à saúde do Idoso.</a:t>
            </a:r>
          </a:p>
          <a:p>
            <a:pPr algn="just">
              <a:buNone/>
            </a:pPr>
            <a:r>
              <a:rPr lang="pt-BR" sz="2400" dirty="0" smtClean="0"/>
              <a:t>Meta 1.1: </a:t>
            </a:r>
            <a:r>
              <a:rPr lang="pt-BR" sz="2400" dirty="0"/>
              <a:t>Cadastrar  90% dos </a:t>
            </a:r>
            <a:r>
              <a:rPr lang="pt-BR" sz="2400" dirty="0" smtClean="0"/>
              <a:t>Idosos   </a:t>
            </a:r>
            <a:r>
              <a:rPr lang="pt-BR" sz="2400" dirty="0"/>
              <a:t>da área de abrangência no Programa de Atenção à saúde da pessoa idosa na unidade de saúde.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886700" cy="1325563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219256" cy="5285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b="1" dirty="0"/>
              <a:t>Objetivo 2: Melhorar a qualidade da atenção à saúde dos </a:t>
            </a:r>
            <a:r>
              <a:rPr lang="pt-BR" sz="2800" b="1" dirty="0" smtClean="0"/>
              <a:t>idosos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Meta: 2.1 Realizar Avaliação Multidimensional Rápida de 100% dos idosos incluídos no projeto.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Meta 2.2 Realizar em 100% o exame clínico apropriado em a primeira consulta, incluindo exames físicos dos pés, com palpação dos pulsos de tibial posterior e pedioso e medida de sensibilidade para todos os diabéticos</a:t>
            </a:r>
            <a:r>
              <a:rPr lang="pt-BR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Meta 2.3 Realizar exames complementares periódicos em 100% dos idosos hipertensos e/ou diabéticos.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869160"/>
            <a:ext cx="353571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2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7041321"/>
              </p:ext>
            </p:extLst>
          </p:nvPr>
        </p:nvGraphicFramePr>
        <p:xfrm>
          <a:off x="179512" y="836712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59369743"/>
              </p:ext>
            </p:extLst>
          </p:nvPr>
        </p:nvGraphicFramePr>
        <p:xfrm>
          <a:off x="791580" y="2011152"/>
          <a:ext cx="7560840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251484"/>
            <a:ext cx="8568952" cy="15841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>Objetivo2: Melhorar </a:t>
            </a:r>
            <a:r>
              <a:rPr lang="pt-BR" sz="2400" dirty="0"/>
              <a:t>a qualidade da atenção à saúde dos Idosos na unidade de saúde </a:t>
            </a:r>
            <a:r>
              <a:rPr lang="pt-BR" sz="2400" dirty="0"/>
              <a:t>.</a:t>
            </a:r>
          </a:p>
          <a:p>
            <a:pPr algn="just">
              <a:buNone/>
            </a:pPr>
            <a:r>
              <a:rPr lang="pt-BR" sz="2400" dirty="0" smtClean="0"/>
              <a:t>Meta </a:t>
            </a:r>
            <a:r>
              <a:rPr lang="pt-BR" sz="2400" dirty="0"/>
              <a:t>2.4 Priorizar a prescrição de medicamentos da farmácia popular a 100% dos idosos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9447345"/>
              </p:ext>
            </p:extLst>
          </p:nvPr>
        </p:nvGraphicFramePr>
        <p:xfrm>
          <a:off x="179511" y="1700808"/>
          <a:ext cx="878497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04650750"/>
              </p:ext>
            </p:extLst>
          </p:nvPr>
        </p:nvGraphicFramePr>
        <p:xfrm>
          <a:off x="789724" y="2225167"/>
          <a:ext cx="7560840" cy="325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5802" y="116632"/>
            <a:ext cx="8788685" cy="43204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>Objetivo</a:t>
            </a:r>
            <a:r>
              <a:rPr lang="pt-BR" sz="2400" dirty="0"/>
              <a:t>: </a:t>
            </a:r>
            <a:r>
              <a:rPr lang="pt-BR" sz="2400" dirty="0"/>
              <a:t>Melhorar a qualidade da atenção à saúde dos </a:t>
            </a:r>
            <a:r>
              <a:rPr lang="pt-BR" sz="2400" dirty="0"/>
              <a:t>Idosos.</a:t>
            </a:r>
          </a:p>
          <a:p>
            <a:pPr algn="just">
              <a:buNone/>
            </a:pPr>
            <a:r>
              <a:rPr lang="pt-BR" sz="2400" dirty="0" smtClean="0"/>
              <a:t>Meta </a:t>
            </a:r>
            <a:r>
              <a:rPr lang="pt-BR" sz="2400" dirty="0"/>
              <a:t>2.5 Cadastrar 100% dos idosos acamados ou com problemas de locomoção </a:t>
            </a:r>
            <a:endParaRPr lang="pt-BR" sz="2400" dirty="0"/>
          </a:p>
          <a:p>
            <a:pPr algn="just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170884"/>
            <a:ext cx="3535716" cy="198884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8219256" cy="56886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sz="3000" b="1" dirty="0" smtClean="0"/>
              <a:t>Objetivo 2: </a:t>
            </a:r>
            <a:r>
              <a:rPr lang="pt-BR" sz="3000" b="1" dirty="0" smtClean="0"/>
              <a:t>Melhorar </a:t>
            </a:r>
            <a:r>
              <a:rPr lang="pt-BR" sz="3000" b="1" dirty="0"/>
              <a:t>a qualidade da atenção à saúde dos Idosos </a:t>
            </a:r>
            <a:r>
              <a:rPr lang="pt-BR" sz="3000" b="1" dirty="0" smtClean="0"/>
              <a:t>.</a:t>
            </a:r>
            <a:endParaRPr lang="pt-BR" sz="3000" b="1" dirty="0" smtClean="0"/>
          </a:p>
          <a:p>
            <a:pPr algn="just">
              <a:buNone/>
            </a:pPr>
            <a:endParaRPr lang="pt-BR" sz="400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Meta 2.6 Realizar visitas domiciliar a 100% dos idosos acamados ou com problemas de locomoção.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Meta 2.7 Rastrear 100% dos idosos para Hipertensão Arterial Sistêmica (HAS)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Meta 2.8 Rastrear 100% dos idosos com pressão arterial sustentada maior que 135/80 mmHg , para Diabetes Mellitus (DM) </a:t>
            </a:r>
            <a:endParaRPr lang="pt-BR" sz="26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Meta 2.9 Realizar avaliação da necessidade de atendimento odontológico em 100% dos idosos</a:t>
            </a:r>
            <a:r>
              <a:rPr lang="pt-BR" sz="2600" dirty="0"/>
              <a:t>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Meta 2.10 Realizar a primeira consulta odontológica para 100% dos idosos.</a:t>
            </a:r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31683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/>
              <a:t>Objetivo 3: Melhorar a adesão dos idosos ao programa de saúde do idoso. </a:t>
            </a: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Meta</a:t>
            </a:r>
            <a:r>
              <a:rPr lang="pt-BR" sz="2400" dirty="0"/>
              <a:t>: 3.1 Realizar busca ativa a 100% dos idosos faltosos as consultas programadas </a:t>
            </a:r>
            <a:r>
              <a:rPr lang="pt-BR" sz="2400" dirty="0"/>
              <a:t>. </a:t>
            </a:r>
          </a:p>
          <a:p>
            <a:pPr>
              <a:buNone/>
            </a:pP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284984"/>
            <a:ext cx="6128004" cy="34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31683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/>
              <a:t>Objetivo 4: Melhorar o registro das informações </a:t>
            </a:r>
            <a:endParaRPr lang="pt-BR" sz="2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Meta </a:t>
            </a:r>
            <a:r>
              <a:rPr lang="pt-BR" sz="2800" dirty="0"/>
              <a:t>4.1 Manter registro específico de 100% das pessoas idosa. 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Meta </a:t>
            </a:r>
            <a:r>
              <a:rPr lang="pt-BR" sz="2800" dirty="0"/>
              <a:t>4.2 Distribuir a Caderneta de Saúde da Pessoa Idosa a 100% dos idosos cadastrados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77072"/>
            <a:ext cx="468784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14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31683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/>
              <a:t>Objetivo 5: Mapear os idosos de risco da área de abrangência </a:t>
            </a: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/>
              <a:t>Meta </a:t>
            </a:r>
            <a:r>
              <a:rPr lang="pt-BR" sz="2600" dirty="0"/>
              <a:t>5.1 Rastrear 100% das pessoas idosas para risco de morbimortalidade </a:t>
            </a:r>
            <a:endParaRPr lang="pt-BR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/>
              <a:t>Meta </a:t>
            </a:r>
            <a:r>
              <a:rPr lang="pt-BR" sz="2600" dirty="0"/>
              <a:t>5.2 Investigar a presença de indicadores de fragilização na velhice e, 100% das pessoas idosas. </a:t>
            </a:r>
            <a:endParaRPr lang="pt-BR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/>
              <a:t>Meta </a:t>
            </a:r>
            <a:r>
              <a:rPr lang="pt-BR" sz="2600" dirty="0"/>
              <a:t>5.3 Avaliar a rede social de 100% dos idosos. 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603630"/>
            <a:ext cx="3751740" cy="21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93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31683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/>
              <a:t>Objetivo 6: Promover a saúde dos idosos </a:t>
            </a: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/>
              <a:t>Meta </a:t>
            </a:r>
            <a:r>
              <a:rPr lang="pt-BR" sz="2600" dirty="0"/>
              <a:t>6.1 Garantir orientação nutricional para hábitos alimentares saudáveis a 100% das pessoas idosas. </a:t>
            </a:r>
            <a:r>
              <a:rPr lang="pt-BR" sz="2600" dirty="0" smtClean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/>
              <a:t>Meta </a:t>
            </a:r>
            <a:r>
              <a:rPr lang="pt-BR" sz="2600" dirty="0"/>
              <a:t>6.2 Garantir orientação para a prática regular de atividades físicas a 100% do idosos. </a:t>
            </a:r>
            <a:endParaRPr lang="pt-BR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600" dirty="0" smtClean="0"/>
              <a:t>Meta </a:t>
            </a:r>
            <a:r>
              <a:rPr lang="pt-BR" sz="2600" dirty="0"/>
              <a:t>6.3 Garantir orientações sobre higiene bucal (incluindo higiene de prótese dentária) para 100% dos idosos cadastrados.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581128"/>
            <a:ext cx="3751740" cy="21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pt-BR" sz="4200" dirty="0"/>
              <a:t> </a:t>
            </a:r>
            <a:br>
              <a:rPr lang="pt-BR" sz="4200" dirty="0"/>
            </a:br>
            <a:r>
              <a:rPr lang="pt-BR" sz="4200" b="1" dirty="0" smtClean="0"/>
              <a:t>DISCUSSÃO</a:t>
            </a:r>
            <a:r>
              <a:rPr lang="pt-BR" sz="4200" dirty="0"/>
              <a:t/>
            </a:r>
            <a:br>
              <a:rPr lang="pt-BR" sz="4200" dirty="0"/>
            </a:br>
            <a:endParaRPr lang="pt-BR" sz="4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556792"/>
            <a:ext cx="771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 </a:t>
            </a:r>
            <a:r>
              <a:rPr lang="pt-BR" sz="2800" dirty="0"/>
              <a:t>intervenção que foi desenvolvida, em minha unidade teve um significado muito importante</a:t>
            </a:r>
            <a:r>
              <a:rPr lang="pt-BR" sz="2800" dirty="0" smtClean="0"/>
              <a:t>, para o serviço </a:t>
            </a:r>
            <a:r>
              <a:rPr lang="pt-BR" sz="2800" dirty="0"/>
              <a:t>ampliação da cobertura da </a:t>
            </a:r>
            <a:r>
              <a:rPr lang="pt-BR" sz="2800" dirty="0" smtClean="0"/>
              <a:t> </a:t>
            </a:r>
            <a:r>
              <a:rPr lang="pt-BR" sz="2800" dirty="0"/>
              <a:t>reorganização do </a:t>
            </a:r>
            <a:r>
              <a:rPr lang="pt-BR" sz="2800" dirty="0" smtClean="0"/>
              <a:t>serviço.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/>
              <a:t>Para a equipe serviu para  maior capacitação e  desenvolvimento das ações de promoção, proteção  recuperação e </a:t>
            </a:r>
            <a:r>
              <a:rPr lang="pt-BR" sz="2800" dirty="0" smtClean="0"/>
              <a:t>prevenção.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/>
              <a:t>Para a comunidade  pelo acesso de informações a respeito das doenças e fatores de risco, além da realização de diagnósticos precoces prevenindo complicações.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algn="just"/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13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39604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800" dirty="0" smtClean="0"/>
              <a:t>As pessoas idosas que constituem o grupo de faixa etária mais propensa a problemas  de saúde crônicos. Pois necessitam de atendimentos especiais para uma melhora na  qualidade de </a:t>
            </a:r>
            <a:r>
              <a:rPr lang="pt-BR" sz="2800" dirty="0" smtClean="0"/>
              <a:t>vida;</a:t>
            </a:r>
          </a:p>
          <a:p>
            <a:pPr algn="just">
              <a:spcBef>
                <a:spcPts val="0"/>
              </a:spcBef>
            </a:pPr>
            <a:endParaRPr lang="pt-BR" sz="2800" dirty="0" smtClean="0"/>
          </a:p>
          <a:p>
            <a:pPr algn="just">
              <a:spcBef>
                <a:spcPts val="0"/>
              </a:spcBef>
            </a:pPr>
            <a:r>
              <a:rPr lang="pt-BR" sz="2800" dirty="0"/>
              <a:t>No Brasil, devido ao aumento da expectativa de vida da terceira idade, o Ministério da Saúde, proporciona um programa de atenção prioritária voltado a esse grupo de pessoas.</a:t>
            </a:r>
            <a:endParaRPr lang="pt-BR" sz="2800" dirty="0">
              <a:solidFill>
                <a:srgbClr val="FF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val="297407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4700" b="1" dirty="0"/>
              <a:t>Reflexão </a:t>
            </a:r>
            <a:r>
              <a:rPr lang="pt-BR" sz="4700" b="1" dirty="0"/>
              <a:t>Crítica sobre seu 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84482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	O </a:t>
            </a:r>
            <a:r>
              <a:rPr lang="pt-BR" sz="4000" dirty="0"/>
              <a:t>desenvolvimento do curso superou minhas expectativas iniciais e contribuiu para meu crescimento pessoal e profissional.</a:t>
            </a:r>
          </a:p>
          <a:p>
            <a:pPr algn="just"/>
            <a:r>
              <a:rPr lang="pt-BR" sz="4000" dirty="0" smtClean="0"/>
              <a:t>	</a:t>
            </a: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9387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4700" b="1" dirty="0"/>
              <a:t>Reflexão </a:t>
            </a:r>
            <a:r>
              <a:rPr lang="pt-BR" sz="4700" b="1" dirty="0"/>
              <a:t>Crítica sobre seu 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55679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	O </a:t>
            </a:r>
            <a:r>
              <a:rPr lang="pt-BR" sz="4000" dirty="0"/>
              <a:t>curso de especialização em saúde da família teve um significado </a:t>
            </a:r>
            <a:r>
              <a:rPr lang="pt-BR" sz="4000" dirty="0" smtClean="0"/>
              <a:t>especial porque </a:t>
            </a:r>
            <a:r>
              <a:rPr lang="pt-BR" sz="4000" dirty="0"/>
              <a:t>me ajudo como medica estrangeira e também como pessoa e assim podendo contribuir para </a:t>
            </a:r>
            <a:r>
              <a:rPr lang="pt-BR" sz="4000" dirty="0" smtClean="0"/>
              <a:t>melhorar o serviço de saúde.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9387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7360" y="2090713"/>
            <a:ext cx="7376864" cy="3548087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“O </a:t>
            </a:r>
            <a:r>
              <a:rPr lang="pt-BR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êxito da vida não se mede pelo caminho que você conquistou, mas sim pelas dificuldades que superou no </a:t>
            </a:r>
            <a:r>
              <a:rPr lang="pt-BR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caminho”.</a:t>
            </a:r>
            <a:endParaRPr lang="pt-BR" sz="36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pPr algn="r"/>
            <a:r>
              <a:rPr lang="pt-BR" sz="2800" dirty="0" smtClean="0">
                <a:solidFill>
                  <a:schemeClr val="tx1"/>
                </a:solidFill>
              </a:rPr>
              <a:t>Abraham Lincoln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81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b="1" dirty="0"/>
              <a:t>A</a:t>
            </a:r>
            <a:r>
              <a:rPr lang="pt-BR" sz="4200" b="1" dirty="0" smtClean="0"/>
              <a:t>gradecimento</a:t>
            </a:r>
            <a:endParaRPr lang="pt-BR" sz="4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Gostaria muito de agradecer à meu </a:t>
            </a:r>
            <a:r>
              <a:rPr lang="pt-BR" sz="2800" dirty="0"/>
              <a:t>orientador da UFPEL  pela dedicação e apoio incondicional e a Universidade   pela oportunidade  de crescimento </a:t>
            </a:r>
            <a:r>
              <a:rPr lang="pt-BR" sz="2800" dirty="0" smtClean="0"/>
              <a:t>Profissional</a:t>
            </a:r>
            <a:endParaRPr lang="pt-BR" sz="2800" dirty="0"/>
          </a:p>
          <a:p>
            <a:pPr>
              <a:buNone/>
            </a:pPr>
            <a:endParaRPr lang="pt-BR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48376" cy="542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0242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7638"/>
          </a:xfrm>
        </p:spPr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b="1" cap="all" dirty="0" smtClean="0"/>
              <a:t> 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688740" y="1556792"/>
            <a:ext cx="77768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1 -BRASIL. Ministério da Saúde. Secretaria de Atenção à Saúde. Departamento de Atenção Básica. Caderno de Atenção Básica Envelhecimento e Saúde Da Pessoa Idosa - n.º 19 Brasília – DF 2006.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Atenção à Saúde da Pessoa Idosa e Envelhecimento Série Pactos pela Saúde 2006, v. 12 Brasília – DF 2010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57808" y="1417638"/>
            <a:ext cx="81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 BRASIL. Ministério da Saúde. Secretaria de Atenção à Saúde. Departamento de Atenção Básica. Caderno de Atenção Básica Estratégias Para o Cuidado Da Pessoa Com Doença Crônica Hipertensão Arterial Sistêmica 37 Brasília: DF, 2013.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4- BRASIL. Ministério da Saúde. Secretaria de Atenção à Saúde. Departamento de Atenção Básica. Caderno de Atenção Básica Estratégias Para o Cuidado Da Pessoa Com Doença Crônica   Diabetes Mellitus DF Brasília: DF, 2013.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36675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09228" y="1417638"/>
            <a:ext cx="7725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5-Brasil Política Nacional de Saúde da Pessoa Idosa Instituída pela Portaria GM/MS no 2.528, de 19 de Outubro de 2006.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6 .IBGE. Censo Demográfico 2010. Disponível em: &lt;http://www.censo2010.ibge.gov.br&gt;	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46930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4482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4200" b="1" dirty="0" smtClean="0">
                <a:solidFill>
                  <a:schemeClr val="tx1"/>
                </a:solidFill>
              </a:rPr>
              <a:t>MELHORIA DA ATENÇÃO À SAÚDE DOS IDOSOS NA UNIDADE BÁSICA DE SAÚDE PROMORAR NO MUNICÍPIO DE ALEGRETE/RS</a:t>
            </a:r>
          </a:p>
          <a:p>
            <a:endParaRPr lang="pt-BR" sz="6000" b="1" dirty="0"/>
          </a:p>
          <a:p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6612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Pelotas - RS</a:t>
            </a:r>
          </a:p>
          <a:p>
            <a:pPr algn="ctr"/>
            <a:r>
              <a:rPr lang="pt-BR" sz="2400" dirty="0" smtClean="0"/>
              <a:t>2015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59832" y="4581128"/>
            <a:ext cx="55446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</a:t>
            </a:r>
            <a:r>
              <a:rPr lang="pt-BR" sz="2000" dirty="0" smtClean="0"/>
              <a:t>Especializanda: Adela  Margarita Hung Del Toro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  </a:t>
            </a:r>
            <a:r>
              <a:rPr lang="pt-BR" sz="2000" dirty="0"/>
              <a:t>Orientadora: </a:t>
            </a:r>
            <a:r>
              <a:rPr lang="pt-BR" sz="2000" dirty="0" smtClean="0"/>
              <a:t>José Adailton Silva                            </a:t>
            </a:r>
            <a:endParaRPr lang="pt-BR" sz="2000" dirty="0"/>
          </a:p>
          <a:p>
            <a:endParaRPr lang="pt-BR" dirty="0"/>
          </a:p>
        </p:txBody>
      </p:sp>
      <p:pic>
        <p:nvPicPr>
          <p:cNvPr id="7" name="Imagem 6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926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63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032448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pt-BR" sz="3900" dirty="0" smtClean="0"/>
              <a:t>Alegrete-RS </a:t>
            </a:r>
            <a:r>
              <a:rPr lang="pt-BR" sz="3900" dirty="0" smtClean="0"/>
              <a:t>possui uma população de aproximadamente 77.673 habitantes. O sistema de saúde atualmente conta com 13 equipes de ESF, mais 01 equipe do NASF, 01 CEO, 01 UPA e um Hospital.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39" y="3347976"/>
            <a:ext cx="560161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4392488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pt-BR" sz="2800" dirty="0" smtClean="0"/>
              <a:t>A UBS PROMORAR situa-se </a:t>
            </a:r>
            <a:r>
              <a:rPr lang="pt-BR" sz="2800" dirty="0" smtClean="0"/>
              <a:t>na área urbana da cidade, e é do tipo ESF (Estratégia da Saúde da Família) da Prefeitura Municipal, funciona em 02 turnos de segunda a sexta. Possui área de abrangência definida com 3.432 pessoas.</a:t>
            </a:r>
            <a:endParaRPr lang="pt-BR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65126"/>
            <a:ext cx="754375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28" y="1400365"/>
            <a:ext cx="6928544" cy="468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206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rgbClr val="FF0000"/>
                </a:solidFill>
              </a:rPr>
              <a:t>   </a:t>
            </a:r>
            <a:r>
              <a:rPr lang="pt-BR" sz="2800" dirty="0" smtClean="0"/>
              <a:t>Antes da intervenção a ação programática com o grupo de idosos, era acolhimento </a:t>
            </a:r>
            <a:r>
              <a:rPr lang="pt-BR" sz="2800" dirty="0" smtClean="0"/>
              <a:t>à </a:t>
            </a:r>
            <a:r>
              <a:rPr lang="pt-BR" sz="2800" dirty="0" smtClean="0"/>
              <a:t>demanda espontânea, atendimento médico, aferição da PA, glicoteste, distribuição de medicamentos e eventualmente alguma atividade de educação de saúde.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88" y="3789040"/>
            <a:ext cx="3461823" cy="29040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2406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OBJETIVO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900" b="1" dirty="0" smtClean="0"/>
              <a:t>Objetivo Geral</a:t>
            </a:r>
            <a:r>
              <a:rPr lang="pt-BR" sz="3900" dirty="0" smtClean="0"/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9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3900" dirty="0" smtClean="0"/>
              <a:t>Melhorar a atenção à saúde dos Idosos com 60 anos ou mais na UBS Promorar Alegrete – RS.</a:t>
            </a:r>
          </a:p>
          <a:p>
            <a:pPr>
              <a:buNone/>
            </a:pPr>
            <a:endParaRPr lang="pt-BR" sz="3900" dirty="0" smtClean="0"/>
          </a:p>
          <a:p>
            <a:endParaRPr lang="pt-BR" sz="39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400" b="1" dirty="0"/>
              <a:t>Metodologia</a:t>
            </a:r>
            <a:r>
              <a:rPr lang="pt-BR" sz="4400" b="1" dirty="0"/>
              <a:t>:</a:t>
            </a:r>
            <a:br>
              <a:rPr lang="pt-BR" sz="4400" b="1" dirty="0"/>
            </a:b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085584" cy="3701007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Ações nos </a:t>
            </a:r>
            <a:r>
              <a:rPr lang="pt-BR" sz="2800" dirty="0"/>
              <a:t>quatro eixos pedagógicos: Organização e gestão do serviço, monitoramento e avaliação, engajamento público e qualificação da prática clínica. </a:t>
            </a:r>
            <a:endParaRPr lang="pt-BR" sz="2800" dirty="0" smtClean="0"/>
          </a:p>
          <a:p>
            <a:pPr algn="just"/>
            <a:r>
              <a:rPr lang="pt-BR" sz="2800" dirty="0" smtClean="0"/>
              <a:t>Período </a:t>
            </a:r>
            <a:r>
              <a:rPr lang="pt-BR" sz="2800" dirty="0"/>
              <a:t>de </a:t>
            </a:r>
            <a:r>
              <a:rPr lang="pt-BR" sz="2800" dirty="0" smtClean="0"/>
              <a:t>3 meses = 12 semanas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Embasamento teórico - protocolo de Atendimentos das Estratégias Saúde da Família da Secretaria Municipal da Saúde 2010 e </a:t>
            </a:r>
            <a:r>
              <a:rPr lang="pt-BR" sz="2800" dirty="0" smtClean="0"/>
              <a:t>Caderno </a:t>
            </a:r>
            <a:r>
              <a:rPr lang="pt-BR" sz="2800" dirty="0"/>
              <a:t>de atenção básica nº 19 </a:t>
            </a:r>
            <a:r>
              <a:rPr lang="pt-BR" sz="2800" dirty="0" smtClean="0"/>
              <a:t>– Saúde do Idoso.</a:t>
            </a:r>
          </a:p>
          <a:p>
            <a:pPr algn="just"/>
            <a:r>
              <a:rPr lang="pt-BR" sz="2800" dirty="0" smtClean="0"/>
              <a:t>Prontuários </a:t>
            </a:r>
            <a:r>
              <a:rPr lang="pt-BR" sz="2800" dirty="0"/>
              <a:t>da unidade,  fichas-espelho e planilha</a:t>
            </a:r>
            <a:endParaRPr lang="pt-BR" sz="2800" dirty="0"/>
          </a:p>
          <a:p>
            <a:pPr algn="just"/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val="1386196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0" y="2492896"/>
            <a:ext cx="5820139" cy="43651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848872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Objetivos </a:t>
            </a:r>
            <a:r>
              <a:rPr lang="pt-BR" sz="4000" b="1" dirty="0"/>
              <a:t>Específicos, </a:t>
            </a:r>
            <a:r>
              <a:rPr lang="pt-BR" sz="4000" b="1" dirty="0" smtClean="0"/>
              <a:t>Metas </a:t>
            </a:r>
            <a:r>
              <a:rPr lang="pt-BR" sz="4000" b="1" dirty="0"/>
              <a:t>e </a:t>
            </a:r>
            <a:r>
              <a:rPr lang="pt-BR" sz="4000" b="1" dirty="0" smtClean="0"/>
              <a:t>Resultados</a:t>
            </a:r>
            <a:r>
              <a:rPr lang="pt-BR" sz="4000" b="1" dirty="0"/>
              <a:t/>
            </a:r>
            <a:br>
              <a:rPr lang="pt-BR" sz="4000" b="1" dirty="0"/>
            </a:b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33019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1102</Words>
  <Application>Microsoft Office PowerPoint</Application>
  <PresentationFormat>Apresentação na tela (4:3)</PresentationFormat>
  <Paragraphs>107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Times New Roman</vt:lpstr>
      <vt:lpstr>Wingdings</vt:lpstr>
      <vt:lpstr>Tema do Office</vt:lpstr>
      <vt:lpstr>   </vt:lpstr>
      <vt:lpstr>INTRODUÇÃO</vt:lpstr>
      <vt:lpstr>INTRODUÇÃO</vt:lpstr>
      <vt:lpstr>INTRODUÇÃO</vt:lpstr>
      <vt:lpstr>INTRODUÇÃO</vt:lpstr>
      <vt:lpstr>INTRODUÇÃO</vt:lpstr>
      <vt:lpstr>OBJETIVO</vt:lpstr>
      <vt:lpstr> Metodologia: </vt:lpstr>
      <vt:lpstr> Objetivos Específicos, Metas e Resultados </vt:lpstr>
      <vt:lpstr>Apresentação do PowerPoint</vt:lpstr>
      <vt:lpstr>Objetivos – Metas - Resultados</vt:lpstr>
      <vt:lpstr>Apresentação do PowerPoint</vt:lpstr>
      <vt:lpstr>Apresentação do PowerPoint</vt:lpstr>
      <vt:lpstr>Apresentação do PowerPoint</vt:lpstr>
      <vt:lpstr>Objetivos – Metas - Resultados</vt:lpstr>
      <vt:lpstr>Objetivos – Metas - Resultados</vt:lpstr>
      <vt:lpstr>Objetivos – Metas - Resultados</vt:lpstr>
      <vt:lpstr>Objetivos – Metas - Resultados</vt:lpstr>
      <vt:lpstr>  DISCUSSÃO </vt:lpstr>
      <vt:lpstr> Reflexão Crítica sobre seu processo pessoal de aprendizagem </vt:lpstr>
      <vt:lpstr> Reflexão Crítica sobre seu processo pessoal de aprendizagem </vt:lpstr>
      <vt:lpstr>Apresentação do PowerPoint</vt:lpstr>
      <vt:lpstr>Agradecimento</vt:lpstr>
      <vt:lpstr>Apresentação do PowerPoint</vt:lpstr>
      <vt:lpstr>BIBLIOGRAFIA</vt:lpstr>
      <vt:lpstr>BIBLIOGRAFIA</vt:lpstr>
      <vt:lpstr>BIBLIOGRAFIA</vt:lpstr>
      <vt:lpstr>   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..</dc:creator>
  <cp:lastModifiedBy>Angela Wilma Orientadora UnA-SUS</cp:lastModifiedBy>
  <cp:revision>151</cp:revision>
  <dcterms:created xsi:type="dcterms:W3CDTF">2014-03-26T11:21:32Z</dcterms:created>
  <dcterms:modified xsi:type="dcterms:W3CDTF">2015-08-14T14:11:09Z</dcterms:modified>
</cp:coreProperties>
</file>