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3" r:id="rId3"/>
    <p:sldId id="267" r:id="rId4"/>
    <p:sldId id="268" r:id="rId5"/>
    <p:sldId id="325" r:id="rId6"/>
    <p:sldId id="328" r:id="rId7"/>
    <p:sldId id="329" r:id="rId8"/>
    <p:sldId id="330" r:id="rId9"/>
    <p:sldId id="336" r:id="rId10"/>
    <p:sldId id="278" r:id="rId11"/>
    <p:sldId id="281" r:id="rId12"/>
    <p:sldId id="334" r:id="rId13"/>
    <p:sldId id="288" r:id="rId14"/>
    <p:sldId id="335" r:id="rId15"/>
    <p:sldId id="293" r:id="rId16"/>
    <p:sldId id="294" r:id="rId17"/>
    <p:sldId id="299" r:id="rId18"/>
    <p:sldId id="305" r:id="rId19"/>
    <p:sldId id="327" r:id="rId20"/>
    <p:sldId id="332" r:id="rId21"/>
    <p:sldId id="333" r:id="rId22"/>
    <p:sldId id="31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TCC\al%20final\Planilha_Adelina_ATUALIZAD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TCC\al%20final\Planilha_Adelina_ATUALIZADA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TCC\al%20final\Planilha_Adelina_ATUALIZAD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TCC\al%20final\Planilha_Adelina_ATUALIZADA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esktop\Planilha_Adelina_ATUALIZ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624"/>
          <c:y val="0.28937832452754875"/>
          <c:w val="0.84677502714590924"/>
          <c:h val="0.593408716119781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 pessoas 7,7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29,9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 60,3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7.6923076923077024E-2</c:v>
                </c:pt>
                <c:pt idx="1">
                  <c:v>0.299376299376303</c:v>
                </c:pt>
                <c:pt idx="2">
                  <c:v>0.60291060291060294</c:v>
                </c:pt>
                <c:pt idx="3">
                  <c:v>0</c:v>
                </c:pt>
              </c:numCache>
            </c:numRef>
          </c:val>
        </c:ser>
        <c:axId val="64996480"/>
        <c:axId val="64998016"/>
      </c:barChart>
      <c:catAx>
        <c:axId val="64996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98016"/>
        <c:crosses val="autoZero"/>
        <c:auto val="1"/>
        <c:lblAlgn val="ctr"/>
        <c:lblOffset val="100"/>
      </c:catAx>
      <c:valAx>
        <c:axId val="649980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96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08305852714667"/>
          <c:y val="0.2878233968220239"/>
          <c:w val="0.84265180725084499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 pessoas 95,5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0.95454545454545792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589440"/>
        <c:axId val="66590976"/>
      </c:barChart>
      <c:catAx>
        <c:axId val="66589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590976"/>
        <c:crosses val="autoZero"/>
        <c:auto val="1"/>
        <c:lblAlgn val="ctr"/>
        <c:lblOffset val="100"/>
      </c:catAx>
      <c:valAx>
        <c:axId val="665909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589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90 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95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640512"/>
        <c:axId val="66724224"/>
      </c:barChart>
      <c:catAx>
        <c:axId val="66640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24224"/>
        <c:crosses val="autoZero"/>
        <c:auto val="1"/>
        <c:lblAlgn val="ctr"/>
        <c:lblOffset val="100"/>
      </c:catAx>
      <c:valAx>
        <c:axId val="66724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405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7401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45  </a:t>
                    </a:r>
                    <a:r>
                      <a:rPr lang="en-US" baseline="0" dirty="0" err="1" smtClean="0"/>
                      <a:t>pessoas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760064"/>
        <c:axId val="66774144"/>
      </c:barChart>
      <c:catAx>
        <c:axId val="66760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74144"/>
        <c:crosses val="autoZero"/>
        <c:auto val="1"/>
        <c:lblAlgn val="ctr"/>
        <c:lblOffset val="100"/>
      </c:catAx>
      <c:valAx>
        <c:axId val="667741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600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4992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28 pessoas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75,7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0.7567567567567568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839296"/>
        <c:axId val="66840832"/>
      </c:barChart>
      <c:catAx>
        <c:axId val="668392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40832"/>
        <c:crosses val="autoZero"/>
        <c:auto val="1"/>
        <c:lblAlgn val="ctr"/>
        <c:lblOffset val="100"/>
      </c:catAx>
      <c:valAx>
        <c:axId val="66840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392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317327766179584"/>
          <c:y val="0.31746154770255242"/>
          <c:w val="0.83924843423799866"/>
          <c:h val="0.555557708479463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 pessoas 86,4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84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0.86363636363636354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889216"/>
        <c:axId val="66890752"/>
      </c:barChart>
      <c:catAx>
        <c:axId val="66889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90752"/>
        <c:crosses val="autoZero"/>
        <c:auto val="1"/>
        <c:lblAlgn val="ctr"/>
        <c:lblOffset val="100"/>
      </c:catAx>
      <c:valAx>
        <c:axId val="66890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892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814"/>
          <c:w val="0.8442622950819629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 </a:t>
                    </a:r>
                    <a:r>
                      <a:rPr lang="en-US" dirty="0" err="1" smtClean="0"/>
                      <a:t>pessoas</a:t>
                    </a:r>
                    <a:r>
                      <a:rPr lang="en-US" dirty="0" smtClean="0"/>
                      <a:t> 73,0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0.72972972972972971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907136"/>
        <c:axId val="66958080"/>
      </c:barChart>
      <c:catAx>
        <c:axId val="6690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58080"/>
        <c:crosses val="autoZero"/>
        <c:auto val="1"/>
        <c:lblAlgn val="ctr"/>
        <c:lblOffset val="100"/>
      </c:catAx>
      <c:valAx>
        <c:axId val="669580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071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3738804659603138"/>
          <c:y val="0.2936801956645344"/>
          <c:w val="0.8399176925489874"/>
          <c:h val="0.587360594795534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 pessoas 86,4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0.86363636363636354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5474560"/>
        <c:axId val="65476096"/>
      </c:barChart>
      <c:catAx>
        <c:axId val="654745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476096"/>
        <c:crosses val="autoZero"/>
        <c:auto val="1"/>
        <c:lblAlgn val="ctr"/>
        <c:lblOffset val="100"/>
      </c:catAx>
      <c:valAx>
        <c:axId val="654760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547456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814"/>
          <c:w val="0.84426229508196293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hipertensos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 pessoas 81,1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0.81081081081081163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114496"/>
        <c:axId val="67116032"/>
      </c:barChart>
      <c:catAx>
        <c:axId val="67114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16032"/>
        <c:crosses val="autoZero"/>
        <c:auto val="1"/>
        <c:lblAlgn val="ctr"/>
        <c:lblOffset val="100"/>
      </c:catAx>
      <c:valAx>
        <c:axId val="671160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144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392"/>
          <c:y val="0.28832168168639138"/>
          <c:w val="0.8399176925489874"/>
          <c:h val="0.594891571074452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Indicadores!$S$49</c:f>
              <c:strCache>
                <c:ptCount val="1"/>
                <c:pt idx="0">
                  <c:v>Proporção de diabéticos com orientação nutricional sobre alimentação saudável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 pessoas 90,9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Indicadores!$T$48:$W$48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Indicadores!$T$49:$W$49</c:f>
              <c:numCache>
                <c:formatCode>0.0%</c:formatCode>
                <c:ptCount val="4"/>
                <c:pt idx="0">
                  <c:v>0.90909090909090906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152128"/>
        <c:axId val="67153920"/>
      </c:barChart>
      <c:catAx>
        <c:axId val="671521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53920"/>
        <c:crosses val="autoZero"/>
        <c:auto val="1"/>
        <c:lblAlgn val="ctr"/>
        <c:lblOffset val="100"/>
      </c:catAx>
      <c:valAx>
        <c:axId val="671539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1521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4959016393442706"/>
          <c:y val="0.32116845554939782"/>
          <c:w val="0.84836065573770458"/>
          <c:h val="0.5839426464534506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hipertensos com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 pessoas 81,1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Indicadores!$D$53:$G$53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Indicadores!$D$54:$G$54</c:f>
              <c:numCache>
                <c:formatCode>0.0%</c:formatCode>
                <c:ptCount val="4"/>
                <c:pt idx="0">
                  <c:v>0.81081081081081163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486080"/>
        <c:axId val="67487616"/>
      </c:barChart>
      <c:catAx>
        <c:axId val="674860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487616"/>
        <c:crosses val="autoZero"/>
        <c:auto val="1"/>
        <c:lblAlgn val="ctr"/>
        <c:lblOffset val="100"/>
      </c:catAx>
      <c:valAx>
        <c:axId val="6748761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4860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602"/>
          <c:y val="0.28214334916181144"/>
          <c:w val="0.83924843423799955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 pessoas 18,5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47,9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70,6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0.18487394957983194</c:v>
                </c:pt>
                <c:pt idx="1">
                  <c:v>0.47899159663865548</c:v>
                </c:pt>
                <c:pt idx="2">
                  <c:v>0.70588235294117663</c:v>
                </c:pt>
                <c:pt idx="3">
                  <c:v>0</c:v>
                </c:pt>
              </c:numCache>
            </c:numRef>
          </c:val>
        </c:ser>
        <c:axId val="66205952"/>
        <c:axId val="66220032"/>
      </c:barChart>
      <c:catAx>
        <c:axId val="66205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220032"/>
        <c:crosses val="autoZero"/>
        <c:auto val="1"/>
        <c:lblAlgn val="ctr"/>
        <c:lblOffset val="100"/>
      </c:catAx>
      <c:valAx>
        <c:axId val="662200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2059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0.29368029739777279"/>
          <c:w val="0.83958504147347623"/>
          <c:h val="0.587360594795534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Indicadores!$S$54</c:f>
              <c:strCache>
                <c:ptCount val="1"/>
                <c:pt idx="0">
                  <c:v>Proporção de diabéticos que receberam orientação sobre a prática de atividade física regular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 pessoas 90,9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Indicadores!$T$53:$W$53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Indicadores!$T$54:$W$54</c:f>
              <c:numCache>
                <c:formatCode>0.0%</c:formatCode>
                <c:ptCount val="4"/>
                <c:pt idx="0">
                  <c:v>0.90909090909090906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519616"/>
        <c:axId val="67521152"/>
      </c:barChart>
      <c:catAx>
        <c:axId val="67519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521152"/>
        <c:crosses val="autoZero"/>
        <c:auto val="1"/>
        <c:lblAlgn val="ctr"/>
        <c:lblOffset val="100"/>
      </c:catAx>
      <c:valAx>
        <c:axId val="675211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5196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115001879934756"/>
          <c:y val="0.29368029739777279"/>
          <c:w val="0.84188996114801362"/>
          <c:h val="0.5873605947955347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30 pessoas 81,1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0.81081081081081163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778816"/>
        <c:axId val="67784704"/>
      </c:barChart>
      <c:catAx>
        <c:axId val="677788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84704"/>
        <c:crosses val="autoZero"/>
        <c:auto val="1"/>
        <c:lblAlgn val="ctr"/>
        <c:lblOffset val="100"/>
      </c:catAx>
      <c:valAx>
        <c:axId val="677847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7788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2981137568428614"/>
          <c:w val="0.84426229508196293"/>
          <c:h val="0.5811331462506341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Indicadores!$S$65</c:f>
              <c:strCache>
                <c:ptCount val="1"/>
                <c:pt idx="0">
                  <c:v>Proporção de diabéticos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20 pessoas 90,9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Indicadores!$T$64:$W$64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Indicadores!$T$65:$W$65</c:f>
              <c:numCache>
                <c:formatCode>0.0%</c:formatCode>
                <c:ptCount val="4"/>
                <c:pt idx="0">
                  <c:v>0.90909090909090906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7828736"/>
        <c:axId val="66986752"/>
      </c:barChart>
      <c:catAx>
        <c:axId val="67828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986752"/>
        <c:crosses val="autoZero"/>
        <c:auto val="1"/>
        <c:lblAlgn val="ctr"/>
        <c:lblOffset val="100"/>
      </c:catAx>
      <c:valAx>
        <c:axId val="66986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782873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94891944990145"/>
          <c:y val="0.29699248120300975"/>
          <c:w val="0.85068762278978771"/>
          <c:h val="0.582706766917289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28 </a:t>
                    </a:r>
                    <a:r>
                      <a:rPr lang="en-US" dirty="0" err="1" smtClean="0"/>
                      <a:t>pessoas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 75,7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0.7567567567567568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285952"/>
        <c:axId val="66287488"/>
      </c:barChart>
      <c:catAx>
        <c:axId val="662859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287488"/>
        <c:crosses val="autoZero"/>
        <c:auto val="1"/>
        <c:lblAlgn val="ctr"/>
        <c:lblOffset val="100"/>
      </c:catAx>
      <c:valAx>
        <c:axId val="662874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2859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526565250475322"/>
          <c:y val="0.30152727950426605"/>
          <c:w val="0.8365197811334365"/>
          <c:h val="0.5763369519638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 pessoas 86,4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 dirty="0" smtClean="0"/>
                      <a:t>57 </a:t>
                    </a:r>
                    <a:r>
                      <a:rPr lang="en-US" b="0" dirty="0" err="1" smtClean="0"/>
                      <a:t>pessoas</a:t>
                    </a:r>
                    <a:r>
                      <a:rPr lang="en-US" b="0" dirty="0" smtClean="0"/>
                      <a:t> </a:t>
                    </a:r>
                    <a:r>
                      <a:rPr lang="en-US" b="0" baseline="0" dirty="0" smtClean="0"/>
                      <a:t>  </a:t>
                    </a:r>
                    <a:r>
                      <a:rPr lang="en-US" b="0" dirty="0" smtClean="0"/>
                      <a:t> 100,0</a:t>
                    </a:r>
                    <a:r>
                      <a:rPr lang="en-US" b="0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0.86363636363636354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315392"/>
        <c:axId val="66316928"/>
      </c:barChart>
      <c:catAx>
        <c:axId val="66315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16928"/>
        <c:crosses val="autoZero"/>
        <c:auto val="1"/>
        <c:lblAlgn val="ctr"/>
        <c:lblOffset val="100"/>
      </c:catAx>
      <c:valAx>
        <c:axId val="663169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153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293"/>
          <c:h val="0.588235294117643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 pessoas 73,0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0.72972972972972971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378752"/>
        <c:axId val="66392832"/>
      </c:barChart>
      <c:catAx>
        <c:axId val="663787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92832"/>
        <c:crosses val="autoZero"/>
        <c:auto val="1"/>
        <c:lblAlgn val="ctr"/>
        <c:lblOffset val="100"/>
      </c:catAx>
      <c:valAx>
        <c:axId val="663928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3787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388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19 pessoas 86,4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0.86363636363636354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424832"/>
        <c:axId val="66426368"/>
      </c:barChart>
      <c:catAx>
        <c:axId val="66424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26368"/>
        <c:crosses val="autoZero"/>
        <c:auto val="1"/>
        <c:lblAlgn val="ctr"/>
        <c:lblOffset val="100"/>
      </c:catAx>
      <c:valAx>
        <c:axId val="664263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2483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491904"/>
        <c:axId val="66493440"/>
      </c:barChart>
      <c:catAx>
        <c:axId val="66491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93440"/>
        <c:crosses val="autoZero"/>
        <c:auto val="1"/>
        <c:lblAlgn val="ctr"/>
        <c:lblOffset val="100"/>
      </c:catAx>
      <c:valAx>
        <c:axId val="66493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4919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7379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57</a:t>
                    </a:r>
                    <a:r>
                      <a:rPr lang="en-US" baseline="0" smtClean="0"/>
                      <a:t> pessoas </a:t>
                    </a:r>
                    <a:r>
                      <a:rPr lang="en-US" smtClean="0"/>
                      <a:t>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525440"/>
        <c:axId val="66547712"/>
      </c:barChart>
      <c:catAx>
        <c:axId val="66525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547712"/>
        <c:crosses val="autoZero"/>
        <c:auto val="1"/>
        <c:lblAlgn val="ctr"/>
        <c:lblOffset val="100"/>
      </c:catAx>
      <c:valAx>
        <c:axId val="665477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52544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78233968220239"/>
          <c:w val="0.84426229508196293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 pessoas 81,1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144 pessoas 100,0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290 pessoas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0.81081081081081163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6666496"/>
        <c:axId val="66668032"/>
      </c:barChart>
      <c:catAx>
        <c:axId val="66666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68032"/>
        <c:crosses val="autoZero"/>
        <c:auto val="1"/>
        <c:lblAlgn val="ctr"/>
        <c:lblOffset val="100"/>
      </c:catAx>
      <c:valAx>
        <c:axId val="6666803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6649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6F600-DED5-4CE7-8A1B-25D1B786C208}" type="datetimeFigureOut">
              <a:rPr lang="pt-BR" smtClean="0"/>
              <a:pPr/>
              <a:t>29/06/2015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4F96A-C8FD-4CDB-8B91-0F9052ABCE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4F96A-C8FD-4CDB-8B91-0F9052ABCE03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2152806"/>
            <a:ext cx="6357982" cy="250033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Melhoria da atenção à pessoa com Hipertensão Arterial Sistêmica e/ou Diabetes Melittus, na UBSF Zolima Garcia, Silves/AM.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467544" y="21429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85852" y="4643446"/>
            <a:ext cx="732474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09420" y="4293096"/>
            <a:ext cx="47149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/>
              <a:t> </a:t>
            </a:r>
          </a:p>
          <a:p>
            <a:endParaRPr lang="pt-BR" sz="1600" dirty="0" smtClean="0"/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Orientadora: Camila Dallazen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123728" y="4751095"/>
            <a:ext cx="4572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          Adelina Maria Garcia de Leon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99372"/>
            <a:ext cx="1151177" cy="82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923928" y="6084004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Pelotas,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79712" y="116632"/>
            <a:ext cx="5040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altLang="pt-BR" b="1" dirty="0">
                <a:ea typeface="Calibri" pitchFamily="34" charset="0"/>
              </a:rPr>
              <a:t>Universidade Aberta </a:t>
            </a:r>
            <a:r>
              <a:rPr lang="pt-BR" altLang="pt-BR" b="1" dirty="0" smtClean="0">
                <a:ea typeface="Calibri" pitchFamily="34" charset="0"/>
              </a:rPr>
              <a:t>do </a:t>
            </a:r>
            <a:r>
              <a:rPr lang="pt-BR" altLang="pt-BR" b="1" dirty="0">
                <a:ea typeface="Calibri" pitchFamily="34" charset="0"/>
              </a:rPr>
              <a:t>Sistema Único De Saúde</a:t>
            </a:r>
            <a:endParaRPr lang="pt-BR" altLang="pt-BR" dirty="0"/>
          </a:p>
          <a:p>
            <a:pPr algn="ctr">
              <a:defRPr/>
            </a:pPr>
            <a:r>
              <a:rPr lang="pt-BR" altLang="pt-BR" b="1" dirty="0">
                <a:ea typeface="Calibri" pitchFamily="34" charset="0"/>
              </a:rPr>
              <a:t>Universidade Federal de Pelotas </a:t>
            </a:r>
          </a:p>
          <a:p>
            <a:pPr algn="ctr">
              <a:defRPr/>
            </a:pPr>
            <a:r>
              <a:rPr lang="pt-BR" altLang="pt-BR" b="1" dirty="0">
                <a:ea typeface="Calibri" pitchFamily="34" charset="0"/>
              </a:rPr>
              <a:t>Departamento de Medicina Social</a:t>
            </a:r>
            <a:br>
              <a:rPr lang="pt-BR" altLang="pt-BR" b="1" dirty="0">
                <a:ea typeface="Calibri" pitchFamily="34" charset="0"/>
              </a:rPr>
            </a:br>
            <a:r>
              <a:rPr lang="pt-BR" altLang="pt-BR" b="1" dirty="0">
                <a:ea typeface="Calibri" pitchFamily="34" charset="0"/>
              </a:rPr>
              <a:t>Curso </a:t>
            </a:r>
            <a:r>
              <a:rPr lang="pt-BR" altLang="pt-BR" b="1" dirty="0" smtClean="0">
                <a:ea typeface="Calibri" pitchFamily="34" charset="0"/>
              </a:rPr>
              <a:t>de </a:t>
            </a:r>
            <a:r>
              <a:rPr lang="pt-BR" altLang="pt-BR" b="1" dirty="0">
                <a:ea typeface="Calibri" pitchFamily="34" charset="0"/>
              </a:rPr>
              <a:t>Especialização em  Saúde da Família - Modalidade à Distância </a:t>
            </a:r>
          </a:p>
          <a:p>
            <a:pPr algn="ctr">
              <a:defRPr/>
            </a:pPr>
            <a:r>
              <a:rPr lang="pt-BR" altLang="pt-BR" b="1" dirty="0"/>
              <a:t>Turma </a:t>
            </a:r>
            <a:r>
              <a:rPr lang="pt-BR" altLang="pt-BR" b="1" dirty="0" smtClean="0"/>
              <a:t>VII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652" cy="13681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2.1 e 2.2 Realizar exame clínico apropriado em 100% dos hipertensos e diabéticos</a:t>
            </a: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837760" y="188640"/>
            <a:ext cx="6686568" cy="72547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120476456"/>
              </p:ext>
            </p:extLst>
          </p:nvPr>
        </p:nvGraphicFramePr>
        <p:xfrm>
          <a:off x="214282" y="2714620"/>
          <a:ext cx="41764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tângulo 9"/>
          <p:cNvSpPr/>
          <p:nvPr/>
        </p:nvSpPr>
        <p:spPr>
          <a:xfrm>
            <a:off x="179512" y="5373539"/>
            <a:ext cx="4176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Figura 3.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Proporção de hipertensos com exame clínico em dia de acordo o protocolo.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xmlns="" val="1987921691"/>
              </p:ext>
            </p:extLst>
          </p:nvPr>
        </p:nvGraphicFramePr>
        <p:xfrm>
          <a:off x="4572001" y="2747900"/>
          <a:ext cx="4248172" cy="2625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Retângulo 15"/>
          <p:cNvSpPr/>
          <p:nvPr/>
        </p:nvSpPr>
        <p:spPr>
          <a:xfrm>
            <a:off x="4572000" y="5373216"/>
            <a:ext cx="4248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1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Figura 4. </a:t>
            </a:r>
            <a:r>
              <a:rPr lang="pt-BR" altLang="pt-BR" sz="1000" b="1" smtClean="0">
                <a:latin typeface="Arial" pitchFamily="34" charset="0"/>
                <a:ea typeface="Calibri" pitchFamily="34" charset="0"/>
                <a:cs typeface="Arial" pitchFamily="34" charset="0"/>
              </a:rPr>
              <a:t>Proporção de diabéticos</a:t>
            </a:r>
            <a:r>
              <a:rPr lang="pt-BR" altLang="pt-BR" sz="100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altLang="pt-BR" sz="1000" dirty="0">
                <a:latin typeface="Arial" pitchFamily="34" charset="0"/>
                <a:ea typeface="Calibri" pitchFamily="34" charset="0"/>
                <a:cs typeface="Arial" pitchFamily="34" charset="0"/>
              </a:rPr>
              <a:t>com o exame clínico em dia de acordo com o protocolo.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736" y="260648"/>
            <a:ext cx="6686568" cy="65403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11827"/>
            <a:ext cx="8229600" cy="519749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2: Melhorar a qualidade da atenção a hipertensos e/ou diabéticos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2.3 e 2.4: Garantir a 100% a realização de exames complementares em dia de acordo com o protocolo a os hipertensos e os diabéticos </a:t>
            </a:r>
          </a:p>
          <a:p>
            <a:pPr>
              <a:lnSpc>
                <a:spcPct val="150000"/>
              </a:lnSpc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xmlns="" val="502397159"/>
              </p:ext>
            </p:extLst>
          </p:nvPr>
        </p:nvGraphicFramePr>
        <p:xfrm>
          <a:off x="251521" y="3068961"/>
          <a:ext cx="3960439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5445224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5.</a:t>
            </a:r>
            <a:r>
              <a:rPr lang="pt-BR" sz="1000" dirty="0"/>
              <a:t> Proporção de </a:t>
            </a:r>
            <a:r>
              <a:rPr lang="pt-BR" sz="1000" dirty="0" smtClean="0"/>
              <a:t>hipertensos  </a:t>
            </a:r>
            <a:r>
              <a:rPr lang="pt-BR" sz="1000" dirty="0"/>
              <a:t>com os exames complementares em dia de acordo com o protocolo.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3669732813"/>
              </p:ext>
            </p:extLst>
          </p:nvPr>
        </p:nvGraphicFramePr>
        <p:xfrm>
          <a:off x="4571999" y="3034326"/>
          <a:ext cx="4248173" cy="2410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572000" y="5445224"/>
            <a:ext cx="4248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6.</a:t>
            </a:r>
            <a:r>
              <a:rPr lang="pt-BR" sz="1000" dirty="0"/>
              <a:t> Proporção de diabéticos com os exames complementares em dia de acordo com o protocolo.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Objetivo 2: Melhorar a qualidade da atenção a hipertensos e/ou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diabéticos</a:t>
            </a:r>
            <a:endParaRPr lang="pt-BR" sz="18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Metas 2.5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2.6: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Priorizar a prescrição de medicamentos da farmácia popular para 100% 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1736" y="260648"/>
            <a:ext cx="6686568" cy="65403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785787" y="3357562"/>
          <a:ext cx="335758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4714876" y="3357562"/>
          <a:ext cx="342902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714348" y="6000768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7.</a:t>
            </a:r>
            <a:r>
              <a:rPr lang="pt-BR" sz="1000" dirty="0"/>
              <a:t> Proporção de hipertensos com </a:t>
            </a:r>
            <a:r>
              <a:rPr lang="pt-BR" sz="1000" dirty="0" smtClean="0"/>
              <a:t>prescrição de medicamentos da farmácia popular/ Hiperdia priorizada  </a:t>
            </a:r>
            <a:endParaRPr lang="pt-BR" sz="1000" dirty="0"/>
          </a:p>
        </p:txBody>
      </p:sp>
      <p:sp>
        <p:nvSpPr>
          <p:cNvPr id="9" name="Retângulo 8"/>
          <p:cNvSpPr/>
          <p:nvPr/>
        </p:nvSpPr>
        <p:spPr>
          <a:xfrm>
            <a:off x="4714876" y="6000768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 smtClean="0"/>
              <a:t>Figura 8.</a:t>
            </a:r>
            <a:r>
              <a:rPr lang="pt-BR" sz="1000" dirty="0" smtClean="0"/>
              <a:t> Proporção de diabéticos com prescrição de medicamentos da farmácia popular/ Hiperdia priorizada  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23989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1776" y="274638"/>
            <a:ext cx="6686568" cy="511156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2689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>
                <a:latin typeface="Arial" pitchFamily="34" charset="0"/>
                <a:cs typeface="Arial" pitchFamily="34" charset="0"/>
              </a:rPr>
              <a:t>Objetivo 2: Melhorar a qualidade da atenção a hipertensos e/ou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diabéticos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Metas 2.7 e 2.8: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Realizar avaliação da necessidade de atendimento odontológico em 100% dos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hipertensos e diabéticos.</a:t>
            </a:r>
            <a:endParaRPr lang="pt-BR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0"/>
            <a:ext cx="1104900" cy="9286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249095498"/>
              </p:ext>
            </p:extLst>
          </p:nvPr>
        </p:nvGraphicFramePr>
        <p:xfrm>
          <a:off x="251521" y="3068960"/>
          <a:ext cx="41044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251520" y="5517232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9.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com avaliação de necessidade de atendimento odontológico.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1298055139"/>
              </p:ext>
            </p:extLst>
          </p:nvPr>
        </p:nvGraphicFramePr>
        <p:xfrm>
          <a:off x="4644008" y="3068960"/>
          <a:ext cx="41761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580056" y="5563946"/>
            <a:ext cx="42401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10.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com avaliação da necessidade de atendimento odontológico.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981776" y="274638"/>
            <a:ext cx="6686568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m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0"/>
            <a:ext cx="1104900" cy="9286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5"/>
          <p:cNvSpPr/>
          <p:nvPr/>
        </p:nvSpPr>
        <p:spPr>
          <a:xfrm>
            <a:off x="251520" y="1124744"/>
            <a:ext cx="85686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3: Melhorar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 adesão de hipertensos e/ou diabéticos ao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programa. 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Metas 3.1 e 3.2: </a:t>
            </a:r>
            <a:r>
              <a:rPr lang="pt-BR" dirty="0">
                <a:latin typeface="Arial" pitchFamily="34" charset="0"/>
                <a:cs typeface="Arial" pitchFamily="34" charset="0"/>
              </a:rPr>
              <a:t>3.1 Buscar 100% 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hipertensos e diabéticos faltosos </a:t>
            </a:r>
            <a:r>
              <a:rPr lang="pt-BR" dirty="0">
                <a:latin typeface="Arial" pitchFamily="34" charset="0"/>
                <a:cs typeface="Arial" pitchFamily="34" charset="0"/>
              </a:rPr>
              <a:t>às consultas na unidade de saúde conforme a periodicidade recomendada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785787" y="3357562"/>
          <a:ext cx="335758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14876" y="3357562"/>
          <a:ext cx="342902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tângulo 8"/>
          <p:cNvSpPr/>
          <p:nvPr/>
        </p:nvSpPr>
        <p:spPr>
          <a:xfrm>
            <a:off x="642910" y="5829658"/>
            <a:ext cx="35004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 smtClean="0"/>
              <a:t>Figura 11</a:t>
            </a:r>
            <a:r>
              <a:rPr lang="pt-BR" sz="1000" dirty="0" smtClean="0"/>
              <a:t> Proporção de hipertensos  faltosos a consulta com busca ativa.</a:t>
            </a:r>
            <a:endParaRPr lang="pt-BR" sz="1000" dirty="0"/>
          </a:p>
        </p:txBody>
      </p:sp>
      <p:sp>
        <p:nvSpPr>
          <p:cNvPr id="10" name="Retângulo 9"/>
          <p:cNvSpPr/>
          <p:nvPr/>
        </p:nvSpPr>
        <p:spPr>
          <a:xfrm>
            <a:off x="4643438" y="5857891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 smtClean="0"/>
              <a:t>Figura 12.</a:t>
            </a:r>
            <a:r>
              <a:rPr lang="pt-BR" sz="1000" dirty="0" smtClean="0"/>
              <a:t> Proporção de diabéticos  faltosos a consulta com busca ativa.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30728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752" y="274638"/>
            <a:ext cx="6686568" cy="296842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4. Melhorar o registro das informações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4.1 e 4.2: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Manter ficha de acompanhamento de 100% dos hipertensos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 diabéticos cadastrados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na unidade de saúde.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</a:t>
            </a:r>
          </a:p>
          <a:p>
            <a:pPr>
              <a:lnSpc>
                <a:spcPct val="150000"/>
              </a:lnSpc>
            </a:pPr>
            <a:endParaRPr lang="pt-B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071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147847023"/>
              </p:ext>
            </p:extLst>
          </p:nvPr>
        </p:nvGraphicFramePr>
        <p:xfrm>
          <a:off x="251521" y="2708920"/>
          <a:ext cx="424847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251520" y="5085184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13.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com registro adequado na ficha de acompanhamento.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919010152"/>
              </p:ext>
            </p:extLst>
          </p:nvPr>
        </p:nvGraphicFramePr>
        <p:xfrm>
          <a:off x="4716016" y="2708920"/>
          <a:ext cx="4104456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716016" y="5023629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14.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com registro adequado na ficha de acompanhamento.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9768" y="274638"/>
            <a:ext cx="6686568" cy="36828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0730"/>
            <a:ext cx="8229600" cy="50054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5. Mapear hipertensos e/ou diabéticos de risco para doença cardiovascular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5.1 e 5.2: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Realizar estratificação do risco cardiovascular em 100% 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cadastrados na unidade de saúde.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702959234"/>
              </p:ext>
            </p:extLst>
          </p:nvPr>
        </p:nvGraphicFramePr>
        <p:xfrm>
          <a:off x="251520" y="2780929"/>
          <a:ext cx="41764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251520" y="5301208"/>
            <a:ext cx="4176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15.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com estratificação de risco cardiovascular por exame clínico em dia.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2310656563"/>
              </p:ext>
            </p:extLst>
          </p:nvPr>
        </p:nvGraphicFramePr>
        <p:xfrm>
          <a:off x="4692298" y="2780928"/>
          <a:ext cx="427075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716016" y="5301208"/>
            <a:ext cx="4247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16.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com estratificação de risco cardiovascular por exame clínico em dia.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58259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6: Promover a saúde de hipertensos e diabéticos.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itchFamily="34" charset="0"/>
              </a:rPr>
              <a:t>Meta 6.1 e 6.2: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nutricional sobre alimentação saudável a 100% dos hipertensos.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2525921149"/>
              </p:ext>
            </p:extLst>
          </p:nvPr>
        </p:nvGraphicFramePr>
        <p:xfrm>
          <a:off x="251520" y="2636912"/>
          <a:ext cx="41044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251520" y="5085184"/>
            <a:ext cx="4176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17.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com orientação nutricional sobre alimentação saudável.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4103376941"/>
              </p:ext>
            </p:extLst>
          </p:nvPr>
        </p:nvGraphicFramePr>
        <p:xfrm>
          <a:off x="4607049" y="2683009"/>
          <a:ext cx="4322390" cy="24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572000" y="5118250"/>
            <a:ext cx="4392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/>
              <a:t>Figura </a:t>
            </a:r>
            <a:r>
              <a:rPr lang="pt-BR" sz="1000" b="1" dirty="0" smtClean="0"/>
              <a:t>18.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com orientação nutricional sobre alimentação saudável.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43971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69521"/>
            <a:ext cx="8229600" cy="54118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>
                <a:latin typeface="Arial" panose="020B0604020202020204" pitchFamily="34" charset="0"/>
                <a:cs typeface="Arial" pitchFamily="34" charset="0"/>
              </a:rPr>
              <a:t>O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bjetivo 6: Promover a saúde de hipertensos e diabéticos.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6.3 e 6.4: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em relação à prática regular de atividade física a 100% dos pacientes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diabéticos e 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856568531"/>
              </p:ext>
            </p:extLst>
          </p:nvPr>
        </p:nvGraphicFramePr>
        <p:xfrm>
          <a:off x="179512" y="2636912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179512" y="5157192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000" b="1" dirty="0"/>
              <a:t>Figura </a:t>
            </a:r>
            <a:r>
              <a:rPr lang="pt-BR" sz="1000" b="1" dirty="0" smtClean="0"/>
              <a:t>19.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com orientação sobre a prática de atividade física regular.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1233231289"/>
              </p:ext>
            </p:extLst>
          </p:nvPr>
        </p:nvGraphicFramePr>
        <p:xfrm>
          <a:off x="4716016" y="2625557"/>
          <a:ext cx="4248472" cy="253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716016" y="5157192"/>
            <a:ext cx="42484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/>
              <a:t>Figura </a:t>
            </a:r>
            <a:r>
              <a:rPr lang="pt-BR" sz="1000" b="1" dirty="0" smtClean="0"/>
              <a:t>20.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com orientação sobre a prática de atividade física regular.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6686568" cy="439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969521"/>
            <a:ext cx="8229600" cy="5411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itchFamily="34" charset="0"/>
              </a:rPr>
              <a:t>Objetivo 6: Promover a saúde de hipertensos e diabéticos.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6.7 e 6.8 :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Garantir orientação sobre higiene bucal a 100% dos pacientes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hipertensos e diabéticos. 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84368" y="14803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xmlns="" val="1022742602"/>
              </p:ext>
            </p:extLst>
          </p:nvPr>
        </p:nvGraphicFramePr>
        <p:xfrm>
          <a:off x="217734" y="2687782"/>
          <a:ext cx="4220593" cy="218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ângulo 7"/>
          <p:cNvSpPr/>
          <p:nvPr/>
        </p:nvSpPr>
        <p:spPr>
          <a:xfrm>
            <a:off x="179512" y="4941168"/>
            <a:ext cx="4258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/>
              <a:t>Figura </a:t>
            </a:r>
            <a:r>
              <a:rPr lang="pt-BR" sz="1000" b="1" dirty="0" smtClean="0"/>
              <a:t> 21 .</a:t>
            </a:r>
            <a:r>
              <a:rPr lang="pt-BR" sz="1000" dirty="0" smtClean="0"/>
              <a:t> </a:t>
            </a:r>
            <a:r>
              <a:rPr lang="pt-BR" sz="1000" dirty="0"/>
              <a:t>Proporção de hipertensos que receberam orientação sobre higiene bucal. 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xmlns="" val="2539572601"/>
              </p:ext>
            </p:extLst>
          </p:nvPr>
        </p:nvGraphicFramePr>
        <p:xfrm>
          <a:off x="4625802" y="2643182"/>
          <a:ext cx="4050654" cy="229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tângulo 9"/>
          <p:cNvSpPr/>
          <p:nvPr/>
        </p:nvSpPr>
        <p:spPr>
          <a:xfrm>
            <a:off x="4572000" y="5018112"/>
            <a:ext cx="41044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b="1" dirty="0"/>
              <a:t>Figura </a:t>
            </a:r>
            <a:r>
              <a:rPr lang="pt-BR" sz="1000" b="1" dirty="0" smtClean="0"/>
              <a:t>22.</a:t>
            </a:r>
            <a:r>
              <a:rPr lang="pt-BR" sz="1000" dirty="0" smtClean="0"/>
              <a:t> </a:t>
            </a:r>
            <a:r>
              <a:rPr lang="pt-BR" sz="1000" dirty="0"/>
              <a:t>Proporção de diabéticos que receberam orientação sobre higiene bucal.</a:t>
            </a:r>
          </a:p>
        </p:txBody>
      </p:sp>
    </p:spTree>
    <p:extLst>
      <p:ext uri="{BB962C8B-B14F-4D97-AF65-F5344CB8AC3E}">
        <p14:creationId xmlns:p14="http://schemas.microsoft.com/office/powerpoint/2010/main" xmlns="" val="23022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INTRODUÇAO</a:t>
            </a:r>
            <a:endParaRPr lang="pt-BR" sz="2400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928662" y="1071546"/>
            <a:ext cx="300039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Hipertensão Arterial Sistêmica (HAS)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286380" y="1071546"/>
            <a:ext cx="2857520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Diabetes Mellitus (DM) </a:t>
            </a:r>
            <a:endParaRPr lang="pt-BR" dirty="0"/>
          </a:p>
        </p:txBody>
      </p:sp>
      <p:sp>
        <p:nvSpPr>
          <p:cNvPr id="8" name="Seta para baixo 7"/>
          <p:cNvSpPr/>
          <p:nvPr/>
        </p:nvSpPr>
        <p:spPr>
          <a:xfrm>
            <a:off x="3563888" y="1714488"/>
            <a:ext cx="2000264" cy="571504"/>
          </a:xfrm>
          <a:prstGeom prst="downArrow">
            <a:avLst>
              <a:gd name="adj1" fmla="val 50000"/>
              <a:gd name="adj2" fmla="val 480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285852" y="2428868"/>
            <a:ext cx="6500858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oenças cada vez mais prevalentes na população adulta  principais fatores de risco para doenças cardiovasculares</a:t>
            </a: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571472" y="3929066"/>
            <a:ext cx="3500462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milhões de portadores de Hipertensão Arterial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5072066" y="4000504"/>
            <a:ext cx="3500462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milhões com diabéticos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pic>
        <p:nvPicPr>
          <p:cNvPr id="13" name="Imagem 1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931596" y="76022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6" name="Seta para baixo 15"/>
          <p:cNvSpPr/>
          <p:nvPr/>
        </p:nvSpPr>
        <p:spPr>
          <a:xfrm>
            <a:off x="3428992" y="3429000"/>
            <a:ext cx="228601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42910" y="5643578"/>
            <a:ext cx="8072494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Responsáveis pela primeira causa de mortalidade e de hospitalizações, de amputações de membros inferiores e insuficiência renal crônica submetidos a diálise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</a:t>
            </a:r>
            <a:endParaRPr lang="pt-BR" dirty="0"/>
          </a:p>
        </p:txBody>
      </p:sp>
      <p:sp>
        <p:nvSpPr>
          <p:cNvPr id="18" name="Seta para baixo 17"/>
          <p:cNvSpPr/>
          <p:nvPr/>
        </p:nvSpPr>
        <p:spPr>
          <a:xfrm>
            <a:off x="3571868" y="4786322"/>
            <a:ext cx="207170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686568" cy="357190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929066"/>
            <a:ext cx="8229600" cy="2197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endParaRPr lang="pt-BR" sz="1800" cap="al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tângulo de cantos arredondados 4"/>
          <p:cNvSpPr/>
          <p:nvPr/>
        </p:nvSpPr>
        <p:spPr>
          <a:xfrm>
            <a:off x="714348" y="1071546"/>
            <a:ext cx="3286148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Cobertura hipertensos 60,9%  e 72,3% para a diabetes.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4500562" y="1071546"/>
            <a:ext cx="3286148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os registros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85786" y="2357430"/>
            <a:ext cx="321471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4643438" y="2357430"/>
            <a:ext cx="321471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Trabalho  e a motivação da equipe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857224" y="3429000"/>
            <a:ext cx="3214710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do serviço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643438" y="3429000"/>
            <a:ext cx="3286148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intervenção está incorporada na rotina 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785786" y="4572008"/>
            <a:ext cx="3500462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Estender esta proposta às demais ações programáticas 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643438" y="4581128"/>
            <a:ext cx="3214710" cy="945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Adoção estilos de vida saudável 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1643042" y="5929330"/>
            <a:ext cx="585791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Estado de saúde da população </a:t>
            </a:r>
            <a:endParaRPr lang="pt-BR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6643734" cy="1143000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Reflexão crítica sobre processo pessoal de aprendizagem e na implementação da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intervenção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429132"/>
            <a:ext cx="8229600" cy="169703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Retângulo de cantos arredondados 5"/>
          <p:cNvSpPr/>
          <p:nvPr/>
        </p:nvSpPr>
        <p:spPr>
          <a:xfrm>
            <a:off x="571472" y="1714488"/>
            <a:ext cx="2357454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Conhecer os programas de atenção básicos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6215074" y="1714488"/>
            <a:ext cx="21431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Atualização de clinica e terapêutica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500430" y="1643050"/>
            <a:ext cx="2286016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Atualização de temas científicos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00034" y="3286124"/>
            <a:ext cx="2428892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Conhecimento diversos  fórum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3571868" y="3214686"/>
            <a:ext cx="2286016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Apoio dos orientadores do curso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6215074" y="3286124"/>
            <a:ext cx="2286016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Ajudo a organizar o serviço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28596" y="4786322"/>
            <a:ext cx="2500330" cy="9286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Incorporo a rotina do serviço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643306" y="4786322"/>
            <a:ext cx="2214578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6357950" y="4786322"/>
            <a:ext cx="214314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Incorporar mais a gestores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1071538" y="5943600"/>
            <a:ext cx="6858048" cy="62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Incrementar a satisfação  da comunidade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cap="all" dirty="0" smtClean="0"/>
              <a:t>Obrigada </a:t>
            </a:r>
            <a:endParaRPr lang="pt-BR" cap="all" dirty="0"/>
          </a:p>
        </p:txBody>
      </p:sp>
      <p:pic>
        <p:nvPicPr>
          <p:cNvPr id="4" name="Espaço Reservado para Conteúdo 3" descr="C:\Users\Casa\Pictures\20150305_08185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2702104" cy="247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:\Users\Casa\Desktop\20150410_13472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1973" y="2029570"/>
            <a:ext cx="2882195" cy="279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C:\Users\Casa\Desktop\20150414_1019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3643314"/>
            <a:ext cx="2678546" cy="2751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758006" cy="868346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itchFamily="34" charset="0"/>
                <a:cs typeface="Arial" pitchFamily="34" charset="0"/>
              </a:rPr>
              <a:t>INTRODUÇAO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Caracterização do município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63888" y="1670410"/>
            <a:ext cx="5435226" cy="521497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Município Silves  é uma ilha  do interior estado Amazonas. Pertencente a mês região do centro amazonense e a microrregião Itacoatiara. 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Extensão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territorial  374 883 hectáreas. 3748,83 km²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1800" dirty="0" smtClean="0">
                <a:latin typeface="Arial" pitchFamily="34" charset="0"/>
                <a:cs typeface="Arial" pitchFamily="34" charset="0"/>
              </a:rPr>
              <a:t>Clima </a:t>
            </a:r>
            <a:r>
              <a:rPr lang="es-ES" sz="1800" dirty="0" err="1" smtClean="0">
                <a:latin typeface="Arial" pitchFamily="34" charset="0"/>
                <a:cs typeface="Arial" pitchFamily="34" charset="0"/>
              </a:rPr>
              <a:t>equatorial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População total de 8590, em área urbana 3164 habitantes, resto população ribeirinha.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Densidade demográfica: 2,3habitantes/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km²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786710" y="21429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Picture 2" descr="C:\Users\Casa\Documents\PARA ROLANDO\MENTIROSO\Sent\IMG-20140523-WA00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1582594"/>
            <a:ext cx="3462654" cy="4346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98704"/>
            <a:ext cx="6758006" cy="654032"/>
          </a:xfrm>
        </p:spPr>
        <p:txBody>
          <a:bodyPr>
            <a:normAutofit fontScale="90000"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INTRODUÇAO</a:t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Caracterização da Unidade Básica de Saúde</a:t>
            </a:r>
            <a:r>
              <a:rPr lang="pt-BR" sz="2400" b="1" cap="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cap="all" dirty="0" smtClean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86182" y="1170344"/>
            <a:ext cx="4900618" cy="5715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Estratégia Saúde da Família (ESF)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Estrutura pequena poço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confortáveis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Carência de equipamento para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procederes.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Não está informatizada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não tem internet.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Trabalham duas equipes de saúde que atendem as duas áreas de abrangência.   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Construção da nova UBS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2050" name="Picture 2" descr="C:\Users\Casa\Pictures\.thumbnails\13891765248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3500462" cy="2714644"/>
          </a:xfrm>
          <a:prstGeom prst="rect">
            <a:avLst/>
          </a:prstGeom>
          <a:noFill/>
        </p:spPr>
      </p:pic>
      <p:pic>
        <p:nvPicPr>
          <p:cNvPr id="2052" name="Picture 4" descr="C:\Users\Casa\Pictures\.thumbnails\13891764969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071942"/>
            <a:ext cx="3500462" cy="2428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Antes da intervenção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507840" y="1285860"/>
            <a:ext cx="2000264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Cadastrados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857224" y="2285992"/>
            <a:ext cx="300039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170 hipertensos 30% da cobertura 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286380" y="2285992"/>
            <a:ext cx="292895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 Diabéticos 54 % da cobertura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 rot="16200000" flipH="1">
            <a:off x="5000628" y="192880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rot="5400000">
            <a:off x="3786182" y="192880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eta para baixo 25"/>
          <p:cNvSpPr/>
          <p:nvPr/>
        </p:nvSpPr>
        <p:spPr>
          <a:xfrm>
            <a:off x="3214678" y="3000372"/>
            <a:ext cx="278608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785786" y="3501008"/>
            <a:ext cx="3357586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Registros não atualizados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uso de filha espelho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286380" y="3643314"/>
            <a:ext cx="2928958" cy="571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Exames clínicos e laboratoriais atrasados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785786" y="4643446"/>
            <a:ext cx="335758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tem avaliação do risco cardiovascular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286380" y="4643446"/>
            <a:ext cx="3071834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Poucas ações em educações para a saúde</a:t>
            </a: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857224" y="5786454"/>
            <a:ext cx="3071834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Pouca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participação comunitária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214942" y="5715016"/>
            <a:ext cx="3071834" cy="785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funcionava o conselho popular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5" name="Imagem 1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6" name="Retângulo de cantos arredondados 15"/>
          <p:cNvSpPr/>
          <p:nvPr/>
        </p:nvSpPr>
        <p:spPr>
          <a:xfrm>
            <a:off x="357158" y="1142984"/>
            <a:ext cx="2857520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3164 usuários da área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1711 usuários major de 20 anos 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5715008" y="1071546"/>
            <a:ext cx="2500330" cy="857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Estimasse 560 hipertensos e 160 diabéticos 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15328" cy="428628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142984"/>
            <a:ext cx="7929618" cy="550072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900" b="1" dirty="0" smtClean="0">
                <a:latin typeface="Arial" pitchFamily="34" charset="0"/>
                <a:cs typeface="Arial" pitchFamily="34" charset="0"/>
              </a:rPr>
              <a:t>Melhoria da atenção à pessoa com hipertensão  arterial sistêmica e/ou diabetes mellitus, na UBSF Zolima Garcia, Silves/AM</a:t>
            </a:r>
          </a:p>
          <a:p>
            <a:pPr algn="ctr">
              <a:lnSpc>
                <a:spcPct val="150000"/>
              </a:lnSpc>
              <a:buNone/>
            </a:pPr>
            <a:endParaRPr lang="pt-BR" sz="29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BR" sz="3800" b="1" dirty="0" smtClean="0">
                <a:latin typeface="Arial" pitchFamily="34" charset="0"/>
                <a:cs typeface="Arial" pitchFamily="34" charset="0"/>
              </a:rPr>
              <a:t>Objetivos específicos </a:t>
            </a: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1  Ampliar a cobertura a hipertensos e/ou diabéticos.</a:t>
            </a: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2  Melhorar a qualidade da atenção a hipertensos e/ou diabéticos</a:t>
            </a: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3  Melhorar a adesão de hipertensos e/ou diabéticos ao programa</a:t>
            </a: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4  Melhorar o registro das informações</a:t>
            </a: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5  Mapear hipertensos e diabéticos de risco para doença cardiovascular</a:t>
            </a:r>
          </a:p>
          <a:p>
            <a:pPr>
              <a:lnSpc>
                <a:spcPct val="170000"/>
              </a:lnSpc>
              <a:buNone/>
            </a:pPr>
            <a:r>
              <a:rPr lang="pt-BR" sz="2900" dirty="0" smtClean="0">
                <a:latin typeface="Arial" pitchFamily="34" charset="0"/>
                <a:cs typeface="Arial" pitchFamily="34" charset="0"/>
              </a:rPr>
              <a:t>6  Promover a saúde de hipertensos e/ou diabéticos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5929354" cy="72547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Ações</a:t>
            </a:r>
            <a:endParaRPr lang="pt-BR" sz="2800" b="1" dirty="0"/>
          </a:p>
        </p:txBody>
      </p:sp>
      <p:pic>
        <p:nvPicPr>
          <p:cNvPr id="6" name="Imagem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7858148" y="21429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8" name="Fluxograma: Processo alternativo 17"/>
          <p:cNvSpPr/>
          <p:nvPr/>
        </p:nvSpPr>
        <p:spPr>
          <a:xfrm>
            <a:off x="1071538" y="1214422"/>
            <a:ext cx="2071702" cy="6126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Monitoramento e avaliação</a:t>
            </a:r>
          </a:p>
        </p:txBody>
      </p:sp>
      <p:sp>
        <p:nvSpPr>
          <p:cNvPr id="19" name="Fluxograma: Processo alternativo 18"/>
          <p:cNvSpPr/>
          <p:nvPr/>
        </p:nvSpPr>
        <p:spPr>
          <a:xfrm>
            <a:off x="1857356" y="2071678"/>
            <a:ext cx="2357454" cy="64294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 e gestão do serviço</a:t>
            </a:r>
          </a:p>
        </p:txBody>
      </p:sp>
      <p:sp>
        <p:nvSpPr>
          <p:cNvPr id="20" name="Fluxograma: Processo alternativo 19"/>
          <p:cNvSpPr/>
          <p:nvPr/>
        </p:nvSpPr>
        <p:spPr>
          <a:xfrm>
            <a:off x="5000628" y="2143116"/>
            <a:ext cx="2000264" cy="6126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Engajamento público</a:t>
            </a:r>
          </a:p>
        </p:txBody>
      </p:sp>
      <p:sp>
        <p:nvSpPr>
          <p:cNvPr id="21" name="Fluxograma: Processo alternativo 20"/>
          <p:cNvSpPr/>
          <p:nvPr/>
        </p:nvSpPr>
        <p:spPr>
          <a:xfrm>
            <a:off x="5857884" y="1214422"/>
            <a:ext cx="2143140" cy="6126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Qualificação da prática clinica</a:t>
            </a:r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571868" y="3786190"/>
            <a:ext cx="1824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cap="all" dirty="0" smtClean="0">
                <a:latin typeface="Arial" pitchFamily="34" charset="0"/>
                <a:cs typeface="Arial" pitchFamily="34" charset="0"/>
              </a:rPr>
              <a:t>Logística</a:t>
            </a:r>
            <a:endParaRPr lang="pt-BR" sz="2000" dirty="0"/>
          </a:p>
        </p:txBody>
      </p:sp>
      <p:sp>
        <p:nvSpPr>
          <p:cNvPr id="24" name="Fluxograma: Processo alternativo 23"/>
          <p:cNvSpPr/>
          <p:nvPr/>
        </p:nvSpPr>
        <p:spPr>
          <a:xfrm>
            <a:off x="571472" y="3857628"/>
            <a:ext cx="2500330" cy="78581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Cadernos de atenção básica nº 15 e16 séries 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5" name="Fluxograma: Processo alternativo 24"/>
          <p:cNvSpPr/>
          <p:nvPr/>
        </p:nvSpPr>
        <p:spPr>
          <a:xfrm>
            <a:off x="5786446" y="3786190"/>
            <a:ext cx="2500330" cy="78581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Planilha eletrônica de coleta de dados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6" name="Fluxograma: Processo alternativo 25"/>
          <p:cNvSpPr/>
          <p:nvPr/>
        </p:nvSpPr>
        <p:spPr>
          <a:xfrm>
            <a:off x="3714744" y="4572008"/>
            <a:ext cx="1357322" cy="61264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Ficha espelho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7" name="Fluxograma: Processo alternativo 26"/>
          <p:cNvSpPr/>
          <p:nvPr/>
        </p:nvSpPr>
        <p:spPr>
          <a:xfrm>
            <a:off x="5357818" y="5214950"/>
            <a:ext cx="3071834" cy="64294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Revisamos os prontuários individuais 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8" name="Fluxograma: Processo alternativo 27"/>
          <p:cNvSpPr/>
          <p:nvPr/>
        </p:nvSpPr>
        <p:spPr>
          <a:xfrm>
            <a:off x="571472" y="5214950"/>
            <a:ext cx="2786082" cy="7555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Capacitação da equipe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796908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Cadastrar 60% dos hipertensos e 60% dos diabéticos da área de abrangência no  no Programa de Atenção à Hipertensão Arterial e ao Diabetes Mellitus da unidade de saúde em quatro meses.</a:t>
            </a:r>
          </a:p>
          <a:p>
            <a:pPr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Metas de qualidade foram todas pactuadas em 100%.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8039100" y="0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7760" y="188640"/>
            <a:ext cx="6686568" cy="72547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 1: Ampliar a cobertura. </a:t>
            </a:r>
          </a:p>
          <a:p>
            <a:pPr>
              <a:lnSpc>
                <a:spcPct val="150000"/>
              </a:lnSpc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Meta 1.1 e 1.2: Cadastrar 60% dos hipertensos e 60% diabéticos da área de abrangência</a:t>
            </a:r>
          </a:p>
          <a:p>
            <a:pPr marL="0" indent="0">
              <a:lnSpc>
                <a:spcPct val="150000"/>
              </a:lnSpc>
              <a:buNone/>
            </a:pPr>
            <a:endParaRPr lang="pt-BR" sz="1800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715272" y="357166"/>
            <a:ext cx="1104900" cy="1120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="" xmlns:p14="http://schemas.microsoft.com/office/powerpoint/2010/main" val="866174361"/>
              </p:ext>
            </p:extLst>
          </p:nvPr>
        </p:nvGraphicFramePr>
        <p:xfrm>
          <a:off x="395537" y="2592487"/>
          <a:ext cx="3744415" cy="231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ângulo 11"/>
          <p:cNvSpPr/>
          <p:nvPr/>
        </p:nvSpPr>
        <p:spPr>
          <a:xfrm>
            <a:off x="539552" y="4911551"/>
            <a:ext cx="36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sz="1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Figura 1. </a:t>
            </a:r>
            <a:r>
              <a:rPr lang="pt-BR" alt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Cobertura </a:t>
            </a:r>
            <a:r>
              <a:rPr lang="pt-BR" altLang="pt-BR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do programa de atenção ao hipertenso na UBSF </a:t>
            </a:r>
            <a:r>
              <a:rPr lang="pt-BR" altLang="pt-BR" sz="12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Zolima</a:t>
            </a:r>
            <a:r>
              <a:rPr lang="pt-BR" altLang="pt-BR" sz="12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Garcia, </a:t>
            </a:r>
            <a:r>
              <a:rPr lang="pt-BR" altLang="pt-BR" sz="1200" dirty="0">
                <a:latin typeface="Arial" pitchFamily="34" charset="0"/>
                <a:ea typeface="Calibri" pitchFamily="34" charset="0"/>
                <a:cs typeface="Arial" pitchFamily="34" charset="0"/>
              </a:rPr>
              <a:t>Silves, AM</a:t>
            </a:r>
            <a:endParaRPr lang="pt-BR" sz="1200" dirty="0"/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="" xmlns:p14="http://schemas.microsoft.com/office/powerpoint/2010/main" val="3098297402"/>
              </p:ext>
            </p:extLst>
          </p:nvPr>
        </p:nvGraphicFramePr>
        <p:xfrm>
          <a:off x="4867510" y="2606612"/>
          <a:ext cx="3952662" cy="232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tângulo 13"/>
          <p:cNvSpPr/>
          <p:nvPr/>
        </p:nvSpPr>
        <p:spPr>
          <a:xfrm>
            <a:off x="4860032" y="4926252"/>
            <a:ext cx="4032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Figura 2.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Cobertura do programa de atenção ao diabético na UBSF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Zolima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Garcia, Silves, AM.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285852" y="5715016"/>
            <a:ext cx="5857916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4to mês cobertura hipertensos 71,9%(346 p),diabetes 77,3%(92p)</a:t>
            </a:r>
          </a:p>
          <a:p>
            <a:pPr algn="ctr"/>
            <a:r>
              <a:rPr lang="pt-BR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5to mês cobertura hipertensos 80,6%(388p), diabetes 82,3% (98p)</a:t>
            </a:r>
            <a:endParaRPr lang="pt-BR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1526</Words>
  <Application>Microsoft Office PowerPoint</Application>
  <PresentationFormat>Apresentação na tela (4:3)</PresentationFormat>
  <Paragraphs>227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 Melhoria da atenção à pessoa com Hipertensão Arterial Sistêmica e/ou Diabetes Melittus, na UBSF Zolima Garcia, Silves/AM. </vt:lpstr>
      <vt:lpstr>INTRODUÇAO</vt:lpstr>
      <vt:lpstr>INTRODUÇAO  Caracterização do município </vt:lpstr>
      <vt:lpstr>INTRODUÇAO  Caracterização da Unidade Básica de Saúde </vt:lpstr>
      <vt:lpstr>  Antes da intervenção </vt:lpstr>
      <vt:lpstr>Objetivo geral</vt:lpstr>
      <vt:lpstr>METODOLOGIA</vt:lpstr>
      <vt:lpstr>Metas</vt:lpstr>
      <vt:lpstr>Resultados</vt:lpstr>
      <vt:lpstr>Resultados</vt:lpstr>
      <vt:lpstr>Resultados</vt:lpstr>
      <vt:lpstr>Resultados</vt:lpstr>
      <vt:lpstr>Resultados</vt:lpstr>
      <vt:lpstr>Slide 14</vt:lpstr>
      <vt:lpstr>Resultados</vt:lpstr>
      <vt:lpstr>Resultados</vt:lpstr>
      <vt:lpstr>Resultados</vt:lpstr>
      <vt:lpstr>Resultados</vt:lpstr>
      <vt:lpstr>Slide 19</vt:lpstr>
      <vt:lpstr>Discussão</vt:lpstr>
      <vt:lpstr>Reflexão crítica sobre processo pessoal de aprendizagem e na implementação da intervenção</vt:lpstr>
      <vt:lpstr>Obrigada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pessoa com hipertensão arterial sistêmica e/ou diabetes melittus, na UBSF Zolima Garcia, Silves/AM,</dc:title>
  <dc:creator>Casa</dc:creator>
  <cp:lastModifiedBy>Casa</cp:lastModifiedBy>
  <cp:revision>340</cp:revision>
  <dcterms:created xsi:type="dcterms:W3CDTF">2015-06-10T19:29:52Z</dcterms:created>
  <dcterms:modified xsi:type="dcterms:W3CDTF">2015-06-29T22:08:28Z</dcterms:modified>
</cp:coreProperties>
</file>