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59" r:id="rId4"/>
    <p:sldId id="260" r:id="rId5"/>
    <p:sldId id="261" r:id="rId6"/>
    <p:sldId id="262" r:id="rId7"/>
    <p:sldId id="263" r:id="rId8"/>
    <p:sldId id="279" r:id="rId9"/>
    <p:sldId id="280" r:id="rId10"/>
    <p:sldId id="265" r:id="rId11"/>
    <p:sldId id="268" r:id="rId12"/>
    <p:sldId id="269" r:id="rId13"/>
    <p:sldId id="270" r:id="rId14"/>
    <p:sldId id="271" r:id="rId15"/>
    <p:sldId id="272" r:id="rId16"/>
    <p:sldId id="283" r:id="rId17"/>
    <p:sldId id="273" r:id="rId18"/>
    <p:sldId id="274" r:id="rId19"/>
    <p:sldId id="275" r:id="rId20"/>
    <p:sldId id="281" r:id="rId21"/>
    <p:sldId id="266" r:id="rId22"/>
    <p:sldId id="282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89247" autoAdjust="0"/>
  </p:normalViewPr>
  <p:slideViewPr>
    <p:cSldViewPr>
      <p:cViewPr>
        <p:scale>
          <a:sx n="70" d="100"/>
          <a:sy n="70" d="100"/>
        </p:scale>
        <p:origin x="-136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7\Adelkis%20Castaneda%20Casado\Interven&#231;&#227;o\Planilha%20final\planilha%20final%20Adelki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7\Adelkis%20Castaneda%20Casado\Interven&#231;&#227;o\Planilha%20final\planilha%20final%20Adelki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0.35000000000000031</c:v>
                </c:pt>
                <c:pt idx="1">
                  <c:v>0.42968750000000094</c:v>
                </c:pt>
                <c:pt idx="2">
                  <c:v>0.52020202020201856</c:v>
                </c:pt>
                <c:pt idx="3">
                  <c:v>0</c:v>
                </c:pt>
              </c:numCache>
            </c:numRef>
          </c:val>
        </c:ser>
        <c:gapWidth val="75"/>
        <c:overlap val="-25"/>
        <c:axId val="172299392"/>
        <c:axId val="172300928"/>
      </c:barChart>
      <c:catAx>
        <c:axId val="17229939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2300928"/>
        <c:crosses val="autoZero"/>
        <c:auto val="1"/>
        <c:lblAlgn val="ctr"/>
        <c:lblOffset val="100"/>
      </c:catAx>
      <c:valAx>
        <c:axId val="172300928"/>
        <c:scaling>
          <c:orientation val="minMax"/>
          <c:max val="1"/>
        </c:scaling>
        <c:axPos val="l"/>
        <c:numFmt formatCode="0%" sourceLinked="0"/>
        <c:maj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22993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0.15000000000000024</c:v>
                </c:pt>
                <c:pt idx="1">
                  <c:v>0.32000000000000117</c:v>
                </c:pt>
                <c:pt idx="2">
                  <c:v>0.49500000000000038</c:v>
                </c:pt>
                <c:pt idx="3">
                  <c:v>0</c:v>
                </c:pt>
              </c:numCache>
            </c:numRef>
          </c:val>
        </c:ser>
        <c:gapWidth val="75"/>
        <c:overlap val="-25"/>
        <c:axId val="173062400"/>
        <c:axId val="173068288"/>
      </c:barChart>
      <c:catAx>
        <c:axId val="17306240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3068288"/>
        <c:crosses val="autoZero"/>
        <c:auto val="1"/>
        <c:lblAlgn val="ctr"/>
        <c:lblOffset val="100"/>
      </c:catAx>
      <c:valAx>
        <c:axId val="173068288"/>
        <c:scaling>
          <c:orientation val="minMax"/>
          <c:max val="1"/>
        </c:scaling>
        <c:axPos val="l"/>
        <c:numFmt formatCode="0%" sourceLinked="0"/>
        <c:maj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30624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90840-AD80-432D-A313-AB8B54BE243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7756F1-4E6A-4ED1-BD49-9D1B07560CC7}">
      <dgm:prSet phldrT="[Texto]"/>
      <dgm:spPr/>
      <dgm:t>
        <a:bodyPr/>
        <a:lstStyle/>
        <a:p>
          <a:r>
            <a:rPr lang="pt-BR" dirty="0" smtClean="0"/>
            <a:t>IMPORTANCIA DA AÇÃO PROGRAMATICA</a:t>
          </a:r>
          <a:endParaRPr lang="pt-BR" dirty="0"/>
        </a:p>
      </dgm:t>
    </dgm:pt>
    <dgm:pt modelId="{09B97F4F-C167-461E-83A2-2A9EB01FE885}" type="parTrans" cxnId="{507007CF-450C-492F-9856-0A7529767089}">
      <dgm:prSet/>
      <dgm:spPr/>
      <dgm:t>
        <a:bodyPr/>
        <a:lstStyle/>
        <a:p>
          <a:endParaRPr lang="pt-BR"/>
        </a:p>
      </dgm:t>
    </dgm:pt>
    <dgm:pt modelId="{4A0DA9AF-F786-4E61-8876-3A2D2206C2FD}" type="sibTrans" cxnId="{507007CF-450C-492F-9856-0A7529767089}">
      <dgm:prSet/>
      <dgm:spPr/>
      <dgm:t>
        <a:bodyPr/>
        <a:lstStyle/>
        <a:p>
          <a:endParaRPr lang="pt-BR"/>
        </a:p>
      </dgm:t>
    </dgm:pt>
    <dgm:pt modelId="{49595594-9955-4526-AE0A-B87E72ECFDBF}">
      <dgm:prSet phldrT="[Texto]"/>
      <dgm:spPr/>
      <dgm:t>
        <a:bodyPr/>
        <a:lstStyle/>
        <a:p>
          <a:r>
            <a:rPr lang="pt-BR" dirty="0" smtClean="0"/>
            <a:t>CARACTERIZAÇÃO DO MUNICIPIO</a:t>
          </a:r>
          <a:endParaRPr lang="pt-BR" dirty="0"/>
        </a:p>
      </dgm:t>
    </dgm:pt>
    <dgm:pt modelId="{D6E9223D-28B3-48BD-BFC5-AB7CB1C259A6}" type="parTrans" cxnId="{E3B4F6A1-AEBD-4391-AA15-A731488CCEA2}">
      <dgm:prSet/>
      <dgm:spPr/>
      <dgm:t>
        <a:bodyPr/>
        <a:lstStyle/>
        <a:p>
          <a:endParaRPr lang="pt-BR"/>
        </a:p>
      </dgm:t>
    </dgm:pt>
    <dgm:pt modelId="{855EFD0C-0BA9-44C9-878A-1A5E13A8765B}" type="sibTrans" cxnId="{E3B4F6A1-AEBD-4391-AA15-A731488CCEA2}">
      <dgm:prSet/>
      <dgm:spPr/>
      <dgm:t>
        <a:bodyPr/>
        <a:lstStyle/>
        <a:p>
          <a:endParaRPr lang="pt-BR"/>
        </a:p>
      </dgm:t>
    </dgm:pt>
    <dgm:pt modelId="{5B7EF56D-2C66-4E45-9954-61113227A4C1}">
      <dgm:prSet phldrT="[Texto]"/>
      <dgm:spPr/>
      <dgm:t>
        <a:bodyPr/>
        <a:lstStyle/>
        <a:p>
          <a:r>
            <a:rPr lang="pt-BR" dirty="0" smtClean="0"/>
            <a:t>CARACTERIZAÇÃO DA UBS</a:t>
          </a:r>
          <a:endParaRPr lang="pt-BR" dirty="0"/>
        </a:p>
      </dgm:t>
    </dgm:pt>
    <dgm:pt modelId="{3AEB1294-4DE3-4332-98DB-8DA4E65FF6FF}" type="parTrans" cxnId="{953AA881-7A7F-4A9B-9FD6-ABDC3AE978AE}">
      <dgm:prSet/>
      <dgm:spPr/>
      <dgm:t>
        <a:bodyPr/>
        <a:lstStyle/>
        <a:p>
          <a:endParaRPr lang="pt-BR"/>
        </a:p>
      </dgm:t>
    </dgm:pt>
    <dgm:pt modelId="{168237D3-E631-4A7D-8B60-3A5E06B61E65}" type="sibTrans" cxnId="{953AA881-7A7F-4A9B-9FD6-ABDC3AE978AE}">
      <dgm:prSet/>
      <dgm:spPr/>
      <dgm:t>
        <a:bodyPr/>
        <a:lstStyle/>
        <a:p>
          <a:endParaRPr lang="pt-BR"/>
        </a:p>
      </dgm:t>
    </dgm:pt>
    <dgm:pt modelId="{0C0E2E76-DEFB-4CE4-A847-60E3CBBB8032}">
      <dgm:prSet phldrT="[Texto]"/>
      <dgm:spPr/>
      <dgm:t>
        <a:bodyPr/>
        <a:lstStyle/>
        <a:p>
          <a:r>
            <a:rPr lang="pt-BR" dirty="0" smtClean="0"/>
            <a:t>SITUAÇÃO DA AÇÃO PROGRAMATICA ANTES DA INTERVENÇÃO</a:t>
          </a:r>
          <a:endParaRPr lang="pt-BR" dirty="0"/>
        </a:p>
      </dgm:t>
    </dgm:pt>
    <dgm:pt modelId="{1B99C002-64D8-4249-AA80-850AFC72BFE7}" type="parTrans" cxnId="{5AC9CE3F-CA8A-44E0-AE08-419327B0FE2B}">
      <dgm:prSet/>
      <dgm:spPr/>
      <dgm:t>
        <a:bodyPr/>
        <a:lstStyle/>
        <a:p>
          <a:endParaRPr lang="pt-BR"/>
        </a:p>
      </dgm:t>
    </dgm:pt>
    <dgm:pt modelId="{DD50D80C-8ACA-4D89-A67E-FC4980AA2F37}" type="sibTrans" cxnId="{5AC9CE3F-CA8A-44E0-AE08-419327B0FE2B}">
      <dgm:prSet/>
      <dgm:spPr/>
      <dgm:t>
        <a:bodyPr/>
        <a:lstStyle/>
        <a:p>
          <a:endParaRPr lang="pt-BR"/>
        </a:p>
      </dgm:t>
    </dgm:pt>
    <dgm:pt modelId="{2006080C-E68F-4203-8728-D97C41B38196}" type="pres">
      <dgm:prSet presAssocID="{99B90840-AD80-432D-A313-AB8B54BE243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171CAD-D593-4B6F-AC9E-56890E849D85}" type="pres">
      <dgm:prSet presAssocID="{99B90840-AD80-432D-A313-AB8B54BE2435}" presName="axisShape" presStyleLbl="bgShp" presStyleIdx="0" presStyleCnt="1"/>
      <dgm:spPr/>
    </dgm:pt>
    <dgm:pt modelId="{30859808-F89E-4A31-A807-892F829D9A0A}" type="pres">
      <dgm:prSet presAssocID="{99B90840-AD80-432D-A313-AB8B54BE2435}" presName="rect1" presStyleLbl="node1" presStyleIdx="0" presStyleCnt="4" custScaleX="148953" custLinFactNeighborX="-31451" custLinFactNeighborY="-2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960E36-104E-4276-A14F-0D256F708A7B}" type="pres">
      <dgm:prSet presAssocID="{99B90840-AD80-432D-A313-AB8B54BE2435}" presName="rect2" presStyleLbl="node1" presStyleIdx="1" presStyleCnt="4" custFlipHor="1" custScaleX="146880" custLinFactNeighborX="314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B5B44F-86C0-4C2C-BF91-A740FEAB5C40}" type="pres">
      <dgm:prSet presAssocID="{99B90840-AD80-432D-A313-AB8B54BE2435}" presName="rect3" presStyleLbl="node1" presStyleIdx="2" presStyleCnt="4" custScaleX="147115" custLinFactNeighborX="-27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E17CA6-214B-42EC-AA4B-7BC288E7F253}" type="pres">
      <dgm:prSet presAssocID="{99B90840-AD80-432D-A313-AB8B54BE2435}" presName="rect4" presStyleLbl="node1" presStyleIdx="3" presStyleCnt="4" custScaleX="147353" custLinFactNeighborX="31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B4F6A1-AEBD-4391-AA15-A731488CCEA2}" srcId="{99B90840-AD80-432D-A313-AB8B54BE2435}" destId="{49595594-9955-4526-AE0A-B87E72ECFDBF}" srcOrd="1" destOrd="0" parTransId="{D6E9223D-28B3-48BD-BFC5-AB7CB1C259A6}" sibTransId="{855EFD0C-0BA9-44C9-878A-1A5E13A8765B}"/>
    <dgm:cxn modelId="{C11CFB70-7B21-4A80-A043-591EB7F179B8}" type="presOf" srcId="{8C7756F1-4E6A-4ED1-BD49-9D1B07560CC7}" destId="{30859808-F89E-4A31-A807-892F829D9A0A}" srcOrd="0" destOrd="0" presId="urn:microsoft.com/office/officeart/2005/8/layout/matrix2"/>
    <dgm:cxn modelId="{953AA881-7A7F-4A9B-9FD6-ABDC3AE978AE}" srcId="{99B90840-AD80-432D-A313-AB8B54BE2435}" destId="{5B7EF56D-2C66-4E45-9954-61113227A4C1}" srcOrd="2" destOrd="0" parTransId="{3AEB1294-4DE3-4332-98DB-8DA4E65FF6FF}" sibTransId="{168237D3-E631-4A7D-8B60-3A5E06B61E65}"/>
    <dgm:cxn modelId="{376B60D4-5F2E-4947-8C74-7B6A5120C616}" type="presOf" srcId="{99B90840-AD80-432D-A313-AB8B54BE2435}" destId="{2006080C-E68F-4203-8728-D97C41B38196}" srcOrd="0" destOrd="0" presId="urn:microsoft.com/office/officeart/2005/8/layout/matrix2"/>
    <dgm:cxn modelId="{CDB3F622-D8AF-4396-BB78-AB895EC8701C}" type="presOf" srcId="{0C0E2E76-DEFB-4CE4-A847-60E3CBBB8032}" destId="{1FE17CA6-214B-42EC-AA4B-7BC288E7F253}" srcOrd="0" destOrd="0" presId="urn:microsoft.com/office/officeart/2005/8/layout/matrix2"/>
    <dgm:cxn modelId="{2C35A679-3370-424E-AF62-D6DBCC8BE4CC}" type="presOf" srcId="{49595594-9955-4526-AE0A-B87E72ECFDBF}" destId="{F2960E36-104E-4276-A14F-0D256F708A7B}" srcOrd="0" destOrd="0" presId="urn:microsoft.com/office/officeart/2005/8/layout/matrix2"/>
    <dgm:cxn modelId="{1FD918BC-2B04-4B08-99F8-A02594FF8D1D}" type="presOf" srcId="{5B7EF56D-2C66-4E45-9954-61113227A4C1}" destId="{65B5B44F-86C0-4C2C-BF91-A740FEAB5C40}" srcOrd="0" destOrd="0" presId="urn:microsoft.com/office/officeart/2005/8/layout/matrix2"/>
    <dgm:cxn modelId="{507007CF-450C-492F-9856-0A7529767089}" srcId="{99B90840-AD80-432D-A313-AB8B54BE2435}" destId="{8C7756F1-4E6A-4ED1-BD49-9D1B07560CC7}" srcOrd="0" destOrd="0" parTransId="{09B97F4F-C167-461E-83A2-2A9EB01FE885}" sibTransId="{4A0DA9AF-F786-4E61-8876-3A2D2206C2FD}"/>
    <dgm:cxn modelId="{5AC9CE3F-CA8A-44E0-AE08-419327B0FE2B}" srcId="{99B90840-AD80-432D-A313-AB8B54BE2435}" destId="{0C0E2E76-DEFB-4CE4-A847-60E3CBBB8032}" srcOrd="3" destOrd="0" parTransId="{1B99C002-64D8-4249-AA80-850AFC72BFE7}" sibTransId="{DD50D80C-8ACA-4D89-A67E-FC4980AA2F37}"/>
    <dgm:cxn modelId="{59371C4A-3C5B-49B1-897B-BD425065268D}" type="presParOf" srcId="{2006080C-E68F-4203-8728-D97C41B38196}" destId="{BA171CAD-D593-4B6F-AC9E-56890E849D85}" srcOrd="0" destOrd="0" presId="urn:microsoft.com/office/officeart/2005/8/layout/matrix2"/>
    <dgm:cxn modelId="{1FCE789D-DE06-4AA3-BFB9-C9178ADEC649}" type="presParOf" srcId="{2006080C-E68F-4203-8728-D97C41B38196}" destId="{30859808-F89E-4A31-A807-892F829D9A0A}" srcOrd="1" destOrd="0" presId="urn:microsoft.com/office/officeart/2005/8/layout/matrix2"/>
    <dgm:cxn modelId="{CC88276D-123A-43F4-B8F7-7A9EF9DF65FB}" type="presParOf" srcId="{2006080C-E68F-4203-8728-D97C41B38196}" destId="{F2960E36-104E-4276-A14F-0D256F708A7B}" srcOrd="2" destOrd="0" presId="urn:microsoft.com/office/officeart/2005/8/layout/matrix2"/>
    <dgm:cxn modelId="{1BE15CDE-4FB4-48F3-935F-7D90D831144A}" type="presParOf" srcId="{2006080C-E68F-4203-8728-D97C41B38196}" destId="{65B5B44F-86C0-4C2C-BF91-A740FEAB5C40}" srcOrd="3" destOrd="0" presId="urn:microsoft.com/office/officeart/2005/8/layout/matrix2"/>
    <dgm:cxn modelId="{849D485A-C834-4921-8010-F94B07F04116}" type="presParOf" srcId="{2006080C-E68F-4203-8728-D97C41B38196}" destId="{1FE17CA6-214B-42EC-AA4B-7BC288E7F25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171CAD-D593-4B6F-AC9E-56890E849D85}">
      <dsp:nvSpPr>
        <dsp:cNvPr id="0" name=""/>
        <dsp:cNvSpPr/>
      </dsp:nvSpPr>
      <dsp:spPr>
        <a:xfrm>
          <a:off x="1859060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59808-F89E-4A31-A807-892F829D9A0A}">
      <dsp:nvSpPr>
        <dsp:cNvPr id="0" name=""/>
        <dsp:cNvSpPr/>
      </dsp:nvSpPr>
      <dsp:spPr>
        <a:xfrm>
          <a:off x="1140744" y="257165"/>
          <a:ext cx="2696623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IMPORTANCIA DA AÇÃO PROGRAMATICA</a:t>
          </a:r>
          <a:endParaRPr lang="pt-BR" sz="2200" kern="1200" dirty="0"/>
        </a:p>
      </dsp:txBody>
      <dsp:txXfrm>
        <a:off x="1140744" y="257165"/>
        <a:ext cx="2696623" cy="1810385"/>
      </dsp:txXfrm>
    </dsp:sp>
    <dsp:sp modelId="{F2960E36-104E-4276-A14F-0D256F708A7B}">
      <dsp:nvSpPr>
        <dsp:cNvPr id="0" name=""/>
        <dsp:cNvSpPr/>
      </dsp:nvSpPr>
      <dsp:spPr>
        <a:xfrm flipH="1">
          <a:off x="4425480" y="294187"/>
          <a:ext cx="2659093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CARACTERIZAÇÃO DO MUNICIPIO</a:t>
          </a:r>
          <a:endParaRPr lang="pt-BR" sz="2100" kern="1200" dirty="0"/>
        </a:p>
      </dsp:txBody>
      <dsp:txXfrm flipH="1">
        <a:off x="4425480" y="294187"/>
        <a:ext cx="2659093" cy="1810385"/>
      </dsp:txXfrm>
    </dsp:sp>
    <dsp:sp modelId="{65B5B44F-86C0-4C2C-BF91-A740FEAB5C40}">
      <dsp:nvSpPr>
        <dsp:cNvPr id="0" name=""/>
        <dsp:cNvSpPr/>
      </dsp:nvSpPr>
      <dsp:spPr>
        <a:xfrm>
          <a:off x="1228801" y="2421390"/>
          <a:ext cx="2663348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CARACTERIZAÇÃO DA UBS</a:t>
          </a:r>
          <a:endParaRPr lang="pt-BR" sz="2100" kern="1200" dirty="0"/>
        </a:p>
      </dsp:txBody>
      <dsp:txXfrm>
        <a:off x="1228801" y="2421390"/>
        <a:ext cx="2663348" cy="1810385"/>
      </dsp:txXfrm>
    </dsp:sp>
    <dsp:sp modelId="{1FE17CA6-214B-42EC-AA4B-7BC288E7F253}">
      <dsp:nvSpPr>
        <dsp:cNvPr id="0" name=""/>
        <dsp:cNvSpPr/>
      </dsp:nvSpPr>
      <dsp:spPr>
        <a:xfrm>
          <a:off x="4416926" y="2421390"/>
          <a:ext cx="266765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SITUAÇÃO DA AÇÃO PROGRAMATICA ANTES DA INTERVENÇÃO</a:t>
          </a:r>
          <a:endParaRPr lang="pt-BR" sz="2000" kern="1200" dirty="0"/>
        </a:p>
      </dsp:txBody>
      <dsp:txXfrm>
        <a:off x="4416926" y="2421390"/>
        <a:ext cx="2667656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0993-E9BA-4F1E-8F60-B18DECE9230B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F2AB-C0A6-4057-AEE5-4FBC0C3EC0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F2AB-C0A6-4057-AEE5-4FBC0C3EC031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9CBC-84C4-4BBF-AABA-FBF4A892FDF2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725-3E73-41EA-9107-9BE8E1BB71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  <p:sndAc>
      <p:stSnd loop="1"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9CBC-84C4-4BBF-AABA-FBF4A892FDF2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725-3E73-41EA-9107-9BE8E1BB71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  <p:sndAc>
      <p:stSnd loop="1"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9CBC-84C4-4BBF-AABA-FBF4A892FDF2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725-3E73-41EA-9107-9BE8E1BB71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  <p:sndAc>
      <p:stSnd loop="1"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9CBC-84C4-4BBF-AABA-FBF4A892FDF2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725-3E73-41EA-9107-9BE8E1BB71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  <p:sndAc>
      <p:stSnd loop="1"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9CBC-84C4-4BBF-AABA-FBF4A892FDF2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725-3E73-41EA-9107-9BE8E1BB71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  <p:sndAc>
      <p:stSnd loop="1"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9CBC-84C4-4BBF-AABA-FBF4A892FDF2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725-3E73-41EA-9107-9BE8E1BB71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  <p:sndAc>
      <p:stSnd loop="1"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9CBC-84C4-4BBF-AABA-FBF4A892FDF2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725-3E73-41EA-9107-9BE8E1BB71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  <p:sndAc>
      <p:stSnd loop="1"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9CBC-84C4-4BBF-AABA-FBF4A892FDF2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725-3E73-41EA-9107-9BE8E1BB71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  <p:sndAc>
      <p:stSnd loop="1"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9CBC-84C4-4BBF-AABA-FBF4A892FDF2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725-3E73-41EA-9107-9BE8E1BB71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  <p:sndAc>
      <p:stSnd loop="1"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9CBC-84C4-4BBF-AABA-FBF4A892FDF2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725-3E73-41EA-9107-9BE8E1BB71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  <p:sndAc>
      <p:stSnd loop="1"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9CBC-84C4-4BBF-AABA-FBF4A892FDF2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725-3E73-41EA-9107-9BE8E1BB71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  <p:sndAc>
      <p:stSnd loop="1"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19CBC-84C4-4BBF-AABA-FBF4A892FDF2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8725-3E73-41EA-9107-9BE8E1BB71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  <p:sndAc>
      <p:stSnd loop="1"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643998" cy="14700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3600" b="1" dirty="0" smtClean="0"/>
              <a:t>Melhoria da Atenção à Saúde das pessoas maiores de 60 anos na UBS </a:t>
            </a:r>
            <a:r>
              <a:rPr lang="pt-BR" sz="3600" b="1" dirty="0" err="1" smtClean="0"/>
              <a:t>COHAB-Guabiroba</a:t>
            </a:r>
            <a:r>
              <a:rPr lang="pt-BR" sz="3600" b="1" dirty="0" smtClean="0"/>
              <a:t>, Pelotas/RS</a:t>
            </a:r>
            <a:r>
              <a:rPr lang="pt-BR" b="1" dirty="0" smtClean="0"/>
              <a:t>.</a:t>
            </a:r>
            <a:endParaRPr lang="pt-BR" dirty="0"/>
          </a:p>
        </p:txBody>
      </p:sp>
      <p:pic>
        <p:nvPicPr>
          <p:cNvPr id="6" name="Imagem 5" descr="http://ecos-redenutri.bvs.br/article_image.php?image_type=article&amp;id=127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58" y="3500462"/>
            <a:ext cx="442912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85720" y="214290"/>
            <a:ext cx="143827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7572396" y="214290"/>
            <a:ext cx="1298574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1785918" y="428604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n-US" dirty="0" smtClean="0">
                <a:latin typeface="Arial" charset="0"/>
                <a:ea typeface="Arial" charset="0"/>
              </a:rPr>
              <a:t>UNIVERSIDADE ABERTA DO SUS – UNASUS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altLang="en-US" dirty="0" smtClean="0">
                <a:latin typeface="Arial" charset="0"/>
                <a:ea typeface="Arial" charset="0"/>
              </a:rPr>
              <a:t>UNIVERSIDADE FEDERAL DE PELOTAS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altLang="en-US" dirty="0" smtClean="0">
                <a:latin typeface="Arial" charset="0"/>
                <a:ea typeface="Arial" charset="0"/>
              </a:rPr>
              <a:t>ESPECIALIZAÇÃO EM SAÚDE DA FAMÍLIA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altLang="en-US" dirty="0" smtClean="0">
                <a:latin typeface="Arial" charset="0"/>
                <a:ea typeface="Arial" charset="0"/>
              </a:rPr>
              <a:t>MODALIDADE À DISTÂNCIA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2844" y="4857760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Autor: </a:t>
            </a:r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Adelkis  Castaneda Casado.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Orientadora:  </a:t>
            </a:r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Maria Emilia Nunes Bueno.</a:t>
            </a:r>
            <a:endParaRPr lang="pt-B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64976"/>
          <a:ext cx="9144000" cy="653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29293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Objetivos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Metas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Resultados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3833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Ampliar a cobertura do Programa de Saúde do Idoso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Ampliar cobertura de atenção à saúde do idoso a 70%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Ampliamos a cobertura de atenção aos idosos a </a:t>
                      </a:r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49.5%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60015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pt-B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Melhorar a qualidade da atenção aos idosos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2.1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Realizar Avaliação Multidimensional Rápida de 100% dos idosos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 Foi realizada Avaliação Multidimensional Rápida dos 198 idosos cadastrados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100%)</a:t>
                      </a:r>
                      <a:endParaRPr lang="pt-BR" dirty="0"/>
                    </a:p>
                  </a:txBody>
                  <a:tcPr/>
                </a:tc>
              </a:tr>
              <a:tr h="93404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2.2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Realizar exame clínico apropriado em 100% das consultas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Foi Realizado exame clínico apropriado em 100% das consultas</a:t>
                      </a:r>
                      <a:endParaRPr lang="pt-BR" dirty="0"/>
                    </a:p>
                  </a:txBody>
                  <a:tcPr/>
                </a:tc>
              </a:tr>
              <a:tr h="1214261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2.3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Solicitação de exames complementares periódicos em 100% dos idosos hipertensos e/ou diabéticos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Foi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solicitado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exames complementares periódicos em 100% dos 179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idosos hipertensos e/ou diabéticos</a:t>
                      </a:r>
                      <a:endParaRPr lang="pt-BR" dirty="0"/>
                    </a:p>
                  </a:txBody>
                  <a:tcPr/>
                </a:tc>
              </a:tr>
              <a:tr h="93404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rescrição de medicamentos da Farmácia Popular a 100% dos idosos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Forem prescritos medicamentos da Farmácia Popular a 100% dos idosos</a:t>
                      </a:r>
                      <a:endParaRPr lang="pt-BR" dirty="0"/>
                    </a:p>
                  </a:txBody>
                  <a:tcPr/>
                </a:tc>
              </a:tr>
              <a:tr h="93404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2.5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Cadastrar 100% dos idosos acamados ou com problemas de locomoção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Cadastramos 19 idosos acamados ou com problemas de locomoção.</a:t>
                      </a:r>
                      <a:endParaRPr lang="pt-BR" dirty="0"/>
                    </a:p>
                  </a:txBody>
                  <a:tcPr/>
                </a:tc>
              </a:tr>
              <a:tr h="37880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0" y="142852"/>
          <a:ext cx="9144000" cy="567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08"/>
                <a:gridCol w="3500462"/>
                <a:gridCol w="3500430"/>
              </a:tblGrid>
              <a:tr h="483193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Objetivos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Metas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Resultados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45567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Melhorar qualidade da atenção ao idoso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 Realizar visita domiciliar a 100% dos idosos acamados ou com problemas de locomoção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Realizamos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visita domiciliar a 100% dos idosos acamados ou com problemas de locomoção</a:t>
                      </a:r>
                      <a:endParaRPr lang="pt-BR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Rastrear 100% dos idosos para Hipertensão Arterial Sistêmica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Rastreamos 100% dos idosos para Hipertensão Arterial Sistêmica</a:t>
                      </a:r>
                      <a:endParaRPr lang="pt-BR" dirty="0"/>
                    </a:p>
                  </a:txBody>
                  <a:tcPr/>
                </a:tc>
              </a:tr>
              <a:tr h="666193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 Rastrear 100% dos idosos com hipertensão arterial para Diabetes .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Rastrearmos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 dos idosos com hipertensão arterial para Diabetes.</a:t>
                      </a:r>
                      <a:endParaRPr lang="pt-BR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 Realizar avaliação da necessidade de atendimento odontológico em 100% dos idosos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Realizamos avaliação da necessidade de atendimento odontológico em 100% dos idosos</a:t>
                      </a:r>
                      <a:endParaRPr lang="pt-BR" dirty="0"/>
                    </a:p>
                  </a:txBody>
                  <a:tcPr/>
                </a:tc>
              </a:tr>
              <a:tr h="483193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2.10 Realizar a primeira consulta odontológica para 100% dos idosos.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Forem realizadas 103 consultas odontológicas,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atingindo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52% dos idosos.</a:t>
                      </a:r>
                      <a:endParaRPr lang="pt-BR" dirty="0"/>
                    </a:p>
                  </a:txBody>
                  <a:tcPr/>
                </a:tc>
              </a:tr>
              <a:tr h="483193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Melhorar a adesão dos idosos ao Programa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3.1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Buscar 100% dos idosos faltosos às consultas</a:t>
                      </a:r>
                      <a:r>
                        <a:rPr lang="pt-BR" baseline="0" dirty="0" smtClean="0"/>
                        <a:t> programadas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 foi necessária</a:t>
                      </a:r>
                      <a:r>
                        <a:rPr lang="pt-BR" baseline="0" dirty="0" smtClean="0"/>
                        <a:t> a busca de idosos pois todos assistirem a consultas  programadas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0" y="285728"/>
          <a:ext cx="9144000" cy="687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84"/>
                <a:gridCol w="3500462"/>
                <a:gridCol w="3357554"/>
              </a:tblGrid>
              <a:tr h="512518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Objetivos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Metas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Resultados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4847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4. Melhorar o registro das informações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4.1 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Manter registro específico de 100% das pessoas idosas.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Mantemos registro </a:t>
                      </a:r>
                      <a:r>
                        <a:rPr lang="pt-BR" baseline="0" dirty="0" smtClean="0"/>
                        <a:t> para</a:t>
                      </a:r>
                      <a:r>
                        <a:rPr lang="pt-BR" dirty="0" smtClean="0"/>
                        <a:t>100% dos idosos</a:t>
                      </a:r>
                      <a:r>
                        <a:rPr lang="pt-BR" baseline="0" dirty="0" smtClean="0"/>
                        <a:t> da UBS.</a:t>
                      </a:r>
                      <a:endParaRPr lang="pt-BR" dirty="0"/>
                    </a:p>
                  </a:txBody>
                  <a:tcPr/>
                </a:tc>
              </a:tr>
              <a:tr h="83606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4.2 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Distribuir a Caderneta de Saúde da Pessoa Idosa a 100% dos idosos cadastrados.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Foram distribuídas cadernetas de saúde  da pessoa idosa</a:t>
                      </a:r>
                      <a:r>
                        <a:rPr lang="pt-BR" baseline="0" dirty="0" smtClean="0"/>
                        <a:t> a 100% dos idosos cadastrados.</a:t>
                      </a:r>
                      <a:endParaRPr lang="pt-BR" dirty="0"/>
                    </a:p>
                  </a:txBody>
                  <a:tcPr/>
                </a:tc>
              </a:tr>
              <a:tr h="713442">
                <a:tc>
                  <a:txBody>
                    <a:bodyPr/>
                    <a:lstStyle/>
                    <a:p>
                      <a:r>
                        <a:rPr lang="pt-BR" dirty="0" smtClean="0"/>
                        <a:t>5.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Mapear os idosos de risco da área 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5.1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Rastrear 100% dos idosos para risco  de morbimortalidade.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Rastreamos 100% dos idosos  com risco de morbimortalidade.</a:t>
                      </a:r>
                      <a:endParaRPr lang="pt-BR" dirty="0"/>
                    </a:p>
                  </a:txBody>
                  <a:tcPr/>
                </a:tc>
              </a:tr>
              <a:tr h="87061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5.2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Investigar a presença de indicadores de fragilização na velhice em 100% dos idosos.</a:t>
                      </a:r>
                    </a:p>
                    <a:p>
                      <a:r>
                        <a:rPr lang="pt-BR" dirty="0" smtClean="0"/>
                        <a:t>5.3 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 a rede social de 100% dos idosos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-investigamos indicadores de fragilização na velhice em 100% dos idosos cadastrados.</a:t>
                      </a:r>
                    </a:p>
                    <a:p>
                      <a:r>
                        <a:rPr lang="pt-BR" dirty="0" smtClean="0"/>
                        <a:t>-foi avaliada</a:t>
                      </a:r>
                      <a:r>
                        <a:rPr lang="pt-BR" baseline="0" dirty="0" smtClean="0"/>
                        <a:t> a rede social de 100% dos idosos</a:t>
                      </a:r>
                      <a:endParaRPr lang="pt-BR" dirty="0"/>
                    </a:p>
                  </a:txBody>
                  <a:tcPr/>
                </a:tc>
              </a:tr>
              <a:tr h="599154">
                <a:tc>
                  <a:txBody>
                    <a:bodyPr/>
                    <a:lstStyle/>
                    <a:p>
                      <a:r>
                        <a:rPr lang="pt-BR" dirty="0" smtClean="0"/>
                        <a:t>6.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Promover a saúde dos idosos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 Garantir orientação nutricional para hábitos alimentares saudáveis.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Orientamos sobre nutrição</a:t>
                      </a:r>
                      <a:r>
                        <a:rPr lang="pt-BR" baseline="0" dirty="0" smtClean="0"/>
                        <a:t>  e hábitos alimentares ao 100% </a:t>
                      </a:r>
                      <a:endParaRPr lang="pt-BR" dirty="0"/>
                    </a:p>
                  </a:txBody>
                  <a:tcPr/>
                </a:tc>
              </a:tr>
              <a:tr h="1989774">
                <a:tc>
                  <a:txBody>
                    <a:bodyPr/>
                    <a:lstStyle/>
                    <a:p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 Garantir orientação para a pratica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atividades físicas.</a:t>
                      </a:r>
                    </a:p>
                    <a:p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 Garantir orientações sobre higiene bucal (próteses).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-Orientamos sobre a prática de atividades físicas a 100%.</a:t>
                      </a:r>
                    </a:p>
                    <a:p>
                      <a:r>
                        <a:rPr lang="pt-BR" dirty="0" smtClean="0"/>
                        <a:t>-orientamos sobre higiene bucal e</a:t>
                      </a:r>
                      <a:r>
                        <a:rPr lang="pt-BR" baseline="0" dirty="0" smtClean="0"/>
                        <a:t> cuidado da próteses a 100% 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pt-BR" sz="2800" dirty="0">
                <a:solidFill>
                  <a:srgbClr val="0070C0"/>
                </a:solidFill>
                <a:latin typeface="Algerian" pitchFamily="82" charset="0"/>
              </a:rPr>
              <a:t>I</a:t>
            </a:r>
            <a:r>
              <a:rPr lang="pt-BR" sz="2800" dirty="0" smtClean="0">
                <a:solidFill>
                  <a:srgbClr val="0070C0"/>
                </a:solidFill>
                <a:latin typeface="Algerian" pitchFamily="82" charset="0"/>
              </a:rPr>
              <a:t>ndicadores onde não foi possível alcançar 100% da meta planejada por razões justificadas</a:t>
            </a:r>
            <a:endParaRPr lang="pt-BR" sz="28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4040188" cy="639762"/>
          </a:xfrm>
        </p:spPr>
        <p:txBody>
          <a:bodyPr/>
          <a:lstStyle/>
          <a:p>
            <a:r>
              <a:rPr lang="pt-BR" sz="2800" dirty="0" smtClean="0">
                <a:solidFill>
                  <a:srgbClr val="00B050"/>
                </a:solidFill>
              </a:rPr>
              <a:t>Indicador de cobertura</a:t>
            </a: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3"/>
          </p:nvPr>
        </p:nvSpPr>
        <p:spPr>
          <a:xfrm>
            <a:off x="4500562" y="1571612"/>
            <a:ext cx="4041775" cy="639762"/>
          </a:xfrm>
        </p:spPr>
        <p:txBody>
          <a:bodyPr/>
          <a:lstStyle/>
          <a:p>
            <a:r>
              <a:rPr lang="pt-BR" sz="2800" dirty="0" smtClean="0">
                <a:solidFill>
                  <a:srgbClr val="00B050"/>
                </a:solidFill>
              </a:rPr>
              <a:t>Indicador de qualidade</a:t>
            </a:r>
            <a:endParaRPr lang="pt-BR" sz="2800" dirty="0">
              <a:solidFill>
                <a:srgbClr val="00B050"/>
              </a:solidFill>
            </a:endParaRPr>
          </a:p>
        </p:txBody>
      </p:sp>
      <p:graphicFrame>
        <p:nvGraphicFramePr>
          <p:cNvPr id="11" name="Gráfico 10"/>
          <p:cNvGraphicFramePr/>
          <p:nvPr/>
        </p:nvGraphicFramePr>
        <p:xfrm>
          <a:off x="4429124" y="2214554"/>
          <a:ext cx="4214841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214282" y="2214554"/>
          <a:ext cx="3929091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000100" y="5380672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Mês 1 n= 60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Mês 2 n= 128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Mês 3 n= 198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286380" y="5380672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Mês 1 n= 21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Mês 2 n=  55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Mês 3 n=  103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dirty="0" smtClean="0">
                <a:solidFill>
                  <a:srgbClr val="FF0000"/>
                </a:solidFill>
                <a:latin typeface="Algerian" pitchFamily="82" charset="0"/>
              </a:rPr>
              <a:t>RESULTADOS</a:t>
            </a:r>
            <a:endParaRPr lang="pt-BR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 de cobertura hipoteticamente era de 39% pois na realidade não existiam áreas de abrangências delimitadas, alcançamos 49.5%;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Indicadores de qualidade na maioria foram cumpridos em 100%;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Adesão dos idosos ao programa foi de 100%;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 registro de informações melhorou 100% pois antes da intervenção não existia;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 mapeamento de riscos dos idosos da área foi cumprido em 100%;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 atividades de promoção de saúde ficaram em 100%.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ASPETOS QUALITATIVOS MAIS RELEVANTES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rgbClr val="0070C0"/>
                </a:solidFill>
              </a:rPr>
              <a:t> Realizamos </a:t>
            </a:r>
            <a:r>
              <a:rPr lang="pt-BR" dirty="0">
                <a:solidFill>
                  <a:srgbClr val="0070C0"/>
                </a:solidFill>
              </a:rPr>
              <a:t>avaliação multidimensional rápida em 100% dos idosos</a:t>
            </a:r>
            <a:r>
              <a:rPr lang="pt-BR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rgbClr val="0070C0"/>
                </a:solidFill>
              </a:rPr>
              <a:t>R</a:t>
            </a:r>
            <a:r>
              <a:rPr lang="pt-BR" dirty="0" smtClean="0">
                <a:solidFill>
                  <a:srgbClr val="0070C0"/>
                </a:solidFill>
              </a:rPr>
              <a:t>ealizamos </a:t>
            </a:r>
            <a:r>
              <a:rPr lang="pt-BR" dirty="0">
                <a:solidFill>
                  <a:srgbClr val="0070C0"/>
                </a:solidFill>
              </a:rPr>
              <a:t>exame clínico </a:t>
            </a:r>
            <a:r>
              <a:rPr lang="pt-BR" dirty="0" smtClean="0">
                <a:solidFill>
                  <a:srgbClr val="0070C0"/>
                </a:solidFill>
              </a:rPr>
              <a:t>e indicamos exames laboratoriais apropriado </a:t>
            </a:r>
            <a:r>
              <a:rPr lang="pt-BR" dirty="0">
                <a:solidFill>
                  <a:srgbClr val="0070C0"/>
                </a:solidFill>
              </a:rPr>
              <a:t>em 100% dos idosos</a:t>
            </a:r>
            <a:r>
              <a:rPr lang="pt-BR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rgbClr val="0070C0"/>
                </a:solidFill>
              </a:rPr>
              <a:t>Cadastramos e visitamos 100% dos idosos acamados ou com problemas de locomoção.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rgbClr val="0070C0"/>
                </a:solidFill>
              </a:rPr>
              <a:t>Revisamos e adequamos os tratamentos de acordo com os medicamentos da farmácia popular para facilitar a adesão ao tratamento.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Visitas domiciliarias a idosos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C:\Users\adelkis\Downloads\_20150604_17472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28667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rgbClr val="FF0000"/>
                </a:solidFill>
                <a:latin typeface="Algerian" pitchFamily="82" charset="0"/>
              </a:rPr>
              <a:t>DISCUSSÃO</a:t>
            </a:r>
            <a:r>
              <a:rPr lang="pt-BR" sz="3600" b="1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pt-BR" sz="3600" b="1" dirty="0" smtClean="0">
                <a:solidFill>
                  <a:srgbClr val="FF0000"/>
                </a:solidFill>
                <a:latin typeface="Algerian" pitchFamily="82" charset="0"/>
              </a:rPr>
            </a:br>
            <a:endParaRPr lang="pt-BR" sz="3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IMPORTÂNCIA DA INTERVENÇÃO PARA: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*EQUIPE DE SAÚDE: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Permitiu organizar o trabalho, possibilitou maior  união entre os profissionais, melhor atendimento, aumentou o nível de preparação dos mesmos e com isso houve maior aproveitamento da jornada laboral.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*SERVIÇO: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Ganhou em organização, aumentou a oferta de serviços de saúde com qualidade, melhorou o atendimento a população e ganhou em credibilidade e confiança  dos usuários pelos serviços oferecidos.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*COMUNIDADE:</a:t>
            </a: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Ganhou em qualidade de atendimento dos serviços de saúde recebidos na UBS, ficaram mais identificados com o serviço de saúde, já que cobre suas necessidades,.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lgerian" pitchFamily="82" charset="0"/>
              </a:rPr>
              <a:t>Análises da incorporação da intervenção a rotina do serviço e sua continuidade.</a:t>
            </a:r>
            <a:endParaRPr lang="pt-BR" sz="2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519749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 a  incorporação da intervenção  a rotina do serviço além do programa de saúde de atenção as pessoas idosas, foi possível restabelecer com qualidade as consultas de:</a:t>
            </a:r>
            <a:r>
              <a:rPr lang="pt-BR" dirty="0" smtClean="0">
                <a:solidFill>
                  <a:srgbClr val="00B050"/>
                </a:solidFill>
              </a:rPr>
              <a:t> puericultura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pt-BR" dirty="0" smtClean="0">
                <a:solidFill>
                  <a:srgbClr val="00B050"/>
                </a:solidFill>
              </a:rPr>
              <a:t>pré-natal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pt-BR" dirty="0" smtClean="0">
                <a:solidFill>
                  <a:srgbClr val="00B050"/>
                </a:solidFill>
              </a:rPr>
              <a:t>planejamento familiar,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smtClean="0">
                <a:solidFill>
                  <a:srgbClr val="00B050"/>
                </a:solidFill>
              </a:rPr>
              <a:t>prevenção de câncer de colo de útero e mama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Após o término do curso pretendemos dar continuidade na preparação dos profissionais da UBS para oferecer um melhor atendimento assim como o engajamento público e assim  elevar a  qualidade de vida de toda a população.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Algerian" pitchFamily="82" charset="0"/>
              </a:rPr>
              <a:t>Reflexão </a:t>
            </a:r>
            <a:r>
              <a:rPr lang="pt-BR" sz="2800" dirty="0" err="1" smtClean="0">
                <a:solidFill>
                  <a:srgbClr val="FF0000"/>
                </a:solidFill>
                <a:latin typeface="Algerian" pitchFamily="82" charset="0"/>
              </a:rPr>
              <a:t>crÍtica</a:t>
            </a:r>
            <a:r>
              <a:rPr lang="pt-BR" sz="2800" dirty="0" smtClean="0">
                <a:solidFill>
                  <a:srgbClr val="FF0000"/>
                </a:solidFill>
                <a:latin typeface="Algerian" pitchFamily="82" charset="0"/>
              </a:rPr>
              <a:t> sobre o processo pessoal de aprendizagem</a:t>
            </a:r>
            <a:r>
              <a:rPr lang="pt-BR" sz="3200" dirty="0">
                <a:solidFill>
                  <a:srgbClr val="FF0000"/>
                </a:solidFill>
                <a:latin typeface="Algerian" pitchFamily="82" charset="0"/>
              </a:rPr>
              <a:t>.</a:t>
            </a:r>
            <a:r>
              <a:rPr lang="pt-BR" sz="3200" dirty="0" smtClean="0"/>
              <a:t>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31178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Desenvolvimento do curso em relação a minhas expectativas iniciais: superou minhas expectativas pois não acreditava que iria dar certo, mas na medida que o curso foi desenvolvendo-se e todas as metas foram cumpridas, total ou parcialmente, os resultados deixaram evidentes de que era possível.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Significado do curso em minha pratica profissional: permitiu colocar em prática meus conhecimentos e experiências na APS e além disso, permitiu aprimorar meus conhecimentos.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Aprendizados mais relevantes: </a:t>
            </a:r>
            <a:r>
              <a:rPr lang="pt-BR" dirty="0" smtClean="0">
                <a:solidFill>
                  <a:srgbClr val="00B050"/>
                </a:solidFill>
              </a:rPr>
              <a:t>conhecimentos  e  experiências.</a:t>
            </a:r>
            <a:r>
              <a:rPr lang="pt-BR" dirty="0" smtClean="0">
                <a:solidFill>
                  <a:srgbClr val="002060"/>
                </a:solidFill>
              </a:rPr>
              <a:t>  </a:t>
            </a:r>
            <a:endParaRPr 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8000" dirty="0" smtClean="0">
                <a:solidFill>
                  <a:srgbClr val="FF0000"/>
                </a:solidFill>
                <a:latin typeface="Algerian" pitchFamily="82" charset="0"/>
                <a:cs typeface="Arial" pitchFamily="34" charset="0"/>
              </a:rPr>
              <a:t>Introdução</a:t>
            </a:r>
            <a:endParaRPr lang="pt-BR" sz="8000" dirty="0">
              <a:solidFill>
                <a:srgbClr val="FF0000"/>
              </a:solidFill>
              <a:latin typeface="Algerian" pitchFamily="82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lgerian" pitchFamily="82" charset="0"/>
              </a:rPr>
              <a:t>Referências</a:t>
            </a:r>
            <a:endParaRPr lang="pt-BR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BRASIL. Ministério da Saúde. Caderno de Atenção Básica no 19. </a:t>
            </a:r>
            <a:r>
              <a:rPr lang="pt-BR" sz="2400" b="1" dirty="0" smtClean="0"/>
              <a:t>Envelhecimento e saúde da pessoa idosa.</a:t>
            </a:r>
            <a:r>
              <a:rPr lang="pt-BR" sz="2400" dirty="0" smtClean="0"/>
              <a:t> Brasília. DF. 2006.</a:t>
            </a:r>
          </a:p>
          <a:p>
            <a:endParaRPr lang="pt-BR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Dignidade, amor é respeito</a:t>
            </a:r>
            <a:r>
              <a:rPr lang="pt-B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pt-B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Espaço Reservado para Conteúdo 3" descr="http://surgiu.com.br/imagem/noticias/t8/171101/82020205e23d61b7186ce29c16ed016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9294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ço Reservado para Conteúdo 3" descr="http://surgiu.com.br/imagem/noticias/t8/171101/82020205e23d61b7186ce29c16ed016a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9698"/>
            <a:ext cx="7296200" cy="506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dirty="0" smtClean="0">
                <a:solidFill>
                  <a:srgbClr val="FF0000"/>
                </a:solidFill>
                <a:latin typeface="Algerian" pitchFamily="82" charset="0"/>
              </a:rPr>
              <a:t>obrigado</a:t>
            </a:r>
            <a:endParaRPr lang="pt-BR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Espaço Reservado para Conteúdo 3" descr="C:\Users\adelkis\Downloads\_20150601_16383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715171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rgbClr val="00B0F0"/>
                </a:solidFill>
                <a:latin typeface="Algerian" pitchFamily="82" charset="0"/>
              </a:rPr>
              <a:t>Importância da ação programática</a:t>
            </a:r>
            <a:endParaRPr lang="pt-BR" sz="3600" dirty="0">
              <a:solidFill>
                <a:srgbClr val="00B0F0"/>
              </a:solidFill>
              <a:latin typeface="Algerian" pitchFamily="82" charset="0"/>
            </a:endParaRPr>
          </a:p>
        </p:txBody>
      </p:sp>
      <p:pic>
        <p:nvPicPr>
          <p:cNvPr id="4" name="Picture 7" descr="j04089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928670"/>
            <a:ext cx="3714776" cy="29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928662" y="3857628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FF0000"/>
                </a:solidFill>
                <a:latin typeface="Berlin Sans FB" pitchFamily="34" charset="0"/>
              </a:rPr>
              <a:t>O envelhecimento da população é um fato. Para o ano 2050, a expectativa no </a:t>
            </a:r>
            <a:r>
              <a:rPr lang="pt-BR" sz="2800" dirty="0">
                <a:solidFill>
                  <a:srgbClr val="FF0000"/>
                </a:solidFill>
                <a:latin typeface="Berlin Sans FB" pitchFamily="34" charset="0"/>
              </a:rPr>
              <a:t>B</a:t>
            </a:r>
            <a:r>
              <a:rPr lang="pt-BR" sz="2800" dirty="0" smtClean="0">
                <a:solidFill>
                  <a:srgbClr val="FF0000"/>
                </a:solidFill>
                <a:latin typeface="Berlin Sans FB" pitchFamily="34" charset="0"/>
              </a:rPr>
              <a:t>rasil e no mundo é de exista mais idosos que crianças abaixo de 15 anos. No entanto</a:t>
            </a:r>
            <a:r>
              <a:rPr lang="pt-BR" sz="2800" dirty="0">
                <a:solidFill>
                  <a:srgbClr val="FF0000"/>
                </a:solidFill>
                <a:latin typeface="Berlin Sans FB" pitchFamily="34" charset="0"/>
              </a:rPr>
              <a:t>, envelhecer com saúde, autonomia e independência é um desafio para </a:t>
            </a:r>
            <a:r>
              <a:rPr lang="pt-BR" sz="2800" dirty="0" smtClean="0">
                <a:solidFill>
                  <a:srgbClr val="FF0000"/>
                </a:solidFill>
                <a:latin typeface="Berlin Sans FB" pitchFamily="34" charset="0"/>
              </a:rPr>
              <a:t>todos (BRASIL, 2006)</a:t>
            </a:r>
            <a:endParaRPr lang="pt-BR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Caracterização </a:t>
            </a:r>
            <a:endParaRPr lang="pt-BR" sz="54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dirty="0" smtClean="0"/>
              <a:t>Município – Pelotas/RS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 smtClean="0">
                <a:solidFill>
                  <a:srgbClr val="FF0000"/>
                </a:solidFill>
              </a:rPr>
              <a:t>População de 329 453 hab.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 smtClean="0">
                <a:solidFill>
                  <a:srgbClr val="FF0000"/>
                </a:solidFill>
              </a:rPr>
              <a:t>Cobertura de atenção básica: 70%; com ESF 41%; 53 UBS, 38 com ESF. Não possui NASF.</a:t>
            </a:r>
          </a:p>
          <a:p>
            <a:pPr algn="ctr">
              <a:buNone/>
            </a:pPr>
            <a:r>
              <a:rPr lang="pt-BR" dirty="0" smtClean="0"/>
              <a:t>UBS  COHAB Guabiroba  no Bairro Fragata.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 smtClean="0">
                <a:solidFill>
                  <a:srgbClr val="FF0000"/>
                </a:solidFill>
              </a:rPr>
              <a:t> População: 16 000 hab.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 smtClean="0">
                <a:solidFill>
                  <a:srgbClr val="FF0000"/>
                </a:solidFill>
              </a:rPr>
              <a:t>2 equipes de saúde com 4000 hab. cada com condições estruturais precárias,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 smtClean="0">
                <a:solidFill>
                  <a:srgbClr val="FF0000"/>
                </a:solidFill>
              </a:rPr>
              <a:t>Equipe de ESF implantada no presente ano.</a:t>
            </a: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Algerian" pitchFamily="82" charset="0"/>
              </a:rPr>
              <a:t>Situação da ação programática na UBS antes da intervenção</a:t>
            </a:r>
            <a:endParaRPr lang="pt-BR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85860"/>
            <a:ext cx="8401080" cy="478634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dirty="0" smtClean="0">
                <a:solidFill>
                  <a:srgbClr val="0070C0"/>
                </a:solidFill>
                <a:cs typeface="Arial" pitchFamily="34" charset="0"/>
              </a:rPr>
              <a:t>Falta de organização: não havia  controle dos registros e agendamento das consultas de idosos.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dirty="0" smtClean="0">
                <a:solidFill>
                  <a:srgbClr val="0070C0"/>
                </a:solidFill>
                <a:cs typeface="Arial" pitchFamily="34" charset="0"/>
              </a:rPr>
              <a:t>Não havia cadastramento dos idosos da área de abrangência por falta de agentes comunitários.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dirty="0" smtClean="0">
                <a:solidFill>
                  <a:srgbClr val="0070C0"/>
                </a:solidFill>
                <a:cs typeface="Arial" pitchFamily="34" charset="0"/>
              </a:rPr>
              <a:t>Não se fazia avaliação do risco de morbidades.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dirty="0" smtClean="0">
                <a:solidFill>
                  <a:srgbClr val="0070C0"/>
                </a:solidFill>
                <a:cs typeface="Arial" pitchFamily="34" charset="0"/>
              </a:rPr>
              <a:t>Não se fazia avaliação multidimensional dos idosos.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dirty="0" smtClean="0">
                <a:solidFill>
                  <a:srgbClr val="0070C0"/>
                </a:solidFill>
                <a:cs typeface="Arial" pitchFamily="34" charset="0"/>
              </a:rPr>
              <a:t>Não havia realização de visitas domiciliares.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dirty="0" smtClean="0">
                <a:solidFill>
                  <a:srgbClr val="0070C0"/>
                </a:solidFill>
                <a:cs typeface="Arial" pitchFamily="34" charset="0"/>
              </a:rPr>
              <a:t>Não havia grupos de idosos.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dirty="0" smtClean="0">
                <a:solidFill>
                  <a:srgbClr val="0070C0"/>
                </a:solidFill>
                <a:cs typeface="Arial" pitchFamily="34" charset="0"/>
              </a:rPr>
              <a:t>Poucos idosos faziam uso dos medicamentos da farmácia popular.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dirty="0" smtClean="0">
                <a:solidFill>
                  <a:srgbClr val="0070C0"/>
                </a:solidFill>
                <a:cs typeface="Arial" pitchFamily="34" charset="0"/>
              </a:rPr>
              <a:t>Insuficiente avaliação odontológica.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/>
              <a:t> </a:t>
            </a:r>
            <a:r>
              <a:rPr lang="pt-BR" sz="2000" dirty="0" smtClean="0"/>
              <a:t>   </a:t>
            </a:r>
            <a:endParaRPr lang="pt-BR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dirty="0" smtClean="0">
                <a:solidFill>
                  <a:srgbClr val="0070C0"/>
                </a:solidFill>
                <a:latin typeface="Algerian" pitchFamily="82" charset="0"/>
                <a:cs typeface="Aharoni" pitchFamily="2" charset="-79"/>
              </a:rPr>
              <a:t>OBJETIVO GERAL</a:t>
            </a:r>
            <a:endParaRPr lang="pt-BR" sz="6000" dirty="0">
              <a:solidFill>
                <a:srgbClr val="0070C0"/>
              </a:solidFill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b="1" dirty="0" smtClean="0">
                <a:solidFill>
                  <a:srgbClr val="FF0000"/>
                </a:solidFill>
              </a:rPr>
              <a:t>Melhoria da atenção a saúde das pessoas maiores de 60 anos na UBS COHAB-GABIROBA . Pelotas/RS.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Atendendo as deficiências  encontradas na Análise Situacional  e  tendo em conta que as pessoas idosas são as que  mais procuram  a UBS em busca de algum tipo de atendimento, bem como  a vulnerabilidade  deste grupo de pessoas, decidimos mudar  essa  realidade  por outra bem diferente  em busca de melhorar  atenção a saúde das pessoas maiores de 60 anos.</a:t>
            </a:r>
            <a:endParaRPr lang="pt-BR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err="1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METODOLOGiA</a:t>
            </a:r>
            <a:endParaRPr lang="pt-BR" dirty="0">
              <a:solidFill>
                <a:srgbClr val="FF0000"/>
              </a:solidFill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8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/>
              <a:t>Organização e </a:t>
            </a:r>
            <a:r>
              <a:rPr lang="pt-BR" b="1" dirty="0"/>
              <a:t>gestão do </a:t>
            </a:r>
            <a:r>
              <a:rPr lang="pt-BR" b="1" dirty="0" smtClean="0"/>
              <a:t>serviço:</a:t>
            </a:r>
          </a:p>
          <a:p>
            <a:pPr lvl="1"/>
            <a:r>
              <a:rPr lang="pt-BR" dirty="0" smtClean="0"/>
              <a:t>Acolhimento</a:t>
            </a:r>
          </a:p>
          <a:p>
            <a:pPr lvl="1"/>
            <a:r>
              <a:rPr lang="pt-BR" dirty="0" smtClean="0"/>
              <a:t>Mapear os idosos de riscos</a:t>
            </a:r>
          </a:p>
          <a:p>
            <a:pPr lvl="1"/>
            <a:r>
              <a:rPr lang="pt-BR" dirty="0" smtClean="0"/>
              <a:t>Cadastramento de todas as pessoas idosas da área  adstrita no programa.</a:t>
            </a:r>
          </a:p>
          <a:p>
            <a:pPr lvl="1"/>
            <a:r>
              <a:rPr lang="pt-BR" dirty="0" smtClean="0"/>
              <a:t>Atendimento clínico  integral com avaliação multidimensional é indicação e avaliação de exames das pessoas idosas.</a:t>
            </a:r>
          </a:p>
          <a:p>
            <a:pPr lvl="1"/>
            <a:r>
              <a:rPr lang="pt-BR" dirty="0" smtClean="0"/>
              <a:t>Busca ativa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Engajamento público:</a:t>
            </a:r>
          </a:p>
          <a:p>
            <a:pPr lvl="1"/>
            <a:r>
              <a:rPr lang="pt-BR" dirty="0" smtClean="0"/>
              <a:t>Educação em Saúde</a:t>
            </a:r>
          </a:p>
          <a:p>
            <a:pPr lvl="1"/>
            <a:r>
              <a:rPr lang="pt-BR" dirty="0" smtClean="0"/>
              <a:t>Contato com lideranças comunitárias para falar sobre a importância da ação programática solicitando seu apoio</a:t>
            </a:r>
          </a:p>
          <a:p>
            <a:pPr>
              <a:buFontTx/>
              <a:buChar char="-"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METODOLOGiA</a:t>
            </a:r>
            <a:endParaRPr lang="pt-BR" dirty="0"/>
          </a:p>
        </p:txBody>
      </p:sp>
      <p:sp>
        <p:nvSpPr>
          <p:cNvPr id="4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t-BR" b="1" u="sng" dirty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Qualificação da prática clínica:</a:t>
            </a:r>
          </a:p>
          <a:p>
            <a:pPr lvl="1">
              <a:buFontTx/>
              <a:buChar char="-"/>
            </a:pPr>
            <a:r>
              <a:rPr lang="pt-BR" dirty="0" smtClean="0"/>
              <a:t>Capacitação da equipe</a:t>
            </a:r>
          </a:p>
          <a:p>
            <a:pPr lvl="1">
              <a:buFontTx/>
              <a:buChar char="-"/>
            </a:pPr>
            <a:r>
              <a:rPr lang="pt-BR" dirty="0" smtClean="0"/>
              <a:t>Protocolo do Ministério da Saúde</a:t>
            </a:r>
          </a:p>
          <a:p>
            <a:pPr lvl="1">
              <a:buFontTx/>
              <a:buChar char="-"/>
            </a:pPr>
            <a:r>
              <a:rPr lang="pt-BR" dirty="0" smtClean="0"/>
              <a:t>Estabelecimento do papel de cada profissional  na ação programática.</a:t>
            </a: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Termos de monitoramento e avaliação:</a:t>
            </a:r>
          </a:p>
          <a:p>
            <a:pPr lvl="1"/>
            <a:r>
              <a:rPr lang="pt-BR" dirty="0" smtClean="0"/>
              <a:t>Ficha espelho</a:t>
            </a:r>
          </a:p>
          <a:p>
            <a:pPr lvl="1"/>
            <a:r>
              <a:rPr lang="pt-BR" dirty="0" smtClean="0"/>
              <a:t>Prontuário</a:t>
            </a:r>
          </a:p>
          <a:p>
            <a:pPr lvl="1"/>
            <a:r>
              <a:rPr lang="pt-BR" dirty="0" smtClean="0"/>
              <a:t>Planilha do curso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pt-BR" dirty="0" smtClean="0">
              <a:solidFill>
                <a:srgbClr val="FF0000"/>
              </a:solidFill>
              <a:latin typeface="Algerian" pitchFamily="82" charset="0"/>
              <a:cs typeface="Arial" pitchFamily="34" charset="0"/>
            </a:endParaRPr>
          </a:p>
          <a:p>
            <a:pPr algn="ctr">
              <a:buNone/>
            </a:pPr>
            <a:r>
              <a:rPr lang="pt-BR" sz="3600" b="1" dirty="0" smtClean="0">
                <a:solidFill>
                  <a:srgbClr val="FF0000"/>
                </a:solidFill>
                <a:latin typeface="Algerian" pitchFamily="82" charset="0"/>
                <a:cs typeface="Arial" pitchFamily="34" charset="0"/>
              </a:rPr>
              <a:t>Objetivos </a:t>
            </a:r>
          </a:p>
          <a:p>
            <a:pPr algn="ctr">
              <a:buNone/>
            </a:pPr>
            <a:r>
              <a:rPr lang="pt-BR" sz="3600" b="1" dirty="0" smtClean="0">
                <a:solidFill>
                  <a:srgbClr val="FF0000"/>
                </a:solidFill>
                <a:latin typeface="Algerian" pitchFamily="82" charset="0"/>
                <a:cs typeface="Arial" pitchFamily="34" charset="0"/>
              </a:rPr>
              <a:t>metas </a:t>
            </a:r>
          </a:p>
          <a:p>
            <a:pPr algn="ctr">
              <a:buNone/>
            </a:pPr>
            <a:r>
              <a:rPr lang="pt-BR" sz="3600" b="1" dirty="0" smtClean="0">
                <a:solidFill>
                  <a:srgbClr val="FF0000"/>
                </a:solidFill>
                <a:latin typeface="Algerian" pitchFamily="82" charset="0"/>
                <a:cs typeface="Arial" pitchFamily="34" charset="0"/>
              </a:rPr>
              <a:t> resultados</a:t>
            </a:r>
            <a:endParaRPr lang="pt-BR" sz="3600" b="1" dirty="0"/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428596" y="4572008"/>
            <a:ext cx="8258204" cy="9048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Nº de idosos na área adstrita= 400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Nº de idosos atendidos no período da intervenção=198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6756</TotalTime>
  <Words>1489</Words>
  <Application>Microsoft Office PowerPoint</Application>
  <PresentationFormat>Apresentação na tela (4:3)</PresentationFormat>
  <Paragraphs>161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Melhoria da Atenção à Saúde das pessoas maiores de 60 anos na UBS COHAB-Guabiroba, Pelotas/RS.</vt:lpstr>
      <vt:lpstr>Introdução</vt:lpstr>
      <vt:lpstr>Importância da ação programática</vt:lpstr>
      <vt:lpstr>Caracterização </vt:lpstr>
      <vt:lpstr>Situação da ação programática na UBS antes da intervenção</vt:lpstr>
      <vt:lpstr>OBJETIVO GERAL</vt:lpstr>
      <vt:lpstr>METODOLOGiA</vt:lpstr>
      <vt:lpstr>METODOLOGiA</vt:lpstr>
      <vt:lpstr>Slide 9</vt:lpstr>
      <vt:lpstr>Slide 10</vt:lpstr>
      <vt:lpstr>Slide 11</vt:lpstr>
      <vt:lpstr>Slide 12</vt:lpstr>
      <vt:lpstr> Indicadores onde não foi possível alcançar 100% da meta planejada por razões justificadas</vt:lpstr>
      <vt:lpstr>RESULTADOS</vt:lpstr>
      <vt:lpstr>ASPETOS QUALITATIVOS MAIS RELEVANTES </vt:lpstr>
      <vt:lpstr>Visitas domiciliarias a idosos </vt:lpstr>
      <vt:lpstr>DISCUSSÃO </vt:lpstr>
      <vt:lpstr>Análises da incorporação da intervenção a rotina do serviço e sua continuidade.</vt:lpstr>
      <vt:lpstr>Reflexão crÍtica sobre o processo pessoal de aprendizagem. </vt:lpstr>
      <vt:lpstr>Referências</vt:lpstr>
      <vt:lpstr>Dignidade, amor é respeito.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Conclusão de Curso</dc:title>
  <dc:creator>adelkis</dc:creator>
  <cp:lastModifiedBy>adelkis</cp:lastModifiedBy>
  <cp:revision>223</cp:revision>
  <dcterms:created xsi:type="dcterms:W3CDTF">2015-06-06T17:32:28Z</dcterms:created>
  <dcterms:modified xsi:type="dcterms:W3CDTF">2015-06-17T01:16:01Z</dcterms:modified>
</cp:coreProperties>
</file>