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0" r:id="rId3"/>
    <p:sldId id="281" r:id="rId4"/>
    <p:sldId id="282" r:id="rId5"/>
    <p:sldId id="283" r:id="rId6"/>
    <p:sldId id="259" r:id="rId7"/>
    <p:sldId id="260" r:id="rId8"/>
    <p:sldId id="274" r:id="rId9"/>
    <p:sldId id="271" r:id="rId10"/>
    <p:sldId id="273" r:id="rId11"/>
    <p:sldId id="284" r:id="rId12"/>
    <p:sldId id="261" r:id="rId13"/>
    <p:sldId id="286" r:id="rId14"/>
    <p:sldId id="285" r:id="rId15"/>
    <p:sldId id="275" r:id="rId16"/>
    <p:sldId id="287" r:id="rId17"/>
    <p:sldId id="279" r:id="rId18"/>
    <p:sldId id="276" r:id="rId19"/>
    <p:sldId id="277" r:id="rId20"/>
    <p:sldId id="264" r:id="rId21"/>
    <p:sldId id="265" r:id="rId22"/>
    <p:sldId id="288" r:id="rId23"/>
    <p:sldId id="289"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45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EAD\Turma%207\ADIS%20GEORGINA%20MORA%20MAYETA\Interven&#231;&#227;o\Planilha%20final\Planilha%20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EAD\Turma%207\ADIS%20GEORGINA%20MORA%20MAYETA\Interven&#231;&#227;o\Planilha%20final\Planilha%20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manualLayout>
          <c:layoutTarget val="inner"/>
          <c:xMode val="edge"/>
          <c:yMode val="edge"/>
          <c:x val="0.11693559898681549"/>
          <c:y val="0.3357670217107338"/>
          <c:w val="0.84677502714590502"/>
          <c:h val="0.5401469479694414"/>
        </c:manualLayout>
      </c:layout>
      <c:barChart>
        <c:barDir val="col"/>
        <c:grouping val="clustered"/>
        <c:ser>
          <c:idx val="0"/>
          <c:order val="0"/>
          <c:tx>
            <c:strRef>
              <c:f>Indicadores!$C$5</c:f>
              <c:strCache>
                <c:ptCount val="1"/>
                <c:pt idx="0">
                  <c:v>Proporção de mulheres entre 25 e 64 anos com exame em dia para detecção precoce do câncer de colo de útero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pPr>
              <a:noFill/>
              <a:ln>
                <a:noFill/>
              </a:ln>
              <a:effectLst/>
            </c:spPr>
            <c:showVal val="1"/>
            <c:extLst>
              <c:ext xmlns:c15="http://schemas.microsoft.com/office/drawing/2012/chart" uri="{CE6537A1-D6FC-4f65-9D91-7224C49458BB}">
                <c15:showLeaderLines val="0"/>
              </c:ext>
            </c:extLst>
          </c:dLbls>
          <c:cat>
            <c:strRef>
              <c:f>Indicadores!$D$4:$G$4</c:f>
              <c:strCache>
                <c:ptCount val="4"/>
                <c:pt idx="0">
                  <c:v>Mês 1</c:v>
                </c:pt>
                <c:pt idx="1">
                  <c:v>Mês 2</c:v>
                </c:pt>
                <c:pt idx="2">
                  <c:v>Mês 3</c:v>
                </c:pt>
                <c:pt idx="3">
                  <c:v>Mês 4</c:v>
                </c:pt>
              </c:strCache>
            </c:strRef>
          </c:cat>
          <c:val>
            <c:numRef>
              <c:f>Indicadores!$D$5:$G$5</c:f>
              <c:numCache>
                <c:formatCode>0.0%</c:formatCode>
                <c:ptCount val="4"/>
                <c:pt idx="0">
                  <c:v>7.0080862533692728E-3</c:v>
                </c:pt>
                <c:pt idx="1">
                  <c:v>2.0485175202156345E-2</c:v>
                </c:pt>
                <c:pt idx="2">
                  <c:v>6.5768194070080874E-2</c:v>
                </c:pt>
                <c:pt idx="3">
                  <c:v>0</c:v>
                </c:pt>
              </c:numCache>
            </c:numRef>
          </c:val>
        </c:ser>
        <c:dLbls/>
        <c:axId val="69628288"/>
        <c:axId val="69629824"/>
      </c:barChart>
      <c:catAx>
        <c:axId val="696282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9629824"/>
        <c:crosses val="autoZero"/>
        <c:auto val="1"/>
        <c:lblAlgn val="ctr"/>
        <c:lblOffset val="100"/>
      </c:catAx>
      <c:valAx>
        <c:axId val="69629824"/>
        <c:scaling>
          <c:orientation val="minMax"/>
          <c:max val="1"/>
          <c:min val="0"/>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962828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manualLayout>
          <c:layoutTarget val="inner"/>
          <c:xMode val="edge"/>
          <c:yMode val="edge"/>
          <c:x val="0.11740890688259108"/>
          <c:y val="0.29924353117428382"/>
          <c:w val="0.8461538461538467"/>
          <c:h val="0.57954759835019543"/>
        </c:manualLayout>
      </c:layout>
      <c:barChart>
        <c:barDir val="col"/>
        <c:grouping val="clustered"/>
        <c:ser>
          <c:idx val="0"/>
          <c:order val="0"/>
          <c:tx>
            <c:strRef>
              <c:f>Indicadores!$C$10</c:f>
              <c:strCache>
                <c:ptCount val="1"/>
                <c:pt idx="0">
                  <c:v>Proporção de mulheres entre 50 e 69 anos com exame em dia para detecção precoce de câncer de mama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spPr>
              <a:noFill/>
              <a:ln>
                <a:noFill/>
              </a:ln>
              <a:effectLst/>
            </c:spPr>
            <c:showVal val="1"/>
            <c:extLst>
              <c:ext xmlns:c15="http://schemas.microsoft.com/office/drawing/2012/chart" uri="{CE6537A1-D6FC-4f65-9D91-7224C49458BB}">
                <c15:showLeaderLines val="0"/>
              </c:ext>
            </c:extLst>
          </c:dLbls>
          <c:cat>
            <c:strRef>
              <c:f>Indicadores!$D$9:$G$9</c:f>
              <c:strCache>
                <c:ptCount val="4"/>
                <c:pt idx="0">
                  <c:v>Mês 1</c:v>
                </c:pt>
                <c:pt idx="1">
                  <c:v>Mês 2</c:v>
                </c:pt>
                <c:pt idx="2">
                  <c:v>Mês 3</c:v>
                </c:pt>
                <c:pt idx="3">
                  <c:v>Mês 4</c:v>
                </c:pt>
              </c:strCache>
            </c:strRef>
          </c:cat>
          <c:val>
            <c:numRef>
              <c:f>Indicadores!$D$10:$G$10</c:f>
              <c:numCache>
                <c:formatCode>0.0%</c:formatCode>
                <c:ptCount val="4"/>
                <c:pt idx="0">
                  <c:v>8.4459459459459481E-3</c:v>
                </c:pt>
                <c:pt idx="1">
                  <c:v>1.6891891891891893E-2</c:v>
                </c:pt>
                <c:pt idx="2">
                  <c:v>5.0675675675675672E-2</c:v>
                </c:pt>
                <c:pt idx="3">
                  <c:v>0</c:v>
                </c:pt>
              </c:numCache>
            </c:numRef>
          </c:val>
        </c:ser>
        <c:dLbls/>
        <c:axId val="70776320"/>
        <c:axId val="70777856"/>
      </c:barChart>
      <c:catAx>
        <c:axId val="7077632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777856"/>
        <c:crosses val="autoZero"/>
        <c:auto val="1"/>
        <c:lblAlgn val="ctr"/>
        <c:lblOffset val="100"/>
      </c:catAx>
      <c:valAx>
        <c:axId val="70777856"/>
        <c:scaling>
          <c:orientation val="minMax"/>
          <c:max val="1"/>
        </c:scaling>
        <c:axPos val="l"/>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776320"/>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D232D-CF80-4453-A4E7-473A92C2ACD3}" type="datetimeFigureOut">
              <a:rPr lang="pt-BR" smtClean="0"/>
              <a:pPr/>
              <a:t>16/06/2015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A621D-0424-4776-8817-3B80A3112A37}" type="slidenum">
              <a:rPr lang="pt-BR" smtClean="0"/>
              <a:pPr/>
              <a:t>‹nº›</a:t>
            </a:fld>
            <a:endParaRPr lang="pt-BR"/>
          </a:p>
        </p:txBody>
      </p:sp>
    </p:spTree>
    <p:extLst>
      <p:ext uri="{BB962C8B-B14F-4D97-AF65-F5344CB8AC3E}">
        <p14:creationId xmlns:p14="http://schemas.microsoft.com/office/powerpoint/2010/main" xmlns="" val="195115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7</a:t>
            </a:fld>
            <a:endParaRPr lang="pt-BR"/>
          </a:p>
        </p:txBody>
      </p:sp>
    </p:spTree>
    <p:extLst>
      <p:ext uri="{BB962C8B-B14F-4D97-AF65-F5344CB8AC3E}">
        <p14:creationId xmlns:p14="http://schemas.microsoft.com/office/powerpoint/2010/main" xmlns="" val="293418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8</a:t>
            </a:fld>
            <a:endParaRPr lang="pt-BR"/>
          </a:p>
        </p:txBody>
      </p:sp>
    </p:spTree>
    <p:extLst>
      <p:ext uri="{BB962C8B-B14F-4D97-AF65-F5344CB8AC3E}">
        <p14:creationId xmlns:p14="http://schemas.microsoft.com/office/powerpoint/2010/main" xmlns="" val="189764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9</a:t>
            </a:fld>
            <a:endParaRPr lang="pt-BR"/>
          </a:p>
        </p:txBody>
      </p:sp>
    </p:spTree>
    <p:extLst>
      <p:ext uri="{BB962C8B-B14F-4D97-AF65-F5344CB8AC3E}">
        <p14:creationId xmlns:p14="http://schemas.microsoft.com/office/powerpoint/2010/main" xmlns="" val="400426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10</a:t>
            </a:fld>
            <a:endParaRPr lang="pt-BR"/>
          </a:p>
        </p:txBody>
      </p:sp>
    </p:spTree>
    <p:extLst>
      <p:ext uri="{BB962C8B-B14F-4D97-AF65-F5344CB8AC3E}">
        <p14:creationId xmlns:p14="http://schemas.microsoft.com/office/powerpoint/2010/main" xmlns="" val="185403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13</a:t>
            </a:fld>
            <a:endParaRPr lang="pt-BR"/>
          </a:p>
        </p:txBody>
      </p:sp>
    </p:spTree>
    <p:extLst>
      <p:ext uri="{BB962C8B-B14F-4D97-AF65-F5344CB8AC3E}">
        <p14:creationId xmlns:p14="http://schemas.microsoft.com/office/powerpoint/2010/main" xmlns="" val="245473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15</a:t>
            </a:fld>
            <a:endParaRPr lang="pt-BR"/>
          </a:p>
        </p:txBody>
      </p:sp>
    </p:spTree>
    <p:extLst>
      <p:ext uri="{BB962C8B-B14F-4D97-AF65-F5344CB8AC3E}">
        <p14:creationId xmlns:p14="http://schemas.microsoft.com/office/powerpoint/2010/main" xmlns="" val="145293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16</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AA621D-0424-4776-8817-3B80A3112A37}" type="slidenum">
              <a:rPr lang="pt-BR" smtClean="0"/>
              <a:pPr/>
              <a:t>23</a:t>
            </a:fld>
            <a:endParaRPr lang="pt-BR"/>
          </a:p>
        </p:txBody>
      </p:sp>
    </p:spTree>
    <p:extLst>
      <p:ext uri="{BB962C8B-B14F-4D97-AF65-F5344CB8AC3E}">
        <p14:creationId xmlns:p14="http://schemas.microsoft.com/office/powerpoint/2010/main" xmlns="" val="18055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62950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223190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236075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69852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334415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361658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334024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957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250339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313911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829F50A-4CF0-42D8-9AEE-78A6C534E462}" type="datetimeFigureOut">
              <a:rPr lang="pt-BR" smtClean="0"/>
              <a:pPr/>
              <a:t>16/06/2015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69479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77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9F50A-4CF0-42D8-9AEE-78A6C534E462}" type="datetimeFigureOut">
              <a:rPr lang="pt-BR" smtClean="0"/>
              <a:pPr/>
              <a:t>16/06/2015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9AEF-C063-4075-9333-07FB054B164B}" type="slidenum">
              <a:rPr lang="pt-BR" smtClean="0"/>
              <a:pPr/>
              <a:t>‹nº›</a:t>
            </a:fld>
            <a:endParaRPr lang="pt-BR"/>
          </a:p>
        </p:txBody>
      </p:sp>
    </p:spTree>
    <p:extLst>
      <p:ext uri="{BB962C8B-B14F-4D97-AF65-F5344CB8AC3E}">
        <p14:creationId xmlns:p14="http://schemas.microsoft.com/office/powerpoint/2010/main" xmlns="" val="30929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5746" y="2175164"/>
            <a:ext cx="10139563" cy="3611487"/>
          </a:xfrm>
        </p:spPr>
        <p:txBody>
          <a:bodyPr>
            <a:normAutofit/>
          </a:bodyPr>
          <a:lstStyle/>
          <a:p>
            <a:pPr algn="ctr">
              <a:lnSpc>
                <a:spcPct val="150000"/>
              </a:lnSpc>
            </a:pPr>
            <a:r>
              <a:rPr lang="pt-B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Melhoria da prevenção e detecção do câncer de colo do útero e de mama</a:t>
            </a:r>
            <a:br>
              <a:rPr lang="pt-B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t-B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 UBS Dunas, Pelotas/RS.</a:t>
            </a:r>
            <a:r>
              <a:rPr lang="pt-BR" sz="3600" dirty="0" smtClean="0"/>
              <a:t/>
            </a:r>
            <a:br>
              <a:rPr lang="pt-BR" sz="3600" dirty="0" smtClean="0"/>
            </a:br>
            <a:r>
              <a:rPr lang="pt-BR" sz="3600" b="1" dirty="0" smtClean="0"/>
              <a:t> </a:t>
            </a:r>
            <a:endParaRPr lang="pt-BR" sz="3600" b="1" dirty="0"/>
          </a:p>
        </p:txBody>
      </p:sp>
      <p:pic>
        <p:nvPicPr>
          <p:cNvPr id="3" name="Imagem 2"/>
          <p:cNvPicPr>
            <a:picLocks noChangeAspect="1"/>
          </p:cNvPicPr>
          <p:nvPr/>
        </p:nvPicPr>
        <p:blipFill>
          <a:blip r:embed="rId2" cstate="print">
            <a:extLst/>
          </a:blip>
          <a:srcRect/>
          <a:stretch>
            <a:fillRect/>
          </a:stretch>
        </p:blipFill>
        <p:spPr>
          <a:xfrm>
            <a:off x="432927" y="455449"/>
            <a:ext cx="1797655" cy="1349233"/>
          </a:xfrm>
          <a:prstGeom prst="rect">
            <a:avLst/>
          </a:prstGeom>
          <a:noFill/>
          <a:ln>
            <a:noFill/>
          </a:ln>
        </p:spPr>
      </p:pic>
      <p:pic>
        <p:nvPicPr>
          <p:cNvPr id="4" name="Imagem 3"/>
          <p:cNvPicPr>
            <a:picLocks noChangeAspect="1"/>
          </p:cNvPicPr>
          <p:nvPr/>
        </p:nvPicPr>
        <p:blipFill>
          <a:blip r:embed="rId3" cstate="print">
            <a:extLst/>
          </a:blip>
          <a:srcRect/>
          <a:stretch>
            <a:fillRect/>
          </a:stretch>
        </p:blipFill>
        <p:spPr>
          <a:xfrm>
            <a:off x="9919893" y="510868"/>
            <a:ext cx="1635391" cy="1359495"/>
          </a:xfrm>
          <a:prstGeom prst="rect">
            <a:avLst/>
          </a:prstGeom>
          <a:noFill/>
          <a:ln>
            <a:noFill/>
          </a:ln>
        </p:spPr>
      </p:pic>
      <p:sp>
        <p:nvSpPr>
          <p:cNvPr id="5" name="CaixaDeTexto 4"/>
          <p:cNvSpPr txBox="1"/>
          <p:nvPr/>
        </p:nvSpPr>
        <p:spPr>
          <a:xfrm>
            <a:off x="2687782" y="540327"/>
            <a:ext cx="6788728" cy="1200329"/>
          </a:xfrm>
          <a:prstGeom prst="rect">
            <a:avLst/>
          </a:prstGeom>
          <a:noFill/>
        </p:spPr>
        <p:txBody>
          <a:bodyPr wrap="square" rtlCol="0">
            <a:spAutoFit/>
          </a:bodyPr>
          <a:lstStyle/>
          <a:p>
            <a:pPr algn="ctr"/>
            <a:r>
              <a:rPr lang="pt-BR" altLang="en-US" b="1" dirty="0" smtClean="0">
                <a:latin typeface="Arial" charset="0"/>
                <a:ea typeface="Arial" charset="0"/>
              </a:rPr>
              <a:t>UNIVERSIDADE ABERTA DO SUS – UNASUS</a:t>
            </a:r>
            <a:r>
              <a:rPr lang="pt-BR" b="1" dirty="0" smtClean="0"/>
              <a:t/>
            </a:r>
            <a:br>
              <a:rPr lang="pt-BR" b="1" dirty="0" smtClean="0"/>
            </a:br>
            <a:r>
              <a:rPr lang="pt-BR" altLang="en-US" b="1" dirty="0" smtClean="0">
                <a:latin typeface="Arial" charset="0"/>
                <a:ea typeface="Arial" charset="0"/>
              </a:rPr>
              <a:t>UNIVERSIDADE FEDERAL DE PELOTAS</a:t>
            </a:r>
            <a:r>
              <a:rPr lang="pt-BR" b="1" dirty="0" smtClean="0"/>
              <a:t/>
            </a:r>
            <a:br>
              <a:rPr lang="pt-BR" b="1" dirty="0" smtClean="0"/>
            </a:br>
            <a:r>
              <a:rPr lang="pt-BR" altLang="en-US" b="1" dirty="0" smtClean="0">
                <a:latin typeface="Arial" charset="0"/>
                <a:ea typeface="Arial" charset="0"/>
              </a:rPr>
              <a:t>ESPECIALIZAÇÃO EM SAÚDE DA FAMÍLIA</a:t>
            </a:r>
            <a:r>
              <a:rPr lang="pt-BR" b="1" dirty="0" smtClean="0"/>
              <a:t/>
            </a:r>
            <a:br>
              <a:rPr lang="pt-BR" b="1" dirty="0" smtClean="0"/>
            </a:br>
            <a:r>
              <a:rPr lang="pt-BR" altLang="en-US" b="1" dirty="0" smtClean="0">
                <a:latin typeface="Arial" charset="0"/>
                <a:ea typeface="Arial" charset="0"/>
              </a:rPr>
              <a:t>MODALIDADE À DISTÂNCIA</a:t>
            </a:r>
            <a:endParaRPr lang="pt-BR" b="1" dirty="0"/>
          </a:p>
        </p:txBody>
      </p:sp>
      <p:sp>
        <p:nvSpPr>
          <p:cNvPr id="6" name="CaixaDeTexto 5"/>
          <p:cNvSpPr txBox="1"/>
          <p:nvPr/>
        </p:nvSpPr>
        <p:spPr>
          <a:xfrm>
            <a:off x="6082145" y="5306290"/>
            <a:ext cx="5527965" cy="1200329"/>
          </a:xfrm>
          <a:prstGeom prst="rect">
            <a:avLst/>
          </a:prstGeom>
          <a:noFill/>
        </p:spPr>
        <p:txBody>
          <a:bodyPr wrap="square" rtlCol="0">
            <a:spAutoFit/>
          </a:bodyPr>
          <a:lstStyle/>
          <a:p>
            <a:r>
              <a:rPr lang="pt-BR" sz="2400" b="1" dirty="0" smtClean="0"/>
              <a:t>Adis Georgina Mora Mayeta</a:t>
            </a:r>
          </a:p>
          <a:p>
            <a:r>
              <a:rPr lang="pt-BR" sz="2400" b="1" dirty="0" smtClean="0"/>
              <a:t>Orientadora: Maria Emilia Nunes Bueno</a:t>
            </a:r>
            <a:endParaRPr lang="pt-BR" sz="2400" dirty="0" smtClean="0"/>
          </a:p>
          <a:p>
            <a:endParaRPr lang="pt-BR" sz="2400" dirty="0"/>
          </a:p>
        </p:txBody>
      </p:sp>
    </p:spTree>
    <p:extLst>
      <p:ext uri="{BB962C8B-B14F-4D97-AF65-F5344CB8AC3E}">
        <p14:creationId xmlns:p14="http://schemas.microsoft.com/office/powerpoint/2010/main" xmlns="" val="209876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t>
            </a:r>
            <a:br>
              <a:rPr lang="pt-BR" dirty="0" smtClean="0"/>
            </a:br>
            <a:r>
              <a:rPr lang="pt-BR" dirty="0" smtClean="0"/>
              <a:t/>
            </a:r>
            <a:br>
              <a:rPr lang="pt-BR" dirty="0" smtClean="0"/>
            </a:br>
            <a:r>
              <a:rPr lang="pt-BR" b="1" dirty="0" smtClean="0"/>
              <a:t>Educação em Saúde	</a:t>
            </a:r>
            <a:br>
              <a:rPr lang="pt-BR" b="1" dirty="0" smtClean="0"/>
            </a:br>
            <a:r>
              <a:rPr lang="pt-BR" b="1" dirty="0" smtClean="0"/>
              <a:t>  	</a:t>
            </a:r>
            <a:br>
              <a:rPr lang="pt-BR" b="1" dirty="0" smtClean="0"/>
            </a:br>
            <a:r>
              <a:rPr lang="pt-BR" dirty="0" smtClean="0"/>
              <a:t>  </a:t>
            </a:r>
            <a:endParaRPr lang="pt-BR" dirty="0"/>
          </a:p>
        </p:txBody>
      </p:sp>
      <p:pic>
        <p:nvPicPr>
          <p:cNvPr id="3" name="Espaço Reservado para Conteúdo 2"/>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rot="5400000">
            <a:off x="169781" y="1971285"/>
            <a:ext cx="4123256" cy="3562066"/>
          </a:xfrm>
        </p:spPr>
      </p:pic>
      <p:pic>
        <p:nvPicPr>
          <p:cNvPr id="4" name="Imagem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8058188" y="1984937"/>
            <a:ext cx="4123254" cy="3534770"/>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00266" y="1690689"/>
            <a:ext cx="3720152" cy="4123258"/>
          </a:xfrm>
          <a:prstGeom prst="rect">
            <a:avLst/>
          </a:prstGeom>
        </p:spPr>
      </p:pic>
    </p:spTree>
    <p:extLst>
      <p:ext uri="{BB962C8B-B14F-4D97-AF65-F5344CB8AC3E}">
        <p14:creationId xmlns:p14="http://schemas.microsoft.com/office/powerpoint/2010/main" xmlns="" val="843372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897370"/>
            <a:ext cx="10515600" cy="4351338"/>
          </a:xfrm>
        </p:spPr>
        <p:txBody>
          <a:bodyPr/>
          <a:lstStyle/>
          <a:p>
            <a:pPr algn="ctr">
              <a:buNone/>
            </a:pPr>
            <a:endParaRPr lang="en-US" altLang="en-US" b="1" dirty="0" smtClean="0">
              <a:latin typeface="Arial" charset="0"/>
              <a:ea typeface="Arial" charset="0"/>
            </a:endParaRPr>
          </a:p>
          <a:p>
            <a:pPr algn="ctr">
              <a:buNone/>
            </a:pPr>
            <a:endParaRPr lang="en-US" altLang="en-US" b="1" dirty="0" smtClean="0">
              <a:latin typeface="Arial" charset="0"/>
              <a:ea typeface="Arial" charset="0"/>
            </a:endParaRPr>
          </a:p>
          <a:p>
            <a:pPr algn="ctr">
              <a:buNone/>
            </a:pP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t>OBJETIVOS</a:t>
            </a:r>
            <a:b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br>
            <a:endPar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endParaRPr>
          </a:p>
          <a:p>
            <a:pPr algn="ctr">
              <a:buNone/>
            </a:pP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t>METAS  </a:t>
            </a:r>
            <a:b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b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t/>
            </a:r>
            <a:b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b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Arial" charset="0"/>
              </a:rPr>
              <a:t>RESULTADOS</a:t>
            </a:r>
            <a:endParaRPr lang="pt-B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368075" y="495455"/>
            <a:ext cx="11422143" cy="2026072"/>
          </a:xfrm>
        </p:spPr>
        <p:txBody>
          <a:bodyPr>
            <a:normAutofit/>
          </a:bodyPr>
          <a:lstStyle/>
          <a:p>
            <a:pPr marL="0" indent="0" algn="ctr">
              <a:buNone/>
            </a:pPr>
            <a:r>
              <a:rPr lang="pt-BR" sz="2400" b="1" dirty="0" smtClean="0"/>
              <a:t>Objetivo </a:t>
            </a:r>
            <a:r>
              <a:rPr lang="pt-BR" sz="2400" b="1" dirty="0"/>
              <a:t>1: Ampliar a cobertura de detecção precoce do câncer de colo e do câncer de mama</a:t>
            </a:r>
          </a:p>
          <a:p>
            <a:pPr algn="just"/>
            <a:r>
              <a:rPr lang="pt-BR" sz="2400" b="1" dirty="0"/>
              <a:t>Meta 1.1:</a:t>
            </a:r>
            <a:r>
              <a:rPr lang="pt-BR" sz="2400" dirty="0"/>
              <a:t> Ampliar a cobertura de detecção precoce do câncer de colo uterino das mulheres na faixa etária entre 25 e 64 anos de idade para 70</a:t>
            </a:r>
            <a:r>
              <a:rPr lang="pt-BR" sz="2400" dirty="0" smtClean="0"/>
              <a:t>%</a:t>
            </a:r>
          </a:p>
          <a:p>
            <a:pPr algn="just"/>
            <a:endParaRPr lang="pt-BR" sz="3400" dirty="0"/>
          </a:p>
          <a:p>
            <a:pPr marL="0" indent="0" algn="just">
              <a:buNone/>
            </a:pPr>
            <a:endParaRPr lang="pt-BR" sz="3400" dirty="0"/>
          </a:p>
        </p:txBody>
      </p:sp>
      <p:graphicFrame>
        <p:nvGraphicFramePr>
          <p:cNvPr id="4" name="Chart 1"/>
          <p:cNvGraphicFramePr>
            <a:graphicFrameLocks/>
          </p:cNvGraphicFramePr>
          <p:nvPr/>
        </p:nvGraphicFramePr>
        <p:xfrm>
          <a:off x="2549236" y="3218583"/>
          <a:ext cx="6303820" cy="2891271"/>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521527" y="2563091"/>
            <a:ext cx="6373091" cy="923330"/>
          </a:xfrm>
          <a:prstGeom prst="rect">
            <a:avLst/>
          </a:prstGeom>
          <a:noFill/>
        </p:spPr>
        <p:txBody>
          <a:bodyPr wrap="square" rtlCol="0">
            <a:spAutoFit/>
          </a:bodyPr>
          <a:lstStyle/>
          <a:p>
            <a:pPr algn="ctr"/>
            <a:r>
              <a:rPr lang="pt-BR" b="1" dirty="0" smtClean="0"/>
              <a:t>Proporção de mulheres entre 25 e 64 anos com exame em dia para detecção precoce do câncer de colo de útero</a:t>
            </a:r>
          </a:p>
          <a:p>
            <a:endParaRPr lang="pt-BR" dirty="0"/>
          </a:p>
        </p:txBody>
      </p:sp>
      <p:sp>
        <p:nvSpPr>
          <p:cNvPr id="6" name="CaixaDeTexto 5"/>
          <p:cNvSpPr txBox="1"/>
          <p:nvPr/>
        </p:nvSpPr>
        <p:spPr>
          <a:xfrm>
            <a:off x="9407236" y="3934690"/>
            <a:ext cx="2244436" cy="1938992"/>
          </a:xfrm>
          <a:prstGeom prst="rect">
            <a:avLst/>
          </a:prstGeom>
          <a:noFill/>
        </p:spPr>
        <p:txBody>
          <a:bodyPr wrap="square" rtlCol="0">
            <a:spAutoFit/>
          </a:bodyPr>
          <a:lstStyle/>
          <a:p>
            <a:r>
              <a:rPr lang="pt-BR" sz="2400" b="1" dirty="0" smtClean="0">
                <a:solidFill>
                  <a:srgbClr val="FF0000"/>
                </a:solidFill>
              </a:rPr>
              <a:t>Mês 1: n= 13</a:t>
            </a:r>
          </a:p>
          <a:p>
            <a:r>
              <a:rPr lang="pt-BR" sz="2400" b="1" dirty="0" smtClean="0">
                <a:solidFill>
                  <a:srgbClr val="FF0000"/>
                </a:solidFill>
              </a:rPr>
              <a:t>Mês 2: n= 38</a:t>
            </a:r>
          </a:p>
          <a:p>
            <a:r>
              <a:rPr lang="pt-BR" sz="2400" b="1" dirty="0" smtClean="0">
                <a:solidFill>
                  <a:srgbClr val="FF0000"/>
                </a:solidFill>
              </a:rPr>
              <a:t>Mês 3: n= 122</a:t>
            </a:r>
          </a:p>
          <a:p>
            <a:endParaRPr lang="pt-BR" sz="2400" dirty="0" smtClean="0">
              <a:solidFill>
                <a:srgbClr val="FF0000"/>
              </a:solidFill>
            </a:endParaRPr>
          </a:p>
          <a:p>
            <a:endParaRPr lang="pt-BR" sz="2400" dirty="0">
              <a:solidFill>
                <a:srgbClr val="FF0000"/>
              </a:solidFill>
            </a:endParaRPr>
          </a:p>
        </p:txBody>
      </p:sp>
    </p:spTree>
    <p:extLst>
      <p:ext uri="{BB962C8B-B14F-4D97-AF65-F5344CB8AC3E}">
        <p14:creationId xmlns:p14="http://schemas.microsoft.com/office/powerpoint/2010/main" xmlns="" val="63445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69818" y="942109"/>
            <a:ext cx="10626437" cy="1107996"/>
          </a:xfrm>
          <a:prstGeom prst="rect">
            <a:avLst/>
          </a:prstGeom>
          <a:noFill/>
        </p:spPr>
        <p:txBody>
          <a:bodyPr wrap="square" rtlCol="0">
            <a:spAutoFit/>
          </a:bodyPr>
          <a:lstStyle/>
          <a:p>
            <a:r>
              <a:rPr lang="pt-BR" sz="2400" b="1" dirty="0" smtClean="0"/>
              <a:t>Meta 1.2:</a:t>
            </a:r>
            <a:r>
              <a:rPr lang="pt-BR" sz="2400" dirty="0" smtClean="0"/>
              <a:t> Ampliar a cobertura de detecção precoce do câncer de mama das mulheres na faixa etária entre 50 e 69 anos de idade para 70%</a:t>
            </a:r>
          </a:p>
          <a:p>
            <a:endParaRPr lang="pt-BR" dirty="0"/>
          </a:p>
        </p:txBody>
      </p:sp>
      <p:graphicFrame>
        <p:nvGraphicFramePr>
          <p:cNvPr id="3" name="Chart 1"/>
          <p:cNvGraphicFramePr>
            <a:graphicFrameLocks/>
          </p:cNvGraphicFramePr>
          <p:nvPr/>
        </p:nvGraphicFramePr>
        <p:xfrm>
          <a:off x="2687782" y="2992582"/>
          <a:ext cx="6677891" cy="3255817"/>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p:cNvSpPr txBox="1"/>
          <p:nvPr/>
        </p:nvSpPr>
        <p:spPr>
          <a:xfrm>
            <a:off x="2646218" y="2189018"/>
            <a:ext cx="6774873" cy="923330"/>
          </a:xfrm>
          <a:prstGeom prst="rect">
            <a:avLst/>
          </a:prstGeom>
          <a:noFill/>
        </p:spPr>
        <p:txBody>
          <a:bodyPr wrap="square" rtlCol="0">
            <a:spAutoFit/>
          </a:bodyPr>
          <a:lstStyle/>
          <a:p>
            <a:pPr algn="ctr"/>
            <a:r>
              <a:rPr lang="pt-BR" b="1" dirty="0" smtClean="0"/>
              <a:t>Proporção de mulheres entre 50 e 69 anos com exame em dia para detecção precoce de câncer de mama</a:t>
            </a:r>
          </a:p>
          <a:p>
            <a:endParaRPr lang="pt-BR" dirty="0"/>
          </a:p>
        </p:txBody>
      </p:sp>
      <p:sp>
        <p:nvSpPr>
          <p:cNvPr id="5" name="CaixaDeTexto 4"/>
          <p:cNvSpPr txBox="1"/>
          <p:nvPr/>
        </p:nvSpPr>
        <p:spPr>
          <a:xfrm>
            <a:off x="9670473" y="3671454"/>
            <a:ext cx="2244436" cy="1938992"/>
          </a:xfrm>
          <a:prstGeom prst="rect">
            <a:avLst/>
          </a:prstGeom>
          <a:noFill/>
        </p:spPr>
        <p:txBody>
          <a:bodyPr wrap="square" rtlCol="0">
            <a:spAutoFit/>
          </a:bodyPr>
          <a:lstStyle/>
          <a:p>
            <a:r>
              <a:rPr lang="pt-BR" sz="2400" b="1" dirty="0" smtClean="0">
                <a:solidFill>
                  <a:srgbClr val="FF0000"/>
                </a:solidFill>
              </a:rPr>
              <a:t>Mês 1: n= 5</a:t>
            </a:r>
          </a:p>
          <a:p>
            <a:r>
              <a:rPr lang="pt-BR" sz="2400" b="1" dirty="0" smtClean="0">
                <a:solidFill>
                  <a:srgbClr val="FF0000"/>
                </a:solidFill>
              </a:rPr>
              <a:t>Mês 2: n= 10</a:t>
            </a:r>
          </a:p>
          <a:p>
            <a:r>
              <a:rPr lang="pt-BR" sz="2400" b="1" dirty="0" smtClean="0">
                <a:solidFill>
                  <a:srgbClr val="FF0000"/>
                </a:solidFill>
              </a:rPr>
              <a:t>Mês 3: n= 30</a:t>
            </a:r>
          </a:p>
          <a:p>
            <a:endParaRPr lang="pt-BR" sz="2400" dirty="0" smtClean="0">
              <a:solidFill>
                <a:srgbClr val="FF0000"/>
              </a:solidFill>
            </a:endParaRPr>
          </a:p>
          <a:p>
            <a:endParaRPr lang="pt-BR" sz="24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2509" y="1025236"/>
            <a:ext cx="11554691" cy="4401205"/>
          </a:xfrm>
          <a:prstGeom prst="rect">
            <a:avLst/>
          </a:prstGeom>
          <a:noFill/>
        </p:spPr>
        <p:txBody>
          <a:bodyPr wrap="square" rtlCol="0">
            <a:spAutoFit/>
          </a:bodyPr>
          <a:lstStyle/>
          <a:p>
            <a:pPr algn="just">
              <a:lnSpc>
                <a:spcPct val="150000"/>
              </a:lnSpc>
            </a:pPr>
            <a:r>
              <a:rPr lang="pt-BR" sz="2800" b="1" dirty="0" smtClean="0"/>
              <a:t>Objetivo 2: </a:t>
            </a:r>
            <a:r>
              <a:rPr lang="pt-BR" sz="2800" dirty="0" smtClean="0"/>
              <a:t>Melhorar a qualidade do atendimento das mulheres que realizam detecção precoce de câncer de colo de útero e de mama na unidade de saúde.</a:t>
            </a:r>
          </a:p>
          <a:p>
            <a:pPr algn="just">
              <a:lnSpc>
                <a:spcPct val="150000"/>
              </a:lnSpc>
            </a:pPr>
            <a:r>
              <a:rPr lang="pt-BR" sz="2800" dirty="0" smtClean="0"/>
              <a:t> </a:t>
            </a:r>
            <a:r>
              <a:rPr lang="pt-BR" sz="2800" b="1" dirty="0" smtClean="0"/>
              <a:t>Meta 2.1:</a:t>
            </a:r>
            <a:r>
              <a:rPr lang="pt-BR" sz="2800" dirty="0" smtClean="0"/>
              <a:t> Obter 100% de coleta de amostras satisfatórias do exame citopatológico de colo uterino.</a:t>
            </a:r>
          </a:p>
          <a:p>
            <a:pPr algn="just"/>
            <a:endParaRPr lang="pt-BR" sz="2800" dirty="0" smtClean="0"/>
          </a:p>
          <a:p>
            <a:pPr algn="just"/>
            <a:endParaRPr lang="pt-BR" sz="2800" dirty="0" smtClean="0"/>
          </a:p>
          <a:p>
            <a:pPr algn="just"/>
            <a:endParaRPr lang="pt-BR" sz="2800" dirty="0" smtClean="0"/>
          </a:p>
          <a:p>
            <a:pPr algn="ctr"/>
            <a:r>
              <a:rPr lang="pt-BR" sz="2800" b="1" dirty="0" smtClean="0">
                <a:solidFill>
                  <a:srgbClr val="FF0000"/>
                </a:solidFill>
              </a:rPr>
              <a:t>Meta cumprida integralmente em todos os meses da intervenção</a:t>
            </a:r>
            <a:endParaRPr lang="pt-BR" sz="2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600502" y="1064525"/>
            <a:ext cx="10672550" cy="5112438"/>
          </a:xfrm>
        </p:spPr>
        <p:txBody>
          <a:bodyPr>
            <a:noAutofit/>
          </a:bodyPr>
          <a:lstStyle/>
          <a:p>
            <a:pPr algn="ctr">
              <a:lnSpc>
                <a:spcPct val="150000"/>
              </a:lnSpc>
              <a:spcBef>
                <a:spcPts val="0"/>
              </a:spcBef>
              <a:buNone/>
            </a:pPr>
            <a:r>
              <a:rPr lang="pt-BR" sz="2400" b="1" dirty="0" smtClean="0">
                <a:cs typeface="Arial" panose="020B0604020202020204" pitchFamily="34" charset="0"/>
              </a:rPr>
              <a:t>Objetivo </a:t>
            </a:r>
            <a:r>
              <a:rPr lang="pt-BR" sz="2400" b="1" dirty="0">
                <a:cs typeface="Arial" panose="020B0604020202020204" pitchFamily="34" charset="0"/>
              </a:rPr>
              <a:t>3: Melhorar a adesão das mulheres à realização de exame citopatológico de colo uterino e mamografia. </a:t>
            </a:r>
          </a:p>
          <a:p>
            <a:pPr algn="just">
              <a:lnSpc>
                <a:spcPct val="150000"/>
              </a:lnSpc>
              <a:spcBef>
                <a:spcPts val="0"/>
              </a:spcBef>
            </a:pPr>
            <a:r>
              <a:rPr lang="pt-BR" sz="2400" b="1" dirty="0">
                <a:cs typeface="Arial" panose="020B0604020202020204" pitchFamily="34" charset="0"/>
              </a:rPr>
              <a:t>Meta 3.1: </a:t>
            </a:r>
            <a:r>
              <a:rPr lang="pt-BR" sz="2400" dirty="0">
                <a:cs typeface="Arial" panose="020B0604020202020204" pitchFamily="34" charset="0"/>
              </a:rPr>
              <a:t>Identificar 100% das mulheres com exame citopatológico alterado sem acompanhamento pela unidade de </a:t>
            </a:r>
            <a:r>
              <a:rPr lang="pt-BR" sz="2400" dirty="0" smtClean="0">
                <a:cs typeface="Arial" panose="020B0604020202020204" pitchFamily="34" charset="0"/>
              </a:rPr>
              <a:t>saúde</a:t>
            </a:r>
          </a:p>
          <a:p>
            <a:pPr algn="just">
              <a:lnSpc>
                <a:spcPct val="150000"/>
              </a:lnSpc>
              <a:spcBef>
                <a:spcPts val="0"/>
              </a:spcBef>
              <a:buNone/>
            </a:pPr>
            <a:r>
              <a:rPr lang="pt-BR" sz="2400" dirty="0" smtClean="0">
                <a:cs typeface="Arial" panose="020B0604020202020204" pitchFamily="34" charset="0"/>
              </a:rPr>
              <a:t>	</a:t>
            </a:r>
            <a:r>
              <a:rPr lang="pt-BR" sz="2400" b="1" dirty="0" smtClean="0">
                <a:solidFill>
                  <a:srgbClr val="FF0000"/>
                </a:solidFill>
                <a:cs typeface="Arial" panose="020B0604020202020204" pitchFamily="34" charset="0"/>
              </a:rPr>
              <a:t>No </a:t>
            </a:r>
            <a:r>
              <a:rPr lang="pt-BR" sz="2400" b="1" dirty="0">
                <a:solidFill>
                  <a:srgbClr val="FF0000"/>
                </a:solidFill>
                <a:cs typeface="Arial" panose="020B0604020202020204" pitchFamily="34" charset="0"/>
              </a:rPr>
              <a:t>primeiro mês da intervenção, não houve resultados alterados. No segundo e terceiro mês obtivemos apenas um exame com resultado alterado em cada mês. </a:t>
            </a:r>
            <a:endParaRPr lang="pt-BR" sz="2400" b="1" dirty="0" smtClean="0">
              <a:solidFill>
                <a:srgbClr val="FF0000"/>
              </a:solidFill>
              <a:cs typeface="Arial" panose="020B0604020202020204" pitchFamily="34" charset="0"/>
            </a:endParaRPr>
          </a:p>
          <a:p>
            <a:pPr algn="just">
              <a:lnSpc>
                <a:spcPct val="150000"/>
              </a:lnSpc>
              <a:spcBef>
                <a:spcPts val="0"/>
              </a:spcBef>
            </a:pPr>
            <a:r>
              <a:rPr lang="pt-BR" sz="2400" b="1" dirty="0" smtClean="0"/>
              <a:t>Meta 3.2:</a:t>
            </a:r>
            <a:r>
              <a:rPr lang="pt-BR" sz="2400" dirty="0" smtClean="0"/>
              <a:t> Identificar 100% das mulheres com mamografia alterada sem acompanhamento pela unidade de saúde</a:t>
            </a:r>
          </a:p>
          <a:p>
            <a:pPr algn="just">
              <a:lnSpc>
                <a:spcPct val="150000"/>
              </a:lnSpc>
              <a:spcBef>
                <a:spcPts val="0"/>
              </a:spcBef>
              <a:buNone/>
            </a:pPr>
            <a:r>
              <a:rPr lang="pt-BR" sz="2400" b="1" dirty="0" smtClean="0">
                <a:solidFill>
                  <a:srgbClr val="FF0000"/>
                </a:solidFill>
                <a:cs typeface="Arial" panose="020B0604020202020204" pitchFamily="34" charset="0"/>
              </a:rPr>
              <a:t>Em </a:t>
            </a:r>
            <a:r>
              <a:rPr lang="pt-BR" sz="2400" b="1" dirty="0">
                <a:solidFill>
                  <a:srgbClr val="FF0000"/>
                </a:solidFill>
                <a:cs typeface="Arial" panose="020B0604020202020204" pitchFamily="34" charset="0"/>
              </a:rPr>
              <a:t>nenhum dos três meses obtivemos resultados alterados de mamografia. </a:t>
            </a:r>
          </a:p>
          <a:p>
            <a:pPr marL="0" indent="0" algn="just">
              <a:buNone/>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8307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03564" y="983673"/>
            <a:ext cx="10737272" cy="5078313"/>
          </a:xfrm>
          <a:prstGeom prst="rect">
            <a:avLst/>
          </a:prstGeom>
          <a:noFill/>
        </p:spPr>
        <p:txBody>
          <a:bodyPr wrap="square" rtlCol="0">
            <a:spAutoFit/>
          </a:bodyPr>
          <a:lstStyle/>
          <a:p>
            <a:pPr algn="just">
              <a:lnSpc>
                <a:spcPct val="150000"/>
              </a:lnSpc>
            </a:pPr>
            <a:r>
              <a:rPr lang="pt-BR" sz="2400" b="1" dirty="0" smtClean="0"/>
              <a:t>Meta 3.3:</a:t>
            </a:r>
            <a:r>
              <a:rPr lang="pt-BR" sz="2400" dirty="0" smtClean="0"/>
              <a:t> Realizar busca ativa em 100% de mulheres com exame </a:t>
            </a:r>
            <a:r>
              <a:rPr lang="pt-BR" sz="2400" dirty="0" err="1" smtClean="0"/>
              <a:t>citopatológico</a:t>
            </a:r>
            <a:r>
              <a:rPr lang="pt-BR" sz="2400" dirty="0" smtClean="0"/>
              <a:t> alterado sem acompanhamento pela unidade de saúde.</a:t>
            </a:r>
          </a:p>
          <a:p>
            <a:pPr algn="just">
              <a:lnSpc>
                <a:spcPct val="150000"/>
              </a:lnSpc>
            </a:pPr>
            <a:r>
              <a:rPr lang="pt-BR" sz="2400" b="1" dirty="0" smtClean="0"/>
              <a:t>Meta 3.4:</a:t>
            </a:r>
            <a:r>
              <a:rPr lang="pt-BR" sz="2400" dirty="0" smtClean="0"/>
              <a:t> Realizar busca ativa em 100% de mulheres com mamografia alterada sem acompanhamento pela unidade de saúde.</a:t>
            </a:r>
          </a:p>
          <a:p>
            <a:pPr algn="ctr">
              <a:lnSpc>
                <a:spcPct val="150000"/>
              </a:lnSpc>
            </a:pPr>
            <a:r>
              <a:rPr lang="pt-BR" sz="2400" b="1" dirty="0" smtClean="0">
                <a:solidFill>
                  <a:srgbClr val="FF0000"/>
                </a:solidFill>
              </a:rPr>
              <a:t>Todos os resultados alterados foram encaminhados para especialistas conforme o preconizado pelo Ministério da Saúde e todos os resultados foram entregues por visitas domiciliares através dos ACS, de modo que mantivemos contato com todas as mulheres que estavam com o resultado do exame alterado.</a:t>
            </a:r>
          </a:p>
          <a:p>
            <a:pPr algn="just">
              <a:lnSpc>
                <a:spcPct val="150000"/>
              </a:lnSpc>
            </a:pPr>
            <a:endParaRPr lang="pt-B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600501" y="1064525"/>
            <a:ext cx="10836323" cy="5112438"/>
          </a:xfrm>
        </p:spPr>
        <p:txBody>
          <a:bodyPr>
            <a:noAutofit/>
          </a:bodyPr>
          <a:lstStyle/>
          <a:p>
            <a:pPr indent="0" algn="ctr">
              <a:lnSpc>
                <a:spcPct val="150000"/>
              </a:lnSpc>
              <a:buNone/>
            </a:pPr>
            <a:r>
              <a:rPr lang="pt-BR" sz="2400" b="1" kern="50" dirty="0" smtClean="0">
                <a:solidFill>
                  <a:srgbClr val="000000"/>
                </a:solidFill>
                <a:ea typeface="SimSun" panose="02010600030101010101" pitchFamily="2" charset="-122"/>
                <a:cs typeface="Arial" panose="020B0604020202020204" pitchFamily="34" charset="0"/>
              </a:rPr>
              <a:t>Objetivo </a:t>
            </a:r>
            <a:r>
              <a:rPr lang="pt-BR" sz="2400" b="1" kern="50" dirty="0">
                <a:solidFill>
                  <a:srgbClr val="000000"/>
                </a:solidFill>
                <a:ea typeface="SimSun" panose="02010600030101010101" pitchFamily="2" charset="-122"/>
                <a:cs typeface="Arial" panose="020B0604020202020204" pitchFamily="34" charset="0"/>
              </a:rPr>
              <a:t>4: </a:t>
            </a:r>
            <a:r>
              <a:rPr lang="pt-BR" sz="2400" b="1" dirty="0">
                <a:solidFill>
                  <a:srgbClr val="000000"/>
                </a:solidFill>
                <a:ea typeface="Calibri" panose="020F0502020204030204" pitchFamily="34" charset="0"/>
                <a:cs typeface="Arial" panose="020B0604020202020204" pitchFamily="34" charset="0"/>
              </a:rPr>
              <a:t>Melhorar registros das informações</a:t>
            </a:r>
          </a:p>
          <a:p>
            <a:pPr algn="just">
              <a:lnSpc>
                <a:spcPct val="150000"/>
              </a:lnSpc>
              <a:spcBef>
                <a:spcPts val="0"/>
              </a:spcBef>
            </a:pPr>
            <a:r>
              <a:rPr lang="pt-BR" sz="2400" b="1" dirty="0" smtClean="0"/>
              <a:t>Meta 4.1:</a:t>
            </a:r>
            <a:r>
              <a:rPr lang="pt-BR" sz="2400" dirty="0" smtClean="0"/>
              <a:t> Manter registro da coleta de exame citopatológico de colo de útero em registro específico em 100% das mulheres cadastradas.</a:t>
            </a:r>
          </a:p>
          <a:p>
            <a:pPr algn="just">
              <a:lnSpc>
                <a:spcPct val="150000"/>
              </a:lnSpc>
              <a:spcBef>
                <a:spcPts val="0"/>
              </a:spcBef>
            </a:pPr>
            <a:r>
              <a:rPr lang="pt-BR" sz="2400" b="1" dirty="0" smtClean="0"/>
              <a:t>Meta 4.1:</a:t>
            </a:r>
            <a:r>
              <a:rPr lang="pt-BR" sz="2400" dirty="0" smtClean="0"/>
              <a:t> Manter registro da realização da mamografia em registro específico em 100% das mulheres cadastradas.</a:t>
            </a:r>
          </a:p>
          <a:p>
            <a:pPr algn="ctr">
              <a:lnSpc>
                <a:spcPct val="150000"/>
              </a:lnSpc>
              <a:spcBef>
                <a:spcPts val="0"/>
              </a:spcBef>
              <a:buNone/>
            </a:pPr>
            <a:r>
              <a:rPr lang="pt-BR" b="1" dirty="0" smtClean="0">
                <a:solidFill>
                  <a:srgbClr val="FF0000"/>
                </a:solidFill>
                <a:cs typeface="Arial" panose="020B0604020202020204" pitchFamily="34" charset="0"/>
              </a:rPr>
              <a:t>Conseguimos </a:t>
            </a:r>
            <a:r>
              <a:rPr lang="pt-BR" b="1" dirty="0">
                <a:solidFill>
                  <a:srgbClr val="FF0000"/>
                </a:solidFill>
                <a:cs typeface="Arial" panose="020B0604020202020204" pitchFamily="34" charset="0"/>
              </a:rPr>
              <a:t>atingir estas duas metas em 100% nos três meses da </a:t>
            </a:r>
            <a:r>
              <a:rPr lang="pt-BR" b="1" dirty="0" smtClean="0">
                <a:solidFill>
                  <a:srgbClr val="FF0000"/>
                </a:solidFill>
                <a:cs typeface="Arial" panose="020B0604020202020204" pitchFamily="34" charset="0"/>
              </a:rPr>
              <a:t>intervenção.</a:t>
            </a:r>
            <a:endParaRPr lang="pt-BR" b="1" dirty="0">
              <a:solidFill>
                <a:srgbClr val="FF0000"/>
              </a:solidFill>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03335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71055" y="370898"/>
            <a:ext cx="11430000" cy="5475720"/>
          </a:xfrm>
        </p:spPr>
        <p:txBody>
          <a:bodyPr>
            <a:normAutofit lnSpcReduction="10000"/>
          </a:bodyPr>
          <a:lstStyle/>
          <a:p>
            <a:pPr algn="just"/>
            <a:endParaRPr lang="pt-BR" dirty="0"/>
          </a:p>
          <a:p>
            <a:pPr algn="ctr">
              <a:lnSpc>
                <a:spcPct val="150000"/>
              </a:lnSpc>
              <a:spcBef>
                <a:spcPts val="0"/>
              </a:spcBef>
              <a:buNone/>
            </a:pPr>
            <a:r>
              <a:rPr lang="pt-BR" sz="2600" b="1" dirty="0">
                <a:cs typeface="Arial" panose="020B0604020202020204" pitchFamily="34" charset="0"/>
              </a:rPr>
              <a:t>Objetivo 5: Mapear as mulheres de risco para câncer de colo de útero e de mama.</a:t>
            </a:r>
          </a:p>
          <a:p>
            <a:pPr algn="just">
              <a:lnSpc>
                <a:spcPct val="150000"/>
              </a:lnSpc>
              <a:spcBef>
                <a:spcPts val="0"/>
              </a:spcBef>
            </a:pPr>
            <a:r>
              <a:rPr lang="pt-BR" sz="2600" b="1" dirty="0" smtClean="0"/>
              <a:t>Meta 5.1:</a:t>
            </a:r>
            <a:r>
              <a:rPr lang="pt-BR" sz="2600" dirty="0" smtClean="0"/>
              <a:t> Pesquisar sinais de alerta para câncer de colo de útero em 100% das mulheres entre 25 e 64 anos (Dor e sangramento após relação sexual e/ou corrimento vaginal excessivo).</a:t>
            </a:r>
          </a:p>
          <a:p>
            <a:pPr algn="just">
              <a:lnSpc>
                <a:spcPct val="150000"/>
              </a:lnSpc>
              <a:spcBef>
                <a:spcPts val="0"/>
              </a:spcBef>
            </a:pPr>
            <a:r>
              <a:rPr lang="pt-BR" sz="2600" b="1" dirty="0" smtClean="0"/>
              <a:t>Meta 5.2:</a:t>
            </a:r>
            <a:r>
              <a:rPr lang="pt-BR" sz="2600" dirty="0" smtClean="0"/>
              <a:t> Realizar avaliação de risco para câncer de mama em 100% das mulheres entre 50 e 69 anos.</a:t>
            </a:r>
          </a:p>
          <a:p>
            <a:pPr algn="ctr">
              <a:lnSpc>
                <a:spcPct val="150000"/>
              </a:lnSpc>
              <a:spcBef>
                <a:spcPts val="0"/>
              </a:spcBef>
              <a:buNone/>
            </a:pPr>
            <a:r>
              <a:rPr lang="pt-BR" sz="3500" b="1" dirty="0" smtClean="0">
                <a:solidFill>
                  <a:srgbClr val="FF0000"/>
                </a:solidFill>
                <a:cs typeface="Arial" panose="020B0604020202020204" pitchFamily="34" charset="0"/>
              </a:rPr>
              <a:t>Durante </a:t>
            </a:r>
            <a:r>
              <a:rPr lang="pt-BR" sz="3500" b="1" dirty="0">
                <a:solidFill>
                  <a:srgbClr val="FF0000"/>
                </a:solidFill>
                <a:cs typeface="Arial" panose="020B0604020202020204" pitchFamily="34" charset="0"/>
              </a:rPr>
              <a:t>os três meses da intervenção conseguimos </a:t>
            </a:r>
            <a:r>
              <a:rPr lang="pt-BR" sz="3500" b="1" dirty="0" smtClean="0">
                <a:solidFill>
                  <a:srgbClr val="FF0000"/>
                </a:solidFill>
                <a:cs typeface="Arial" panose="020B0604020202020204" pitchFamily="34" charset="0"/>
              </a:rPr>
              <a:t>cumprir em 100% com as metas.</a:t>
            </a:r>
            <a:endParaRPr lang="pt-BR" sz="3500" b="1" dirty="0">
              <a:solidFill>
                <a:srgbClr val="FF0000"/>
              </a:solidFill>
              <a:cs typeface="Arial" panose="020B0604020202020204" pitchFamily="34" charset="0"/>
            </a:endParaRPr>
          </a:p>
          <a:p>
            <a:pPr algn="just"/>
            <a:endParaRPr lang="pt-BR" dirty="0"/>
          </a:p>
          <a:p>
            <a:pPr marL="0" indent="0" algn="just">
              <a:buNone/>
            </a:pPr>
            <a:endParaRPr lang="pt-BR" dirty="0"/>
          </a:p>
        </p:txBody>
      </p:sp>
    </p:spTree>
    <p:extLst>
      <p:ext uri="{BB962C8B-B14F-4D97-AF65-F5344CB8AC3E}">
        <p14:creationId xmlns:p14="http://schemas.microsoft.com/office/powerpoint/2010/main" xmlns="" val="1323302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606425"/>
            <a:ext cx="11374582" cy="5808230"/>
          </a:xfrm>
        </p:spPr>
        <p:txBody>
          <a:bodyPr>
            <a:normAutofit/>
          </a:bodyPr>
          <a:lstStyle/>
          <a:p>
            <a:pPr lvl="8" algn="just"/>
            <a:endParaRPr lang="pt-BR" dirty="0"/>
          </a:p>
          <a:p>
            <a:pPr algn="ctr">
              <a:lnSpc>
                <a:spcPct val="160000"/>
              </a:lnSpc>
              <a:spcBef>
                <a:spcPts val="0"/>
              </a:spcBef>
              <a:buNone/>
            </a:pPr>
            <a:r>
              <a:rPr lang="pt-BR" b="1" dirty="0" smtClean="0">
                <a:cs typeface="Arial" panose="020B0604020202020204" pitchFamily="34" charset="0"/>
              </a:rPr>
              <a:t>Objetivo </a:t>
            </a:r>
            <a:r>
              <a:rPr lang="pt-BR" b="1" dirty="0">
                <a:cs typeface="Arial" panose="020B0604020202020204" pitchFamily="34" charset="0"/>
              </a:rPr>
              <a:t>6: Promover a saúde das mulheres que realizam detecção precoce de câncer de colo de útero e de mama na unidade de saúde.</a:t>
            </a:r>
          </a:p>
          <a:p>
            <a:pPr algn="just">
              <a:lnSpc>
                <a:spcPct val="150000"/>
              </a:lnSpc>
              <a:spcBef>
                <a:spcPts val="0"/>
              </a:spcBef>
            </a:pPr>
            <a:r>
              <a:rPr lang="pt-BR" sz="2400" b="1" dirty="0" smtClean="0"/>
              <a:t>Meta 6.1:</a:t>
            </a:r>
            <a:r>
              <a:rPr lang="pt-BR" sz="2400" dirty="0" smtClean="0"/>
              <a:t> Orientar 100% das mulheres cadastradas sobre doenças sexualmente transmissíveis (DST) e fatores de risco para câncer de colo de útero.</a:t>
            </a:r>
          </a:p>
          <a:p>
            <a:pPr algn="just">
              <a:lnSpc>
                <a:spcPct val="150000"/>
              </a:lnSpc>
              <a:spcBef>
                <a:spcPts val="0"/>
              </a:spcBef>
            </a:pPr>
            <a:r>
              <a:rPr lang="pt-BR" sz="2400" b="1" dirty="0" smtClean="0"/>
              <a:t>Meta 6.2:</a:t>
            </a:r>
            <a:r>
              <a:rPr lang="pt-BR" sz="2400" dirty="0" smtClean="0"/>
              <a:t> Orientar 100% das mulheres cadastradas sobre doenças sexualmente transmissíveis (DST) e fatores de risco para câncer de mama.</a:t>
            </a:r>
          </a:p>
          <a:p>
            <a:pPr algn="ctr">
              <a:lnSpc>
                <a:spcPct val="150000"/>
              </a:lnSpc>
              <a:spcBef>
                <a:spcPts val="0"/>
              </a:spcBef>
              <a:buNone/>
            </a:pPr>
            <a:r>
              <a:rPr lang="pt-BR" sz="2600" b="1" dirty="0" smtClean="0">
                <a:solidFill>
                  <a:srgbClr val="FF0000"/>
                </a:solidFill>
                <a:cs typeface="Arial" panose="020B0604020202020204" pitchFamily="34" charset="0"/>
              </a:rPr>
              <a:t>Tais </a:t>
            </a:r>
            <a:r>
              <a:rPr lang="pt-BR" sz="2600" b="1" dirty="0">
                <a:solidFill>
                  <a:srgbClr val="FF0000"/>
                </a:solidFill>
                <a:cs typeface="Arial" panose="020B0604020202020204" pitchFamily="34" charset="0"/>
              </a:rPr>
              <a:t>orientações foram realizadas para 100% das mulheres cadastradas tanto para o câncer de colo de útero quanto para o câncer de mama. </a:t>
            </a:r>
          </a:p>
          <a:p>
            <a:pPr algn="ctr"/>
            <a:endParaRPr lang="pt-BR" sz="2600" b="1" dirty="0">
              <a:solidFill>
                <a:srgbClr val="FF0000"/>
              </a:solidFill>
              <a:cs typeface="Arial" panose="020B0604020202020204" pitchFamily="34" charset="0"/>
            </a:endParaRPr>
          </a:p>
          <a:p>
            <a:pPr marL="0" indent="0" algn="ctr">
              <a:buNone/>
            </a:pPr>
            <a:endParaRPr lang="pt-BR" sz="2600" b="1" dirty="0">
              <a:solidFill>
                <a:srgbClr val="FF0000"/>
              </a:solidFill>
              <a:cs typeface="Arial" panose="020B0604020202020204" pitchFamily="34" charset="0"/>
            </a:endParaRPr>
          </a:p>
        </p:txBody>
      </p:sp>
    </p:spTree>
    <p:extLst>
      <p:ext uri="{BB962C8B-B14F-4D97-AF65-F5344CB8AC3E}">
        <p14:creationId xmlns:p14="http://schemas.microsoft.com/office/powerpoint/2010/main" xmlns="" val="304568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CaixaDeTexto 2"/>
          <p:cNvSpPr txBox="1"/>
          <p:nvPr/>
        </p:nvSpPr>
        <p:spPr>
          <a:xfrm>
            <a:off x="1219200" y="1413164"/>
            <a:ext cx="9490364" cy="5262979"/>
          </a:xfrm>
          <a:prstGeom prst="rect">
            <a:avLst/>
          </a:prstGeom>
          <a:noFill/>
        </p:spPr>
        <p:txBody>
          <a:bodyPr wrap="square" rtlCol="0">
            <a:spAutoFit/>
          </a:bodyPr>
          <a:lstStyle/>
          <a:p>
            <a:pPr algn="just">
              <a:lnSpc>
                <a:spcPct val="150000"/>
              </a:lnSpc>
              <a:buFont typeface="Wingdings" pitchFamily="2" charset="2"/>
              <a:buChar char="ü"/>
            </a:pPr>
            <a:r>
              <a:rPr lang="pt-BR" sz="2800" dirty="0" smtClean="0"/>
              <a:t>O Câncer de colo de útero é o terceiro tipo de câncer mais comum entre as mulheres, sendo registrados anualmente cerca de 470 mil casos novos. </a:t>
            </a:r>
          </a:p>
          <a:p>
            <a:pPr algn="just">
              <a:lnSpc>
                <a:spcPct val="150000"/>
              </a:lnSpc>
              <a:buFont typeface="Wingdings" pitchFamily="2" charset="2"/>
              <a:buChar char="ü"/>
            </a:pPr>
            <a:r>
              <a:rPr lang="pt-BR" sz="2800" dirty="0" smtClean="0"/>
              <a:t>Já o câncer de mama, é previsto que ocorram mais de 1.050.000 casos novos de câncer de mama em todo o mundo a cada ano, o que o torna o câncer mais comum entre as mulheres.</a:t>
            </a:r>
          </a:p>
          <a:p>
            <a:pPr algn="r">
              <a:lnSpc>
                <a:spcPct val="150000"/>
              </a:lnSpc>
            </a:pPr>
            <a:r>
              <a:rPr lang="pt-BR" sz="2800" dirty="0" smtClean="0"/>
              <a:t>BRASIL, 2011</a:t>
            </a:r>
            <a:endParaRPr lang="pt-B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68037" y="0"/>
            <a:ext cx="9712036" cy="1066655"/>
          </a:xfrm>
        </p:spPr>
        <p:txBody>
          <a:bodyPr>
            <a:normAutofit/>
          </a:bodyPr>
          <a:lstStyle/>
          <a:p>
            <a:pPr algn="l"/>
            <a:r>
              <a:rPr lang="pt-BR" sz="3600" b="1" dirty="0" smtClean="0"/>
              <a:t>Discussão</a:t>
            </a:r>
            <a:endParaRPr lang="pt-BR" sz="3600" b="1" dirty="0"/>
          </a:p>
        </p:txBody>
      </p:sp>
      <p:sp>
        <p:nvSpPr>
          <p:cNvPr id="4" name="Espaço Reservado para Conteúdo 44034"/>
          <p:cNvSpPr txBox="1">
            <a:spLocks/>
          </p:cNvSpPr>
          <p:nvPr/>
        </p:nvSpPr>
        <p:spPr>
          <a:xfrm>
            <a:off x="1246910" y="1052736"/>
            <a:ext cx="10280072" cy="5292646"/>
          </a:xfrm>
          <a:prstGeom prst="rect">
            <a:avLst/>
          </a:prstGeom>
          <a:ln/>
        </p:spPr>
        <p:txBody>
          <a:bodyPr vert="horz" wrap="square" lIns="91440" tIns="45720" rIns="91440" bIns="45720" rtlCol="0" anchor="t" anchorCtr="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3600" b="0" i="0" u="none" strike="noStrike" kern="1200" cap="none" spc="0" normalizeH="0" baseline="0" noProof="0" dirty="0" smtClean="0">
                <a:ln>
                  <a:noFill/>
                </a:ln>
                <a:solidFill>
                  <a:schemeClr val="tx1"/>
                </a:solidFill>
                <a:effectLst/>
                <a:uLnTx/>
                <a:uFillTx/>
                <a:ea typeface="Arial" charset="0"/>
                <a:cs typeface="+mn-cs"/>
              </a:rPr>
              <a:t>Importância da intervenção: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sng" strike="noStrike" kern="1200" cap="none" spc="0" normalizeH="0" baseline="0" noProof="0" dirty="0" smtClean="0">
                <a:ln>
                  <a:noFill/>
                </a:ln>
                <a:solidFill>
                  <a:schemeClr val="tx1"/>
                </a:solidFill>
                <a:effectLst/>
                <a:uLnTx/>
                <a:uFillTx/>
                <a:ea typeface="Arial" charset="0"/>
                <a:cs typeface="+mn-cs"/>
              </a:rPr>
              <a:t>EQUIPE</a:t>
            </a:r>
          </a:p>
          <a:p>
            <a:pPr lvl="0" algn="ctr">
              <a:lnSpc>
                <a:spcPct val="90000"/>
              </a:lnSpc>
              <a:spcBef>
                <a:spcPts val="1000"/>
              </a:spcBef>
              <a:buFont typeface="Wingdings" pitchFamily="2" charset="2"/>
              <a:buChar char="ü"/>
            </a:pPr>
            <a:r>
              <a:rPr lang="pt-BR" sz="2400" dirty="0" smtClean="0"/>
              <a:t>atribuições de cada profissional dentro da ESF</a:t>
            </a:r>
          </a:p>
          <a:p>
            <a:pPr lvl="0" algn="ctr">
              <a:lnSpc>
                <a:spcPct val="90000"/>
              </a:lnSpc>
              <a:spcBef>
                <a:spcPts val="1000"/>
              </a:spcBef>
              <a:buFont typeface="Wingdings" pitchFamily="2" charset="2"/>
              <a:buChar char="ü"/>
            </a:pPr>
            <a:r>
              <a:rPr kumimoji="0" lang="en-US" altLang="en-US" sz="2400" b="0" i="0" u="none" strike="noStrike" kern="1200" cap="none" spc="0" normalizeH="0" baseline="0" noProof="0" dirty="0" smtClean="0">
                <a:ln>
                  <a:noFill/>
                </a:ln>
                <a:solidFill>
                  <a:schemeClr val="tx1"/>
                </a:solidFill>
                <a:effectLst/>
                <a:uLnTx/>
                <a:uFillTx/>
                <a:ea typeface="Arial" charset="0"/>
                <a:cs typeface="+mn-cs"/>
              </a:rPr>
              <a:t> Melhor capacitação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sng" strike="noStrike" kern="1200" cap="none" spc="0" normalizeH="0" baseline="0" noProof="0" dirty="0" smtClean="0">
                <a:ln>
                  <a:noFill/>
                </a:ln>
                <a:solidFill>
                  <a:schemeClr val="tx1"/>
                </a:solidFill>
                <a:effectLst/>
                <a:uLnTx/>
                <a:uFillTx/>
                <a:ea typeface="Arial" charset="0"/>
                <a:cs typeface="+mn-cs"/>
              </a:rPr>
              <a:t>SERVIÇO</a:t>
            </a:r>
          </a:p>
          <a:p>
            <a:pPr marL="0" marR="0" lvl="0" indent="0" algn="ctr"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en-US" altLang="en-US" sz="2400" b="0" i="0" u="none" strike="noStrike" kern="1200" cap="none" spc="0" normalizeH="0" baseline="0" noProof="0" dirty="0" smtClean="0">
                <a:ln>
                  <a:noFill/>
                </a:ln>
                <a:solidFill>
                  <a:schemeClr val="tx1"/>
                </a:solidFill>
                <a:effectLst/>
                <a:uLnTx/>
                <a:uFillTx/>
                <a:ea typeface="Arial" charset="0"/>
                <a:cs typeface="+mn-cs"/>
              </a:rPr>
              <a:t>Melhora na rotina de trabalho</a:t>
            </a:r>
          </a:p>
          <a:p>
            <a:pPr marL="0" marR="0" lvl="0" indent="0" algn="ctr"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en-US" altLang="en-US" sz="2400" b="0" i="0" u="none" strike="noStrike" kern="1200" cap="none" spc="0" normalizeH="0" baseline="0" noProof="0" dirty="0" smtClean="0">
                <a:ln>
                  <a:noFill/>
                </a:ln>
                <a:solidFill>
                  <a:schemeClr val="tx1"/>
                </a:solidFill>
                <a:effectLst/>
                <a:uLnTx/>
                <a:uFillTx/>
                <a:ea typeface="Arial" charset="0"/>
                <a:cs typeface="+mn-cs"/>
              </a:rPr>
              <a:t>Melhora na organização e registro de dados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1" i="0" u="sng" strike="noStrike" kern="1200" cap="none" spc="0" normalizeH="0" baseline="0" noProof="0" dirty="0" smtClean="0">
                <a:ln>
                  <a:noFill/>
                </a:ln>
                <a:solidFill>
                  <a:schemeClr val="tx1"/>
                </a:solidFill>
                <a:effectLst/>
                <a:uLnTx/>
                <a:uFillTx/>
                <a:ea typeface="Arial" charset="0"/>
                <a:cs typeface="+mn-cs"/>
              </a:rPr>
              <a:t>COMUNIDADE</a:t>
            </a:r>
          </a:p>
          <a:p>
            <a:pPr marL="0" marR="0" lvl="0" indent="0" algn="ctr"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en-US" altLang="en-US" sz="2400" b="0" i="0" u="none" strike="noStrike" kern="1200" cap="none" spc="0" normalizeH="0" baseline="0" noProof="0" dirty="0" smtClean="0">
                <a:ln>
                  <a:noFill/>
                </a:ln>
                <a:solidFill>
                  <a:schemeClr val="tx1"/>
                </a:solidFill>
                <a:effectLst/>
                <a:uLnTx/>
                <a:uFillTx/>
                <a:ea typeface="Arial" charset="0"/>
                <a:cs typeface="+mn-cs"/>
              </a:rPr>
              <a:t> Maior qualidade do atendimento</a:t>
            </a:r>
            <a:endParaRPr kumimoji="0" lang="en-US" altLang="en-US" sz="3600" b="0" i="0" u="none" strike="noStrike" kern="1200" cap="none" spc="0" normalizeH="0" baseline="0" noProof="0" dirty="0" smtClean="0">
              <a:ln>
                <a:noFill/>
              </a:ln>
              <a:solidFill>
                <a:schemeClr val="tx1"/>
              </a:solidFill>
              <a:effectLst/>
              <a:uLnTx/>
              <a:uFillTx/>
              <a:ea typeface="Arial" charset="0"/>
              <a:cs typeface="+mn-cs"/>
            </a:endParaRPr>
          </a:p>
          <a:p>
            <a:pPr marL="0" marR="0" lvl="0" indent="0" algn="ctr" defTabSz="914400" rtl="0" eaLnBrk="1" fontAlgn="auto" latinLnBrk="0" hangingPunct="1">
              <a:lnSpc>
                <a:spcPct val="90000"/>
              </a:lnSpc>
              <a:spcBef>
                <a:spcPts val="1000"/>
              </a:spcBef>
              <a:spcAft>
                <a:spcPts val="0"/>
              </a:spcAft>
              <a:buClrTx/>
              <a:buSzTx/>
              <a:buFont typeface="Wingdings" pitchFamily="2" charset="2"/>
              <a:buChar char="ü"/>
              <a:tabLst/>
              <a:defRPr/>
            </a:pPr>
            <a:r>
              <a:rPr kumimoji="0" lang="en-US" altLang="en-US" sz="2400" b="0" i="0" u="none" strike="noStrike" kern="1200" cap="none" spc="0" normalizeH="0" baseline="0" noProof="0" dirty="0" smtClean="0">
                <a:ln>
                  <a:noFill/>
                </a:ln>
                <a:solidFill>
                  <a:schemeClr val="tx1"/>
                </a:solidFill>
                <a:effectLst/>
                <a:uLnTx/>
                <a:uFillTx/>
                <a:ea typeface="Arial" charset="0"/>
                <a:cs typeface="+mn-cs"/>
              </a:rPr>
              <a:t>Ações da intervenção  incorporadas a rotina de trabalho</a:t>
            </a:r>
            <a:endParaRPr kumimoji="0" lang="en-US" altLang="en-US" sz="2400" b="0" i="0" u="none" strike="noStrike" kern="1200" cap="none" spc="0" normalizeH="0" baseline="0" noProof="0" dirty="0">
              <a:ln>
                <a:noFill/>
              </a:ln>
              <a:solidFill>
                <a:schemeClr val="tx1"/>
              </a:solidFill>
              <a:effectLst/>
              <a:uLnTx/>
              <a:uFillTx/>
              <a:ea typeface="Arial"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0982" y="484910"/>
            <a:ext cx="9144000" cy="1002290"/>
          </a:xfrm>
        </p:spPr>
        <p:txBody>
          <a:bodyPr>
            <a:normAutofit/>
          </a:bodyPr>
          <a:lstStyle/>
          <a:p>
            <a:r>
              <a:rPr lang="en-US" altLang="en-US" sz="3200" b="1" dirty="0" smtClean="0">
                <a:latin typeface="+mn-lt"/>
                <a:ea typeface="Arial" charset="0"/>
              </a:rPr>
              <a:t>REFLEXÃO CRÍTICA SOBRE O PROCESSO PESSOAL DE APRENDIZAGEM </a:t>
            </a:r>
            <a:endParaRPr lang="pt-BR" sz="3200" dirty="0">
              <a:latin typeface="+mn-lt"/>
            </a:endParaRPr>
          </a:p>
        </p:txBody>
      </p:sp>
      <p:sp>
        <p:nvSpPr>
          <p:cNvPr id="3" name="Subtítulo 2"/>
          <p:cNvSpPr>
            <a:spLocks noGrp="1"/>
          </p:cNvSpPr>
          <p:nvPr>
            <p:ph type="subTitle" idx="1"/>
          </p:nvPr>
        </p:nvSpPr>
        <p:spPr>
          <a:xfrm>
            <a:off x="678874" y="1593128"/>
            <a:ext cx="11028218" cy="4655271"/>
          </a:xfrm>
        </p:spPr>
        <p:txBody>
          <a:bodyPr>
            <a:normAutofit fontScale="92500" lnSpcReduction="10000"/>
          </a:bodyPr>
          <a:lstStyle/>
          <a:p>
            <a:pPr algn="just">
              <a:lnSpc>
                <a:spcPct val="150000"/>
              </a:lnSpc>
              <a:spcBef>
                <a:spcPts val="0"/>
              </a:spcBef>
              <a:buFont typeface="Wingdings" pitchFamily="2" charset="2"/>
              <a:buChar char="ü"/>
            </a:pPr>
            <a:r>
              <a:rPr lang="pt-BR" sz="2800" dirty="0" smtClean="0">
                <a:cs typeface="Arial" panose="020B0604020202020204" pitchFamily="34" charset="0"/>
              </a:rPr>
              <a:t>Significativo para minha prática profissional, uma experiência única, pela oportunidade de fazer um trabalho íntegro em outro país, com um sistema de saúde totalmente diferente ao nosso, que exige de nós, além de melhorar o trabalho ter uma melhor preparação e qualificação científica;</a:t>
            </a:r>
          </a:p>
          <a:p>
            <a:pPr algn="just">
              <a:lnSpc>
                <a:spcPct val="150000"/>
              </a:lnSpc>
              <a:spcBef>
                <a:spcPts val="0"/>
              </a:spcBef>
              <a:buFont typeface="Wingdings" pitchFamily="2" charset="2"/>
              <a:buChar char="ü"/>
            </a:pPr>
            <a:r>
              <a:rPr lang="pt-BR" sz="2800" dirty="0" smtClean="0">
                <a:cs typeface="Arial" panose="020B0604020202020204" pitchFamily="34" charset="0"/>
              </a:rPr>
              <a:t>Minhas expectativas foram superadas desde o início, pois além de me permitir atuar buscando a melhoria da atenção à população, o curso contribuiu, através das diferentes atividades, qualificar minha atuação enquanto profissional no Brasil, bem como a melhoria dos serviços e da atenção à população. </a:t>
            </a:r>
          </a:p>
          <a:p>
            <a:pPr algn="l"/>
            <a:endParaRPr lang="pt-BR" b="1" dirty="0" smtClean="0">
              <a:latin typeface="Arial" panose="020B0604020202020204" pitchFamily="34" charset="0"/>
              <a:cs typeface="Arial" panose="020B0604020202020204" pitchFamily="34" charset="0"/>
            </a:endParaRPr>
          </a:p>
          <a:p>
            <a:pPr algn="l"/>
            <a:endParaRPr lang="pt-BR" b="1" dirty="0" smtClean="0">
              <a:latin typeface="Arial" panose="020B0604020202020204" pitchFamily="34" charset="0"/>
              <a:cs typeface="Arial" panose="020B0604020202020204" pitchFamily="34" charset="0"/>
            </a:endParaRPr>
          </a:p>
          <a:p>
            <a:pPr algn="l"/>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Referências</a:t>
            </a:r>
            <a:endParaRPr lang="pt-BR" b="1" dirty="0"/>
          </a:p>
        </p:txBody>
      </p:sp>
      <p:sp>
        <p:nvSpPr>
          <p:cNvPr id="3" name="Espaço Reservado para Conteúdo 2"/>
          <p:cNvSpPr>
            <a:spLocks noGrp="1"/>
          </p:cNvSpPr>
          <p:nvPr>
            <p:ph idx="1"/>
          </p:nvPr>
        </p:nvSpPr>
        <p:spPr/>
        <p:txBody>
          <a:bodyPr/>
          <a:lstStyle/>
          <a:p>
            <a:r>
              <a:rPr lang="pt-BR" dirty="0" smtClean="0"/>
              <a:t>BRASIL. Instituto Nacional do Câncer. Coordenação Geral de Ações Estratégicas. Divisão de Apoio a Rede de à Rede de Atenção Oncológica. </a:t>
            </a:r>
            <a:r>
              <a:rPr lang="pt-BR" b="1" dirty="0" smtClean="0"/>
              <a:t>Diretrizes brasileiras para o rastreamento do câncer do colo do útero.</a:t>
            </a:r>
            <a:r>
              <a:rPr lang="pt-BR" dirty="0" smtClean="0"/>
              <a:t> Rio de Janeiro: INCA, 2011. 104p.</a:t>
            </a:r>
          </a:p>
          <a:p>
            <a:r>
              <a:rPr lang="pt-BR" dirty="0" smtClean="0"/>
              <a:t>BRASIL. Ministério da Saúde. Secretaria de Atenção à Saúde. Departamento de Atenção Básica. </a:t>
            </a:r>
            <a:r>
              <a:rPr lang="pt-BR" b="1" dirty="0" smtClean="0"/>
              <a:t>Caderno de Atenção Básica: Controle dos Cânceres do Colo do útero e de Mama.</a:t>
            </a:r>
            <a:r>
              <a:rPr lang="pt-BR" dirty="0" smtClean="0"/>
              <a:t> 2 ed. Brasília: Ministério da Saúde, 2013. 124p. (Cadernos de Atenção Básica, n. 13).</a:t>
            </a:r>
          </a:p>
          <a:p>
            <a:r>
              <a:rPr lang="pt-BR" dirty="0" smtClean="0"/>
              <a:t> </a:t>
            </a:r>
          </a:p>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Obrigada!!</a:t>
            </a:r>
            <a:endParaRPr lang="pt-B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 name="Espaço Reservado para Conteúdo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5400000">
            <a:off x="1272083" y="2090951"/>
            <a:ext cx="3698543" cy="4566311"/>
          </a:xfrm>
        </p:spPr>
      </p:pic>
      <p:pic>
        <p:nvPicPr>
          <p:cNvPr id="8" name="Image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23129" y="2524835"/>
            <a:ext cx="4708477" cy="36985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528" y="226579"/>
            <a:ext cx="10515600" cy="1325563"/>
          </a:xfrm>
        </p:spPr>
        <p:txBody>
          <a:bodyPr/>
          <a:lstStyle/>
          <a:p>
            <a:r>
              <a:rPr lang="pt-BR" dirty="0" smtClean="0"/>
              <a:t>Introdução</a:t>
            </a:r>
            <a:endParaRPr lang="pt-BR" dirty="0"/>
          </a:p>
        </p:txBody>
      </p:sp>
      <p:sp>
        <p:nvSpPr>
          <p:cNvPr id="3" name="CaixaDeTexto 2"/>
          <p:cNvSpPr txBox="1"/>
          <p:nvPr/>
        </p:nvSpPr>
        <p:spPr>
          <a:xfrm>
            <a:off x="568037" y="1163780"/>
            <a:ext cx="10889672" cy="5109091"/>
          </a:xfrm>
          <a:prstGeom prst="rect">
            <a:avLst/>
          </a:prstGeom>
          <a:noFill/>
        </p:spPr>
        <p:txBody>
          <a:bodyPr wrap="square" rtlCol="0">
            <a:spAutoFit/>
          </a:bodyPr>
          <a:lstStyle/>
          <a:p>
            <a:pPr algn="ctr"/>
            <a:r>
              <a:rPr lang="pt-BR" sz="3200" b="1" dirty="0" smtClean="0"/>
              <a:t>O Município – Pelotas.</a:t>
            </a:r>
          </a:p>
          <a:p>
            <a:pPr algn="just">
              <a:lnSpc>
                <a:spcPct val="150000"/>
              </a:lnSpc>
            </a:pPr>
            <a:r>
              <a:rPr lang="pt-BR" sz="2800" b="1" dirty="0" smtClean="0"/>
              <a:t>Localização:</a:t>
            </a:r>
            <a:r>
              <a:rPr lang="pt-BR" sz="2800" dirty="0" smtClean="0"/>
              <a:t> </a:t>
            </a:r>
            <a:r>
              <a:rPr lang="pt-BR" sz="2800" dirty="0" smtClean="0">
                <a:cs typeface="Arial" panose="020B0604020202020204" pitchFamily="34" charset="0"/>
              </a:rPr>
              <a:t>Região Sul do estado do Rio Grande do Sul</a:t>
            </a:r>
          </a:p>
          <a:p>
            <a:pPr algn="just">
              <a:lnSpc>
                <a:spcPct val="150000"/>
              </a:lnSpc>
            </a:pPr>
            <a:r>
              <a:rPr lang="pt-BR" sz="2800" b="1" dirty="0" smtClean="0"/>
              <a:t>População:</a:t>
            </a:r>
            <a:r>
              <a:rPr lang="pt-BR" sz="2800" dirty="0" smtClean="0">
                <a:cs typeface="Arial" panose="020B0604020202020204" pitchFamily="34" charset="0"/>
              </a:rPr>
              <a:t> 328.275</a:t>
            </a:r>
            <a:r>
              <a:rPr lang="pt-BR" sz="2800" dirty="0" smtClean="0"/>
              <a:t> habitantes</a:t>
            </a:r>
          </a:p>
          <a:p>
            <a:pPr algn="just">
              <a:lnSpc>
                <a:spcPct val="150000"/>
              </a:lnSpc>
            </a:pPr>
            <a:r>
              <a:rPr lang="pt-BR" sz="2800" b="1" dirty="0" smtClean="0">
                <a:cs typeface="Arial" panose="020B0604020202020204" pitchFamily="34" charset="0"/>
              </a:rPr>
              <a:t>Sistema de saúde local: </a:t>
            </a:r>
            <a:r>
              <a:rPr lang="pt-BR" sz="2800" dirty="0" smtClean="0">
                <a:cs typeface="Arial" panose="020B0604020202020204" pitchFamily="34" charset="0"/>
              </a:rPr>
              <a:t>seis Hospitais Gerais, um Pronto Socorro, uma Unidade Básica de Atendimento Imediato (UBAI) um Centro de Especialidades, um Hospital Psiquiátrico, um Hemocentro, uma base regional do SAMU e 52 Unidades Básicas de Saúde(UBS), destas, 25 são Unidades de Estratégia de Saúde da Família.	</a:t>
            </a:r>
            <a:r>
              <a:rPr lang="pt-BR" sz="2800" dirty="0" smtClean="0"/>
              <a:t> </a:t>
            </a:r>
            <a:endParaRPr lang="pt-B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364" y="198870"/>
            <a:ext cx="10515600" cy="1325563"/>
          </a:xfrm>
        </p:spPr>
        <p:txBody>
          <a:bodyPr/>
          <a:lstStyle/>
          <a:p>
            <a:r>
              <a:rPr lang="pt-BR" dirty="0" smtClean="0"/>
              <a:t>Introdução</a:t>
            </a:r>
            <a:endParaRPr lang="pt-BR" dirty="0"/>
          </a:p>
        </p:txBody>
      </p:sp>
      <p:sp>
        <p:nvSpPr>
          <p:cNvPr id="3" name="CaixaDeTexto 2"/>
          <p:cNvSpPr txBox="1"/>
          <p:nvPr/>
        </p:nvSpPr>
        <p:spPr>
          <a:xfrm>
            <a:off x="1163781" y="1122219"/>
            <a:ext cx="10543310" cy="5155257"/>
          </a:xfrm>
          <a:prstGeom prst="rect">
            <a:avLst/>
          </a:prstGeom>
          <a:noFill/>
        </p:spPr>
        <p:txBody>
          <a:bodyPr wrap="square" rtlCol="0">
            <a:spAutoFit/>
          </a:bodyPr>
          <a:lstStyle/>
          <a:p>
            <a:pPr algn="ctr"/>
            <a:r>
              <a:rPr lang="pt-BR" sz="3200" b="1" dirty="0" smtClean="0"/>
              <a:t>ESF Dunas</a:t>
            </a:r>
          </a:p>
          <a:p>
            <a:pPr algn="just">
              <a:lnSpc>
                <a:spcPct val="150000"/>
              </a:lnSpc>
              <a:buFont typeface="Wingdings" pitchFamily="2" charset="2"/>
              <a:buChar char="ü"/>
            </a:pPr>
            <a:r>
              <a:rPr lang="pt-BR" sz="2200" dirty="0" smtClean="0">
                <a:cs typeface="Arial" panose="020B0604020202020204" pitchFamily="34" charset="0"/>
              </a:rPr>
              <a:t>Situada na zona urbana do município de Pelotas;</a:t>
            </a:r>
          </a:p>
          <a:p>
            <a:pPr algn="just">
              <a:lnSpc>
                <a:spcPct val="150000"/>
              </a:lnSpc>
              <a:buFont typeface="Wingdings" pitchFamily="2" charset="2"/>
              <a:buChar char="ü"/>
            </a:pPr>
            <a:r>
              <a:rPr lang="pt-BR" sz="2200" dirty="0" smtClean="0">
                <a:cs typeface="Arial" panose="020B0604020202020204" pitchFamily="34" charset="0"/>
              </a:rPr>
              <a:t>População total: </a:t>
            </a:r>
            <a:r>
              <a:rPr lang="pt-BR" sz="2200" b="1" dirty="0" smtClean="0">
                <a:solidFill>
                  <a:srgbClr val="FF0000"/>
                </a:solidFill>
                <a:cs typeface="Arial" panose="020B0604020202020204" pitchFamily="34" charset="0"/>
              </a:rPr>
              <a:t>12731 </a:t>
            </a:r>
            <a:r>
              <a:rPr lang="pt-BR" sz="2200" dirty="0" smtClean="0">
                <a:cs typeface="Arial" panose="020B0604020202020204" pitchFamily="34" charset="0"/>
              </a:rPr>
              <a:t>hab.; </a:t>
            </a:r>
            <a:r>
              <a:rPr lang="pt-BR" sz="2200" b="1" dirty="0" smtClean="0">
                <a:solidFill>
                  <a:srgbClr val="FF0000"/>
                </a:solidFill>
                <a:cs typeface="Arial" panose="020B0604020202020204" pitchFamily="34" charset="0"/>
              </a:rPr>
              <a:t>1855 </a:t>
            </a:r>
            <a:r>
              <a:rPr lang="pt-BR" sz="2200" dirty="0" smtClean="0">
                <a:cs typeface="Arial" panose="020B0604020202020204" pitchFamily="34" charset="0"/>
              </a:rPr>
              <a:t>mulheres na faixa etária de 25 a 64 anos e</a:t>
            </a:r>
            <a:r>
              <a:rPr lang="pt-BR" sz="2200" b="1" dirty="0" smtClean="0">
                <a:solidFill>
                  <a:srgbClr val="FF0000"/>
                </a:solidFill>
                <a:cs typeface="Arial" panose="020B0604020202020204" pitchFamily="34" charset="0"/>
              </a:rPr>
              <a:t> 592 </a:t>
            </a:r>
            <a:r>
              <a:rPr lang="pt-BR" sz="2200" dirty="0" smtClean="0">
                <a:cs typeface="Arial" panose="020B0604020202020204" pitchFamily="34" charset="0"/>
              </a:rPr>
              <a:t>mulheres na faixa etária de 50 a 69 anos;</a:t>
            </a:r>
          </a:p>
          <a:p>
            <a:pPr algn="just">
              <a:lnSpc>
                <a:spcPct val="150000"/>
              </a:lnSpc>
              <a:buFont typeface="Wingdings" pitchFamily="2" charset="2"/>
              <a:buChar char="ü"/>
            </a:pPr>
            <a:r>
              <a:rPr lang="pt-BR" sz="2200" dirty="0" smtClean="0">
                <a:cs typeface="Arial" panose="020B0604020202020204" pitchFamily="34" charset="0"/>
              </a:rPr>
              <a:t>Quatro equipes de ESF sendo compostas por: um médico clínico geral no regime de 40 horas semanais ou dois médicos no regime de 20 horas semanais, um enfermeiro, um auxiliar ou técnico de enfermagem e quatro agentes comunitários de saúde;</a:t>
            </a:r>
          </a:p>
          <a:p>
            <a:pPr algn="just">
              <a:lnSpc>
                <a:spcPct val="150000"/>
              </a:lnSpc>
              <a:buFont typeface="Wingdings" pitchFamily="2" charset="2"/>
              <a:buChar char="ü"/>
            </a:pPr>
            <a:r>
              <a:rPr lang="pt-BR" sz="2200" dirty="0" smtClean="0">
                <a:cs typeface="Arial" panose="020B0604020202020204" pitchFamily="34" charset="0"/>
              </a:rPr>
              <a:t>Também integram a Unidade uma Assistente Social, uma nutricionista, duas </a:t>
            </a:r>
            <a:r>
              <a:rPr lang="pt-BR" sz="2200" dirty="0" err="1" smtClean="0">
                <a:cs typeface="Arial" panose="020B0604020202020204" pitchFamily="34" charset="0"/>
              </a:rPr>
              <a:t>odontólogas</a:t>
            </a:r>
            <a:r>
              <a:rPr lang="pt-BR" sz="2200" dirty="0" smtClean="0">
                <a:cs typeface="Arial" panose="020B0604020202020204" pitchFamily="34" charset="0"/>
              </a:rPr>
              <a:t>, quatro auxiliares administrativos que atuam na recepção e </a:t>
            </a:r>
            <a:r>
              <a:rPr lang="pt-BR" sz="2200" dirty="0" err="1" smtClean="0">
                <a:cs typeface="Arial" panose="020B0604020202020204" pitchFamily="34" charset="0"/>
              </a:rPr>
              <a:t>dispensação</a:t>
            </a:r>
            <a:r>
              <a:rPr lang="pt-BR" sz="2200" dirty="0" smtClean="0">
                <a:cs typeface="Arial" panose="020B0604020202020204" pitchFamily="34" charset="0"/>
              </a:rPr>
              <a:t> de medicamentos e duas higienizadoras.</a:t>
            </a:r>
            <a:endParaRPr lang="pt-BR" sz="2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CaixaDeTexto 2"/>
          <p:cNvSpPr txBox="1"/>
          <p:nvPr/>
        </p:nvSpPr>
        <p:spPr>
          <a:xfrm>
            <a:off x="595745" y="1565563"/>
            <a:ext cx="11097491" cy="4401205"/>
          </a:xfrm>
          <a:prstGeom prst="rect">
            <a:avLst/>
          </a:prstGeom>
          <a:noFill/>
        </p:spPr>
        <p:txBody>
          <a:bodyPr wrap="square" rtlCol="0">
            <a:spAutoFit/>
          </a:bodyPr>
          <a:lstStyle/>
          <a:p>
            <a:pPr algn="ctr"/>
            <a:r>
              <a:rPr lang="en-US" altLang="en-US" sz="2800" b="1" dirty="0" smtClean="0">
                <a:ea typeface="Arial" charset="0"/>
              </a:rPr>
              <a:t>Situação da ação programática antes da intervenção </a:t>
            </a:r>
          </a:p>
          <a:p>
            <a:pPr algn="just">
              <a:lnSpc>
                <a:spcPct val="150000"/>
              </a:lnSpc>
              <a:buFont typeface="Wingdings" pitchFamily="2" charset="2"/>
              <a:buChar char="ü"/>
            </a:pPr>
            <a:r>
              <a:rPr lang="en-US" altLang="en-US" sz="2800" dirty="0" smtClean="0">
                <a:ea typeface="Arial" charset="0"/>
              </a:rPr>
              <a:t>Registro único no </a:t>
            </a:r>
            <a:r>
              <a:rPr lang="pt-BR" sz="2800" dirty="0" smtClean="0">
                <a:cs typeface="Arial" panose="020B0604020202020204" pitchFamily="34" charset="0"/>
              </a:rPr>
              <a:t>livro dos exames citopatológico, o qual contém a data, o nome da usuária e o número do prontuário;</a:t>
            </a:r>
          </a:p>
          <a:p>
            <a:pPr algn="just">
              <a:lnSpc>
                <a:spcPct val="150000"/>
              </a:lnSpc>
              <a:buFont typeface="Wingdings" pitchFamily="2" charset="2"/>
              <a:buChar char="ü"/>
            </a:pPr>
            <a:r>
              <a:rPr lang="pt-BR" sz="2800" dirty="0" smtClean="0">
                <a:cs typeface="Arial" panose="020B0604020202020204" pitchFamily="34" charset="0"/>
              </a:rPr>
              <a:t>Não existe controle daquelas mulheres que apresentaram alguma alteração em exames anteriores;</a:t>
            </a:r>
          </a:p>
          <a:p>
            <a:pPr algn="just">
              <a:lnSpc>
                <a:spcPct val="150000"/>
              </a:lnSpc>
              <a:buFont typeface="Wingdings" pitchFamily="2" charset="2"/>
              <a:buChar char="ü"/>
            </a:pPr>
            <a:r>
              <a:rPr lang="pt-BR" sz="2800" dirty="0" smtClean="0">
                <a:cs typeface="Arial" panose="020B0604020202020204" pitchFamily="34" charset="0"/>
              </a:rPr>
              <a:t>Assim, como no Câncer de Colo de útero, a UBS não possui nenhum formulário de atendimento em relação ao controle do CA de mama.</a:t>
            </a:r>
            <a:endParaRPr lang="pt-BR"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83780"/>
            <a:ext cx="10515600" cy="1325563"/>
          </a:xfrm>
        </p:spPr>
        <p:txBody>
          <a:bodyPr>
            <a:normAutofit fontScale="90000"/>
          </a:bodyPr>
          <a:lstStyle/>
          <a:p>
            <a:pPr algn="ctr"/>
            <a:r>
              <a:rPr lang="pt-BR" dirty="0" smtClean="0"/>
              <a:t/>
            </a:r>
            <a:br>
              <a:rPr lang="pt-BR" dirty="0" smtClean="0"/>
            </a:br>
            <a:r>
              <a:rPr lang="pt-BR" dirty="0" smtClean="0"/>
              <a:t>  </a:t>
            </a:r>
            <a:r>
              <a:rPr lang="pt-BR" b="1" dirty="0" smtClean="0"/>
              <a:t>Objetivo</a:t>
            </a:r>
            <a:r>
              <a:rPr lang="pt-BR" b="1" dirty="0"/>
              <a:t> </a:t>
            </a:r>
            <a:r>
              <a:rPr lang="pt-BR" b="1" dirty="0" smtClean="0"/>
              <a:t>geral	</a:t>
            </a:r>
            <a:r>
              <a:rPr lang="pt-BR" dirty="0" smtClean="0"/>
              <a:t/>
            </a:r>
            <a:br>
              <a:rPr lang="pt-BR" dirty="0" smtClean="0"/>
            </a:br>
            <a:r>
              <a:rPr lang="pt-BR" dirty="0" smtClean="0"/>
              <a:t>  	</a:t>
            </a:r>
            <a:br>
              <a:rPr lang="pt-BR" dirty="0" smtClean="0"/>
            </a:br>
            <a:r>
              <a:rPr lang="pt-BR" dirty="0" smtClean="0"/>
              <a:t>  </a:t>
            </a:r>
            <a:endParaRPr lang="pt-BR" dirty="0"/>
          </a:p>
        </p:txBody>
      </p:sp>
      <p:sp>
        <p:nvSpPr>
          <p:cNvPr id="3" name="Espaço Reservado para Conteúdo 2"/>
          <p:cNvSpPr>
            <a:spLocks noGrp="1"/>
          </p:cNvSpPr>
          <p:nvPr>
            <p:ph idx="1"/>
          </p:nvPr>
        </p:nvSpPr>
        <p:spPr>
          <a:xfrm>
            <a:off x="762000" y="1276985"/>
            <a:ext cx="10515600" cy="4351338"/>
          </a:xfrm>
        </p:spPr>
        <p:txBody>
          <a:bodyPr>
            <a:normAutofit/>
          </a:bodyPr>
          <a:lstStyle/>
          <a:p>
            <a:pPr marL="0" indent="0" algn="just">
              <a:lnSpc>
                <a:spcPct val="150000"/>
              </a:lnSpc>
              <a:spcBef>
                <a:spcPts val="0"/>
              </a:spcBef>
              <a:buNone/>
            </a:pPr>
            <a:endParaRPr lang="pt-BR" sz="3200" b="1" dirty="0" smtClean="0">
              <a:cs typeface="Arial" panose="020B0604020202020204" pitchFamily="34" charset="0"/>
            </a:endParaRPr>
          </a:p>
          <a:p>
            <a:pPr marL="0" indent="0" algn="just">
              <a:lnSpc>
                <a:spcPct val="150000"/>
              </a:lnSpc>
              <a:spcBef>
                <a:spcPts val="0"/>
              </a:spcBef>
              <a:buNone/>
            </a:pPr>
            <a:r>
              <a:rPr lang="pt-BR" sz="3200" b="1" dirty="0" smtClean="0">
                <a:cs typeface="Arial" panose="020B0604020202020204" pitchFamily="34" charset="0"/>
              </a:rPr>
              <a:t>Melhorar </a:t>
            </a:r>
            <a:r>
              <a:rPr lang="pt-BR" sz="3200" b="1" dirty="0">
                <a:cs typeface="Arial" panose="020B0604020202020204" pitchFamily="34" charset="0"/>
              </a:rPr>
              <a:t>a prevenção e detecção do câncer de colo do útero e de mama na Estratégia Saúde da Família Dunas no município de </a:t>
            </a:r>
            <a:r>
              <a:rPr lang="pt-BR" sz="3200" b="1" dirty="0" smtClean="0">
                <a:cs typeface="Arial" panose="020B0604020202020204" pitchFamily="34" charset="0"/>
              </a:rPr>
              <a:t>Pelotas/RS.</a:t>
            </a:r>
          </a:p>
          <a:p>
            <a:pPr marL="0" indent="0" algn="just">
              <a:lnSpc>
                <a:spcPct val="150000"/>
              </a:lnSpc>
              <a:spcBef>
                <a:spcPts val="0"/>
              </a:spcBef>
              <a:buNone/>
            </a:pPr>
            <a:endParaRPr lang="pt-BR" sz="3200" b="1" dirty="0" smtClean="0">
              <a:cs typeface="Arial" panose="020B0604020202020204" pitchFamily="34" charset="0"/>
            </a:endParaRPr>
          </a:p>
        </p:txBody>
      </p:sp>
    </p:spTree>
    <p:extLst>
      <p:ext uri="{BB962C8B-B14F-4D97-AF65-F5344CB8AC3E}">
        <p14:creationId xmlns:p14="http://schemas.microsoft.com/office/powerpoint/2010/main" xmlns="" val="1800624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t>
            </a:r>
            <a:br>
              <a:rPr lang="pt-BR" dirty="0" smtClean="0"/>
            </a:br>
            <a:r>
              <a:rPr lang="pt-BR" dirty="0"/>
              <a:t/>
            </a:r>
            <a:br>
              <a:rPr lang="pt-BR" dirty="0"/>
            </a:br>
            <a:r>
              <a:rPr lang="pt-BR" b="1" dirty="0" smtClean="0"/>
              <a:t>Metodologia	</a:t>
            </a:r>
            <a:br>
              <a:rPr lang="pt-BR" b="1" dirty="0" smtClean="0"/>
            </a:br>
            <a:r>
              <a:rPr lang="pt-BR" b="1" dirty="0" smtClean="0"/>
              <a:t>  	</a:t>
            </a:r>
            <a:br>
              <a:rPr lang="pt-BR" b="1" dirty="0" smtClean="0"/>
            </a:br>
            <a:r>
              <a:rPr lang="pt-BR" dirty="0" smtClean="0"/>
              <a:t>  </a:t>
            </a:r>
            <a:endParaRPr lang="pt-BR" dirty="0"/>
          </a:p>
        </p:txBody>
      </p:sp>
      <p:sp>
        <p:nvSpPr>
          <p:cNvPr id="5" name="Espaço Reservado para Conteúdo 5"/>
          <p:cNvSpPr>
            <a:spLocks noGrp="1"/>
          </p:cNvSpPr>
          <p:nvPr>
            <p:ph idx="1"/>
          </p:nvPr>
        </p:nvSpPr>
        <p:spPr/>
        <p:txBody>
          <a:bodyPr>
            <a:normAutofit/>
          </a:bodyPr>
          <a:lstStyle/>
          <a:p>
            <a:pPr>
              <a:buFont typeface="Wingdings" pitchFamily="2" charset="2"/>
              <a:buChar char="v"/>
            </a:pPr>
            <a:r>
              <a:rPr lang="pt-BR" b="1" dirty="0" smtClean="0"/>
              <a:t>Em </a:t>
            </a:r>
            <a:r>
              <a:rPr lang="pt-BR" b="1" dirty="0"/>
              <a:t>termos de organização e gestão do </a:t>
            </a:r>
            <a:r>
              <a:rPr lang="pt-BR" b="1" dirty="0" smtClean="0"/>
              <a:t>serviço:</a:t>
            </a:r>
          </a:p>
          <a:p>
            <a:pPr lvl="1"/>
            <a:r>
              <a:rPr lang="pt-BR" dirty="0" smtClean="0"/>
              <a:t>Acolhimento</a:t>
            </a:r>
          </a:p>
          <a:p>
            <a:pPr lvl="1"/>
            <a:r>
              <a:rPr lang="pt-BR" dirty="0" smtClean="0"/>
              <a:t>Mapear as mulheres de riscos</a:t>
            </a:r>
          </a:p>
          <a:p>
            <a:pPr>
              <a:buNone/>
            </a:pPr>
            <a:endParaRPr lang="pt-BR" dirty="0" smtClean="0"/>
          </a:p>
          <a:p>
            <a:pPr>
              <a:buFont typeface="Wingdings" pitchFamily="2" charset="2"/>
              <a:buChar char="v"/>
            </a:pPr>
            <a:r>
              <a:rPr lang="pt-BR" b="1" dirty="0" smtClean="0"/>
              <a:t>Engajamento público:</a:t>
            </a:r>
          </a:p>
          <a:p>
            <a:pPr lvl="1"/>
            <a:r>
              <a:rPr lang="pt-BR" dirty="0" smtClean="0"/>
              <a:t>Educação em Saúde</a:t>
            </a:r>
          </a:p>
          <a:p>
            <a:pPr lvl="1"/>
            <a:r>
              <a:rPr lang="pt-BR" dirty="0"/>
              <a:t>C</a:t>
            </a:r>
            <a:r>
              <a:rPr lang="pt-BR" dirty="0" smtClean="0"/>
              <a:t>ompartilhar </a:t>
            </a:r>
            <a:r>
              <a:rPr lang="pt-BR" dirty="0"/>
              <a:t>com as usuárias e a comunidade os indicadores de monitoramento da qualidade dos exames coletados</a:t>
            </a:r>
            <a:endParaRPr lang="pt-BR" dirty="0" smtClean="0"/>
          </a:p>
          <a:p>
            <a:pPr lvl="1">
              <a:buNone/>
            </a:pPr>
            <a:endParaRPr lang="pt-BR" dirty="0" smtClean="0"/>
          </a:p>
          <a:p>
            <a:pPr>
              <a:buFontTx/>
              <a:buChar char="-"/>
            </a:pPr>
            <a:endParaRPr lang="pt-BR" dirty="0" smtClean="0"/>
          </a:p>
          <a:p>
            <a:endParaRPr lang="pt-BR" dirty="0" smtClean="0"/>
          </a:p>
          <a:p>
            <a:pPr>
              <a:buNone/>
            </a:pPr>
            <a:endParaRPr lang="pt-BR" dirty="0" smtClean="0"/>
          </a:p>
          <a:p>
            <a:endParaRPr lang="pt-BR" dirty="0"/>
          </a:p>
        </p:txBody>
      </p:sp>
    </p:spTree>
    <p:extLst>
      <p:ext uri="{BB962C8B-B14F-4D97-AF65-F5344CB8AC3E}">
        <p14:creationId xmlns:p14="http://schemas.microsoft.com/office/powerpoint/2010/main" xmlns="" val="535390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85753"/>
          </a:xfrm>
        </p:spPr>
        <p:txBody>
          <a:bodyPr>
            <a:normAutofit fontScale="90000"/>
          </a:bodyPr>
          <a:lstStyle/>
          <a:p>
            <a:pPr algn="ctr"/>
            <a:r>
              <a:rPr lang="pt-BR" dirty="0" smtClean="0"/>
              <a:t> </a:t>
            </a:r>
            <a:br>
              <a:rPr lang="pt-BR" dirty="0" smtClean="0"/>
            </a:br>
            <a:r>
              <a:rPr lang="pt-BR" dirty="0"/>
              <a:t/>
            </a:r>
            <a:br>
              <a:rPr lang="pt-BR" dirty="0"/>
            </a:br>
            <a:r>
              <a:rPr lang="pt-BR" b="1" dirty="0" smtClean="0"/>
              <a:t>Metodologia	</a:t>
            </a:r>
            <a:br>
              <a:rPr lang="pt-BR" b="1" dirty="0" smtClean="0"/>
            </a:br>
            <a:r>
              <a:rPr lang="pt-BR" dirty="0" smtClean="0"/>
              <a:t>  	</a:t>
            </a:r>
            <a:br>
              <a:rPr lang="pt-BR" dirty="0" smtClean="0"/>
            </a:br>
            <a:r>
              <a:rPr lang="pt-BR" dirty="0" smtClean="0"/>
              <a:t>  </a:t>
            </a:r>
            <a:endParaRPr lang="pt-BR" dirty="0"/>
          </a:p>
        </p:txBody>
      </p:sp>
      <p:sp>
        <p:nvSpPr>
          <p:cNvPr id="5" name="Espaço Reservado para Conteúdo 5"/>
          <p:cNvSpPr>
            <a:spLocks noGrp="1"/>
          </p:cNvSpPr>
          <p:nvPr>
            <p:ph idx="1"/>
          </p:nvPr>
        </p:nvSpPr>
        <p:spPr/>
        <p:txBody>
          <a:bodyPr>
            <a:normAutofit lnSpcReduction="10000"/>
          </a:bodyPr>
          <a:lstStyle/>
          <a:p>
            <a:pPr algn="ctr">
              <a:buNone/>
            </a:pPr>
            <a:endParaRPr lang="pt-BR" b="1" u="sng" dirty="0"/>
          </a:p>
          <a:p>
            <a:pPr>
              <a:buFont typeface="Wingdings" pitchFamily="2" charset="2"/>
              <a:buChar char="v"/>
            </a:pPr>
            <a:r>
              <a:rPr lang="pt-BR" b="1" dirty="0" smtClean="0"/>
              <a:t>Qualificação da prática clínica:</a:t>
            </a:r>
          </a:p>
          <a:p>
            <a:pPr lvl="1">
              <a:buFontTx/>
              <a:buChar char="-"/>
            </a:pPr>
            <a:r>
              <a:rPr lang="pt-BR" dirty="0" smtClean="0"/>
              <a:t>Capacitação da equipe</a:t>
            </a:r>
          </a:p>
          <a:p>
            <a:pPr lvl="1">
              <a:buFontTx/>
              <a:buChar char="-"/>
            </a:pPr>
            <a:r>
              <a:rPr lang="pt-BR" dirty="0" smtClean="0"/>
              <a:t>Protocolo do Ministério da Saúde</a:t>
            </a:r>
          </a:p>
          <a:p>
            <a:pPr lvl="1">
              <a:buFontTx/>
              <a:buChar char="-"/>
            </a:pPr>
            <a:r>
              <a:rPr lang="pt-BR" dirty="0" smtClean="0"/>
              <a:t>Busca ativa</a:t>
            </a:r>
          </a:p>
          <a:p>
            <a:pPr>
              <a:buNone/>
            </a:pPr>
            <a:endParaRPr lang="pt-BR" dirty="0"/>
          </a:p>
          <a:p>
            <a:pPr>
              <a:buFont typeface="Wingdings" pitchFamily="2" charset="2"/>
              <a:buChar char="v"/>
            </a:pPr>
            <a:r>
              <a:rPr lang="pt-BR" b="1" dirty="0" smtClean="0"/>
              <a:t>Termos de monitoramento e avaliação:</a:t>
            </a:r>
          </a:p>
          <a:p>
            <a:pPr lvl="1"/>
            <a:r>
              <a:rPr lang="pt-BR" dirty="0" smtClean="0"/>
              <a:t>Ficha espelho</a:t>
            </a:r>
          </a:p>
          <a:p>
            <a:pPr lvl="1"/>
            <a:r>
              <a:rPr lang="pt-BR" dirty="0" smtClean="0"/>
              <a:t>Prontuário</a:t>
            </a:r>
          </a:p>
          <a:p>
            <a:pPr lvl="1"/>
            <a:r>
              <a:rPr lang="pt-BR" dirty="0" smtClean="0"/>
              <a:t>Planilha do curso</a:t>
            </a:r>
          </a:p>
          <a:p>
            <a:endParaRPr lang="pt-BR" dirty="0" smtClean="0"/>
          </a:p>
          <a:p>
            <a:endParaRPr lang="pt-BR" dirty="0"/>
          </a:p>
        </p:txBody>
      </p:sp>
    </p:spTree>
    <p:extLst>
      <p:ext uri="{BB962C8B-B14F-4D97-AF65-F5344CB8AC3E}">
        <p14:creationId xmlns:p14="http://schemas.microsoft.com/office/powerpoint/2010/main" xmlns="" val="266975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t>
            </a:r>
            <a:br>
              <a:rPr lang="pt-BR" dirty="0" smtClean="0"/>
            </a:br>
            <a:r>
              <a:rPr lang="pt-BR" dirty="0"/>
              <a:t/>
            </a:r>
            <a:br>
              <a:rPr lang="pt-BR" dirty="0"/>
            </a:br>
            <a:r>
              <a:rPr lang="pt-BR" b="1" dirty="0" smtClean="0"/>
              <a:t>Capacitação da Equipe	</a:t>
            </a:r>
            <a:br>
              <a:rPr lang="pt-BR" b="1" dirty="0" smtClean="0"/>
            </a:br>
            <a:r>
              <a:rPr lang="pt-BR" dirty="0" smtClean="0"/>
              <a:t>  	</a:t>
            </a:r>
            <a:br>
              <a:rPr lang="pt-BR" dirty="0" smtClean="0"/>
            </a:br>
            <a:r>
              <a:rPr lang="pt-BR" dirty="0" smtClean="0"/>
              <a:t>  </a:t>
            </a:r>
            <a:endParaRPr lang="pt-BR" dirty="0"/>
          </a:p>
        </p:txBody>
      </p:sp>
      <p:sp>
        <p:nvSpPr>
          <p:cNvPr id="3" name="Espaço Reservado para Conteúdo 2"/>
          <p:cNvSpPr>
            <a:spLocks noGrp="1"/>
          </p:cNvSpPr>
          <p:nvPr>
            <p:ph sz="half" idx="1"/>
          </p:nvPr>
        </p:nvSpPr>
        <p:spPr>
          <a:xfrm>
            <a:off x="838200" y="1378424"/>
            <a:ext cx="5139519" cy="4798539"/>
          </a:xfrm>
        </p:spPr>
        <p:txBody>
          <a:bodyPr>
            <a:noAutofit/>
          </a:bodyPr>
          <a:lstStyle/>
          <a:p>
            <a:pPr marL="0" indent="0">
              <a:buNone/>
            </a:pPr>
            <a:endParaRPr lang="pt-BR" sz="2400" b="1" dirty="0">
              <a:latin typeface="Arial" panose="020B0604020202020204" pitchFamily="34" charset="0"/>
              <a:cs typeface="Arial" panose="020B0604020202020204" pitchFamily="34" charset="0"/>
            </a:endParaRPr>
          </a:p>
          <a:p>
            <a:pPr marL="0" indent="0" algn="just">
              <a:buNone/>
            </a:pPr>
            <a:endParaRPr lang="pt-BR" sz="2400" b="1" dirty="0">
              <a:solidFill>
                <a:srgbClr val="FF0000"/>
              </a:solidFill>
              <a:latin typeface="Arial" panose="020B0604020202020204" pitchFamily="34" charset="0"/>
              <a:cs typeface="Arial" panose="020B0604020202020204" pitchFamily="34" charset="0"/>
            </a:endParaRPr>
          </a:p>
        </p:txBody>
      </p:sp>
      <p:pic>
        <p:nvPicPr>
          <p:cNvPr id="7" name="Espaço Reservado para Conteúdo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7244556" y="3059112"/>
            <a:ext cx="3251200" cy="2438400"/>
          </a:xfrm>
        </p:spPr>
      </p:pic>
      <p:pic>
        <p:nvPicPr>
          <p:cNvPr id="6" name="Image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6697777" y="2079363"/>
            <a:ext cx="4442068" cy="3753134"/>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01004" y="1779104"/>
            <a:ext cx="4979028" cy="4442067"/>
          </a:xfrm>
          <a:prstGeom prst="rect">
            <a:avLst/>
          </a:prstGeom>
        </p:spPr>
      </p:pic>
    </p:spTree>
    <p:extLst>
      <p:ext uri="{BB962C8B-B14F-4D97-AF65-F5344CB8AC3E}">
        <p14:creationId xmlns:p14="http://schemas.microsoft.com/office/powerpoint/2010/main" xmlns="" val="161081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1286</Words>
  <Application>Microsoft Office PowerPoint</Application>
  <PresentationFormat>Personalizar</PresentationFormat>
  <Paragraphs>122</Paragraphs>
  <Slides>23</Slides>
  <Notes>8</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Tema do Office</vt:lpstr>
      <vt:lpstr>Melhoria da prevenção e detecção do câncer de colo do útero e de mama na UBS Dunas, Pelotas/RS.  </vt:lpstr>
      <vt:lpstr>Introdução</vt:lpstr>
      <vt:lpstr>Introdução</vt:lpstr>
      <vt:lpstr>Introdução</vt:lpstr>
      <vt:lpstr>Introdução</vt:lpstr>
      <vt:lpstr>   Objetivo geral        </vt:lpstr>
      <vt:lpstr>   Metodologia        </vt:lpstr>
      <vt:lpstr>   Metodologia        </vt:lpstr>
      <vt:lpstr>   Capacitação da Equipe        </vt:lpstr>
      <vt:lpstr>   Educação em Saúde        </vt:lpstr>
      <vt:lpstr>Slide 11</vt:lpstr>
      <vt:lpstr>Slide 12</vt:lpstr>
      <vt:lpstr>Slide 13</vt:lpstr>
      <vt:lpstr>Slide 14</vt:lpstr>
      <vt:lpstr>Slide 15</vt:lpstr>
      <vt:lpstr>Slide 16</vt:lpstr>
      <vt:lpstr>Slide 17</vt:lpstr>
      <vt:lpstr>Slide 18</vt:lpstr>
      <vt:lpstr>Slide 19</vt:lpstr>
      <vt:lpstr>Discussão</vt:lpstr>
      <vt:lpstr>REFLEXÃO CRÍTICA SOBRE O PROCESSO PESSOAL DE APRENDIZAGEM </vt:lpstr>
      <vt:lpstr>Referências</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Apresentaçao do TCC</dc:title>
  <dc:creator>Adis Georgina Mora Mayeta</dc:creator>
  <cp:lastModifiedBy>Maria Emilia</cp:lastModifiedBy>
  <cp:revision>32</cp:revision>
  <dcterms:created xsi:type="dcterms:W3CDTF">2015-06-09T22:15:14Z</dcterms:created>
  <dcterms:modified xsi:type="dcterms:W3CDTF">2015-06-17T00:45:54Z</dcterms:modified>
</cp:coreProperties>
</file>