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80" r:id="rId21"/>
    <p:sldId id="281" r:id="rId22"/>
    <p:sldId id="282" r:id="rId23"/>
    <p:sldId id="283" r:id="rId24"/>
    <p:sldId id="284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S\Desktop\Rodrigo\Esp%20Sa&#250;de%20Fam&#237;lia\Pasta%20Alunos%20Unidade%203\Adriana\Planilha%20para%20coleta%20de%20dados%20Sa&#250;de%20da%20Crian&#231;a%20%2013%2010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S\Desktop\Rodrigo\Esp%20Sa&#250;de%20Fam&#237;lia\Pasta%20Alunos%20Unidade%203\Adriana\Planilha%20para%20coleta%20de%20dados%20Sa&#250;de%20da%20Crian&#231;a%20%2013%2010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iana\Documents\POS%20UFPEL-EAD\Interven&#231;oes%20TCC\Planilha%20para%20coleta%20de%20dados%20Sa&#250;de%20da%20Crian&#231;a%20ADRIAN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iana\Documents\POS%20UFPEL-EAD\Interven&#231;oes%20TCC\Planilha%20para%20coleta%20de%20dados%20Sa&#250;de%20da%20Crian&#231;a%20ADRIAN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iana\Documents\POS%20UFPEL-EAD\Interven&#231;oes%20TCC\Planilha%20para%20coleta%20de%20dados%20Sa&#250;de%20da%20Crian&#231;a%20ADRIAN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iana\Documents\POS%20UFPEL-EAD\Interven&#231;oes%20TCC\Planilha%20para%20coleta%20de%20dados%20Sa&#250;de%20da%20Crian&#231;a%20ADRIAN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iana\Documents\POS%20UFPEL-EAD\Interven&#231;oes%20TCC\Planilha%20para%20coleta%20de%20dados%20Sa&#250;de%20da%20Crian&#231;a%20ADRIAN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iana\Documents\POS%20UFPEL-EAD\Interven&#231;oes%20TCC\Planilha%20para%20coleta%20de%20dados%20Sa&#250;de%20da%20Crian&#231;a%20ADRIAN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iana\Documents\POS%20UFPEL-EAD\Interven&#231;oes%20TCC\Planilha%20para%20coleta%20de%20dados%20Sa&#250;de%20da%20Crian&#231;a%20ADRIA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moradoras no território e cadastradas no programa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0.58490566037735869</c:v>
                </c:pt>
                <c:pt idx="1">
                  <c:v>0.60377358490565958</c:v>
                </c:pt>
                <c:pt idx="2">
                  <c:v>0.64150943396226412</c:v>
                </c:pt>
                <c:pt idx="3">
                  <c:v>0.71698113207547542</c:v>
                </c:pt>
              </c:numCache>
            </c:numRef>
          </c:val>
        </c:ser>
        <c:axId val="48154112"/>
        <c:axId val="48155648"/>
      </c:barChart>
      <c:catAx>
        <c:axId val="481541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155648"/>
        <c:crosses val="autoZero"/>
        <c:auto val="1"/>
        <c:lblAlgn val="ctr"/>
        <c:lblOffset val="100"/>
      </c:catAx>
      <c:valAx>
        <c:axId val="4815564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1541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que não fazem puericultura em nenhum serviço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0.28301886792453096</c:v>
                </c:pt>
                <c:pt idx="1">
                  <c:v>0.2452830188679257</c:v>
                </c:pt>
                <c:pt idx="2">
                  <c:v>0.20754716981132215</c:v>
                </c:pt>
                <c:pt idx="3">
                  <c:v>0.18867924528301888</c:v>
                </c:pt>
              </c:numCache>
            </c:numRef>
          </c:val>
        </c:ser>
        <c:axId val="48249088"/>
        <c:axId val="48250880"/>
      </c:barChart>
      <c:catAx>
        <c:axId val="482490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250880"/>
        <c:crosses val="autoZero"/>
        <c:auto val="1"/>
        <c:lblAlgn val="ctr"/>
        <c:lblOffset val="100"/>
      </c:catAx>
      <c:valAx>
        <c:axId val="4825088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249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atraso no atendimento de acordo com os períodos preconizados pelo protocolo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0.12903225806451613</c:v>
                </c:pt>
                <c:pt idx="1">
                  <c:v>0.21875000000000044</c:v>
                </c:pt>
                <c:pt idx="2">
                  <c:v>0.17647058823529421</c:v>
                </c:pt>
                <c:pt idx="3">
                  <c:v>0.21052631578947437</c:v>
                </c:pt>
              </c:numCache>
            </c:numRef>
          </c:val>
        </c:ser>
        <c:axId val="48277760"/>
        <c:axId val="48279552"/>
      </c:barChart>
      <c:catAx>
        <c:axId val="4827776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279552"/>
        <c:crosses val="autoZero"/>
        <c:auto val="1"/>
        <c:lblAlgn val="ctr"/>
        <c:lblOffset val="100"/>
      </c:catAx>
      <c:valAx>
        <c:axId val="4827955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2777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8.2373976898952039E-2"/>
          <c:y val="0.17977240420580048"/>
          <c:w val="0.88524375940233047"/>
          <c:h val="0.729548212591763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crianças com a vacinação em dia de acordo com a idade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Indicadores!$D$19:$G$19</c:f>
              <c:numCache>
                <c:formatCode>0.0%</c:formatCode>
                <c:ptCount val="4"/>
                <c:pt idx="0">
                  <c:v>0.45161290322580738</c:v>
                </c:pt>
                <c:pt idx="1">
                  <c:v>0.78125</c:v>
                </c:pt>
                <c:pt idx="2">
                  <c:v>0.88235294117647056</c:v>
                </c:pt>
                <c:pt idx="3">
                  <c:v>0.92105263157894735</c:v>
                </c:pt>
              </c:numCache>
            </c:numRef>
          </c:val>
        </c:ser>
        <c:axId val="48299392"/>
        <c:axId val="48780416"/>
      </c:barChart>
      <c:catAx>
        <c:axId val="482993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80416"/>
        <c:crosses val="autoZero"/>
        <c:auto val="1"/>
        <c:lblAlgn val="ctr"/>
        <c:lblOffset val="100"/>
      </c:catAx>
      <c:valAx>
        <c:axId val="4878041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299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txPr>
        <a:bodyPr/>
        <a:lstStyle/>
        <a:p>
          <a:pPr>
            <a:defRPr sz="2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7.0525906483911729E-2"/>
          <c:y val="0.18159750554147822"/>
          <c:w val="0.91249878487411296"/>
          <c:h val="0.7613595595002263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crianças com déficit de peso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6.4516129032258132E-2</c:v>
                </c:pt>
                <c:pt idx="1">
                  <c:v>6.25E-2</c:v>
                </c:pt>
                <c:pt idx="2">
                  <c:v>2.9411764705882353E-2</c:v>
                </c:pt>
                <c:pt idx="3">
                  <c:v>2.6315789473684216E-2</c:v>
                </c:pt>
              </c:numCache>
            </c:numRef>
          </c:val>
        </c:ser>
        <c:axId val="48790528"/>
        <c:axId val="48812800"/>
      </c:barChart>
      <c:catAx>
        <c:axId val="487905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12800"/>
        <c:crosses val="autoZero"/>
        <c:auto val="1"/>
        <c:lblAlgn val="ctr"/>
        <c:lblOffset val="100"/>
      </c:catAx>
      <c:valAx>
        <c:axId val="4881280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90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txPr>
        <a:bodyPr/>
        <a:lstStyle/>
        <a:p>
          <a:pPr>
            <a:defRPr sz="2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7.0525906483911729E-2"/>
          <c:y val="0.15574211521577033"/>
          <c:w val="0.91249878487411296"/>
          <c:h val="0.7872149498259335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crianças com excesso de peso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48832896"/>
        <c:axId val="48834432"/>
      </c:barChart>
      <c:catAx>
        <c:axId val="488328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34432"/>
        <c:crosses val="autoZero"/>
        <c:auto val="1"/>
        <c:lblAlgn val="ctr"/>
        <c:lblOffset val="100"/>
      </c:catAx>
      <c:valAx>
        <c:axId val="4883443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328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txPr>
        <a:bodyPr/>
        <a:lstStyle/>
        <a:p>
          <a:pPr>
            <a:defRPr sz="2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7.0525906483911729E-2"/>
          <c:y val="0.19284594861158694"/>
          <c:w val="0.91249878487411296"/>
          <c:h val="0.7501111164301177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crianças com curva de peso descendente ou estacionária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Indicadores!$D$34:$G$34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Indicadores!$D$35:$G$35</c:f>
              <c:numCache>
                <c:formatCode>0.0%</c:formatCode>
                <c:ptCount val="4"/>
                <c:pt idx="0">
                  <c:v>0.12903225806451613</c:v>
                </c:pt>
                <c:pt idx="1">
                  <c:v>0.15625000000000022</c:v>
                </c:pt>
                <c:pt idx="2">
                  <c:v>0.14705882352941191</c:v>
                </c:pt>
                <c:pt idx="3">
                  <c:v>0.13157894736842121</c:v>
                </c:pt>
              </c:numCache>
            </c:numRef>
          </c:val>
        </c:ser>
        <c:axId val="48879104"/>
        <c:axId val="48880640"/>
      </c:barChart>
      <c:catAx>
        <c:axId val="488791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80640"/>
        <c:crosses val="autoZero"/>
        <c:auto val="1"/>
        <c:lblAlgn val="ctr"/>
        <c:lblOffset val="100"/>
      </c:catAx>
      <c:valAx>
        <c:axId val="4888064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79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crianças com suplementação de ferro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Indicadores!$D$39:$G$40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8926720"/>
        <c:axId val="48928256"/>
      </c:barChart>
      <c:catAx>
        <c:axId val="489267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28256"/>
        <c:crosses val="autoZero"/>
        <c:auto val="1"/>
        <c:lblAlgn val="ctr"/>
        <c:lblOffset val="100"/>
      </c:catAx>
      <c:valAx>
        <c:axId val="4892825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267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avaliação de risco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0.4838709677419365</c:v>
                </c:pt>
                <c:pt idx="1">
                  <c:v>0.84375000000000111</c:v>
                </c:pt>
                <c:pt idx="2">
                  <c:v>0.94117647058823561</c:v>
                </c:pt>
                <c:pt idx="3">
                  <c:v>0.97368421052631704</c:v>
                </c:pt>
              </c:numCache>
            </c:numRef>
          </c:val>
        </c:ser>
        <c:axId val="66851968"/>
        <c:axId val="66853504"/>
      </c:barChart>
      <c:catAx>
        <c:axId val="668519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6853504"/>
        <c:crosses val="autoZero"/>
        <c:auto val="1"/>
        <c:lblAlgn val="ctr"/>
        <c:lblOffset val="100"/>
      </c:catAx>
      <c:valAx>
        <c:axId val="6685350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685196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A125B-7551-4FFE-84B7-8D3CB5878512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A3C44-81AD-46A4-A2E0-7994E6E9F4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A3C44-81AD-46A4-A2E0-7994E6E9F4C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6811-0303-4CDC-A508-490F1DC60F0A}" type="datetimeFigureOut">
              <a:rPr lang="pt-BR" smtClean="0"/>
              <a:pPr/>
              <a:t>24/11/2012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0856-1D31-4FF3-831F-F3AC26C5F7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_principal_lim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3332989"/>
            <a:ext cx="4464496" cy="1152128"/>
          </a:xfrm>
        </p:spPr>
        <p:txBody>
          <a:bodyPr/>
          <a:lstStyle/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Universidade Federal de Pelotas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667793" y="1796819"/>
            <a:ext cx="426270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600" b="1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Especialização </a:t>
            </a:r>
            <a:r>
              <a:rPr lang="x-none" sz="3600" b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em</a:t>
            </a:r>
            <a:endParaRPr lang="x-none" sz="3600" b="1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Arial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600" b="1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Saúde da Família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Ações Realizadas:</a:t>
            </a:r>
          </a:p>
          <a:p>
            <a:pPr algn="ctr">
              <a:buNone/>
            </a:pPr>
            <a:endParaRPr lang="pt-BR" dirty="0" smtClean="0"/>
          </a:p>
          <a:p>
            <a:pPr algn="just"/>
            <a:r>
              <a:rPr lang="pt-BR" dirty="0"/>
              <a:t>Mapeamento de todas as crianças entre 0 e 24 meses de </a:t>
            </a:r>
            <a:r>
              <a:rPr lang="pt-BR" dirty="0" smtClean="0"/>
              <a:t>idade</a:t>
            </a:r>
          </a:p>
          <a:p>
            <a:pPr algn="just"/>
            <a:r>
              <a:rPr lang="pt-BR" dirty="0"/>
              <a:t>Identificação das crianças que tem acompanhamento da </a:t>
            </a:r>
            <a:r>
              <a:rPr lang="pt-BR" dirty="0" smtClean="0"/>
              <a:t>puericultura</a:t>
            </a:r>
          </a:p>
          <a:p>
            <a:pPr algn="just"/>
            <a:r>
              <a:rPr lang="pt-BR" dirty="0"/>
              <a:t>Confecção e entrega dos convites para a </a:t>
            </a:r>
            <a:r>
              <a:rPr lang="pt-BR" dirty="0" smtClean="0"/>
              <a:t>puericultura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Busca ativa das crianças faltosas às </a:t>
            </a:r>
            <a:r>
              <a:rPr lang="pt-BR" dirty="0" smtClean="0"/>
              <a:t>consultas e/ou com vacinas em atraso</a:t>
            </a:r>
          </a:p>
          <a:p>
            <a:r>
              <a:rPr lang="pt-BR" dirty="0"/>
              <a:t>Engajamento </a:t>
            </a:r>
            <a:r>
              <a:rPr lang="pt-BR" dirty="0" smtClean="0"/>
              <a:t>público</a:t>
            </a:r>
          </a:p>
          <a:p>
            <a:r>
              <a:rPr lang="pt-BR" dirty="0"/>
              <a:t>Capacitação da </a:t>
            </a:r>
            <a:r>
              <a:rPr lang="pt-BR" dirty="0" smtClean="0"/>
              <a:t>equipe</a:t>
            </a:r>
          </a:p>
          <a:p>
            <a:r>
              <a:rPr lang="pt-BR" dirty="0"/>
              <a:t>Melhoria do acolhimento para as crianças e </a:t>
            </a:r>
            <a:r>
              <a:rPr lang="pt-BR" dirty="0" smtClean="0"/>
              <a:t>mães</a:t>
            </a:r>
          </a:p>
          <a:p>
            <a:r>
              <a:rPr lang="pt-BR" dirty="0"/>
              <a:t>Organização da demanda </a:t>
            </a:r>
            <a:r>
              <a:rPr lang="pt-BR" dirty="0" smtClean="0"/>
              <a:t>programada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Atividade educativa na </a:t>
            </a:r>
            <a:r>
              <a:rPr lang="pt-BR" dirty="0" smtClean="0"/>
              <a:t>comunidade</a:t>
            </a:r>
          </a:p>
          <a:p>
            <a:r>
              <a:rPr lang="pt-BR" dirty="0"/>
              <a:t>Informação e incentivo sobre o aleitamento </a:t>
            </a:r>
            <a:r>
              <a:rPr lang="pt-BR" dirty="0" smtClean="0"/>
              <a:t>materno</a:t>
            </a:r>
          </a:p>
          <a:p>
            <a:r>
              <a:rPr lang="pt-BR" dirty="0"/>
              <a:t>As crianças foram colocadas para mamar já na primeira </a:t>
            </a:r>
            <a:r>
              <a:rPr lang="pt-BR" dirty="0" smtClean="0"/>
              <a:t>consulta</a:t>
            </a:r>
          </a:p>
          <a:p>
            <a:pPr lvl="0"/>
            <a:r>
              <a:rPr lang="pt-BR" dirty="0"/>
              <a:t>Informação para as mães de crianças entre 6 e 24 meses de idade quanto ao preparo e escolha dos </a:t>
            </a:r>
            <a:r>
              <a:rPr lang="pt-BR" dirty="0" smtClean="0"/>
              <a:t>alimentos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pt-BR" dirty="0"/>
              <a:t>Avaliação e </a:t>
            </a:r>
            <a:r>
              <a:rPr lang="pt-BR" dirty="0" smtClean="0"/>
              <a:t>classificação de risco </a:t>
            </a:r>
            <a:r>
              <a:rPr lang="pt-BR" dirty="0"/>
              <a:t>das crianças entre 0 e 24 meses de </a:t>
            </a:r>
            <a:r>
              <a:rPr lang="pt-BR" dirty="0" smtClean="0"/>
              <a:t>idade</a:t>
            </a:r>
          </a:p>
          <a:p>
            <a:r>
              <a:rPr lang="pt-BR" dirty="0" smtClean="0"/>
              <a:t>Agendamentos prioritários às crianças com classificação de risco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Protocolo de saúde da criança do Ministério da saúde, 2002</a:t>
            </a:r>
          </a:p>
          <a:p>
            <a:r>
              <a:rPr lang="pt-BR" dirty="0" smtClean="0"/>
              <a:t>Reestruturação dos registros das consultas</a:t>
            </a:r>
          </a:p>
          <a:p>
            <a:r>
              <a:rPr lang="pt-BR" dirty="0" smtClean="0"/>
              <a:t>Capacitação da equipe para implementar a intervenção</a:t>
            </a:r>
          </a:p>
          <a:p>
            <a:r>
              <a:rPr lang="pt-BR" dirty="0" smtClean="0"/>
              <a:t>Foi criando o dia da puericultura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pt-BR" dirty="0" smtClean="0"/>
              <a:t>Visitas domiciliares</a:t>
            </a:r>
          </a:p>
          <a:p>
            <a:r>
              <a:rPr lang="pt-BR" dirty="0" smtClean="0"/>
              <a:t>Entrega dos convites em domicílio</a:t>
            </a:r>
          </a:p>
          <a:p>
            <a:r>
              <a:rPr lang="pt-BR" dirty="0" smtClean="0"/>
              <a:t>Divulgação do programa</a:t>
            </a:r>
          </a:p>
          <a:p>
            <a:r>
              <a:rPr lang="pt-BR" dirty="0" smtClean="0"/>
              <a:t>Atividade educativa na comunidade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pt-BR" sz="2800" b="1" dirty="0" smtClean="0"/>
              <a:t>Meta: Aumentar a cobertura do programa de puericultura</a:t>
            </a:r>
            <a:r>
              <a:rPr lang="pt-BR" sz="2800" dirty="0" smtClean="0"/>
              <a:t>.</a:t>
            </a:r>
          </a:p>
          <a:p>
            <a:pPr algn="just">
              <a:buNone/>
            </a:pPr>
            <a:r>
              <a:rPr lang="pt-BR" sz="2800" b="1" dirty="0" smtClean="0"/>
              <a:t>Indicador I:</a:t>
            </a:r>
            <a:r>
              <a:rPr lang="pt-BR" sz="2800" dirty="0" smtClean="0"/>
              <a:t> Proporção de crianças moradoras no território e cadastradas no programa. 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356992"/>
          <a:ext cx="8064896" cy="319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/>
              <a:t>Meta: Captar 100% das crianças de 0 a 24 meses que não fazem puericultura na UBS, nem em outro serviço. </a:t>
            </a:r>
            <a:endParaRPr lang="pt-BR" sz="2800" dirty="0" smtClean="0"/>
          </a:p>
          <a:p>
            <a:pPr algn="just">
              <a:buNone/>
            </a:pPr>
            <a:r>
              <a:rPr lang="pt-BR" sz="2800" b="1" dirty="0" smtClean="0"/>
              <a:t>Indicador II</a:t>
            </a:r>
            <a:r>
              <a:rPr lang="pt-BR" sz="2800" dirty="0" smtClean="0"/>
              <a:t>: Proporção de crianças que não fazem puericultura em nenhum serviço. </a:t>
            </a:r>
          </a:p>
          <a:p>
            <a:pPr algn="just">
              <a:buNone/>
            </a:pP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539552" y="3573016"/>
          <a:ext cx="806489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pt-BR" sz="2800" b="1" dirty="0" smtClean="0"/>
              <a:t>Meta: Realizar a busca ativa de 100% das crianças faltosas.</a:t>
            </a:r>
            <a:endParaRPr lang="pt-BR" sz="2800" dirty="0" smtClean="0"/>
          </a:p>
          <a:p>
            <a:pPr algn="just">
              <a:buNone/>
            </a:pPr>
            <a:r>
              <a:rPr lang="pt-BR" sz="2800" b="1" dirty="0" smtClean="0"/>
              <a:t>Indicador III:</a:t>
            </a:r>
            <a:r>
              <a:rPr lang="pt-BR" sz="2800" dirty="0" smtClean="0"/>
              <a:t> Proporção de crianças com atraso no atendimento de acordo com os períodos preconizados pelo protocolo. 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539552" y="3717032"/>
          <a:ext cx="806489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pt-BR" sz="2800" b="1" dirty="0" smtClean="0"/>
              <a:t>Meta: Vacinar 100% das crianças de acordo com a idade.</a:t>
            </a:r>
            <a:endParaRPr lang="pt-BR" sz="2800" dirty="0" smtClean="0"/>
          </a:p>
          <a:p>
            <a:pPr algn="just">
              <a:buNone/>
            </a:pPr>
            <a:r>
              <a:rPr lang="pt-BR" sz="2800" b="1" dirty="0" smtClean="0"/>
              <a:t>Indicador IV:</a:t>
            </a:r>
            <a:r>
              <a:rPr lang="pt-BR" sz="2800" dirty="0" smtClean="0"/>
              <a:t> Proporção de crianças com vacinação em dia de acordo com a idade. 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/>
        </p:nvGraphicFramePr>
        <p:xfrm>
          <a:off x="539552" y="3284984"/>
          <a:ext cx="81369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013325"/>
            <a:ext cx="7272808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400" dirty="0" smtClean="0">
                <a:solidFill>
                  <a:schemeClr val="tx1"/>
                </a:solidFill>
                <a:latin typeface="Comic Sans MS" pitchFamily="66" charset="0"/>
              </a:rPr>
              <a:t>Apresentação do TCC</a:t>
            </a:r>
          </a:p>
          <a:p>
            <a:pPr eaLnBrk="1" hangingPunct="1"/>
            <a:r>
              <a:rPr lang="pt-BR" sz="2400" dirty="0" smtClean="0">
                <a:solidFill>
                  <a:schemeClr val="tx1"/>
                </a:solidFill>
                <a:latin typeface="Comic Sans MS" pitchFamily="66" charset="0"/>
              </a:rPr>
              <a:t>UBS Sagrada Família</a:t>
            </a:r>
          </a:p>
          <a:p>
            <a:pPr eaLnBrk="1" hangingPunct="1"/>
            <a:r>
              <a:rPr lang="pt-BR" sz="2400" dirty="0" err="1" smtClean="0">
                <a:solidFill>
                  <a:schemeClr val="tx1"/>
                </a:solidFill>
                <a:latin typeface="Comic Sans MS" pitchFamily="66" charset="0"/>
              </a:rPr>
              <a:t>Enfª</a:t>
            </a:r>
            <a:r>
              <a:rPr lang="pt-BR" sz="2400" dirty="0" smtClean="0">
                <a:solidFill>
                  <a:schemeClr val="tx1"/>
                </a:solidFill>
                <a:latin typeface="Comic Sans MS" pitchFamily="66" charset="0"/>
              </a:rPr>
              <a:t> Adriana Ferreira da Conceição</a:t>
            </a:r>
          </a:p>
        </p:txBody>
      </p:sp>
      <p:sp>
        <p:nvSpPr>
          <p:cNvPr id="2051" name="AutoShape 7" descr="Z"/>
          <p:cNvSpPr>
            <a:spLocks noChangeAspect="1" noChangeArrowheads="1"/>
          </p:cNvSpPr>
          <p:nvPr/>
        </p:nvSpPr>
        <p:spPr bwMode="auto">
          <a:xfrm>
            <a:off x="3952875" y="2828925"/>
            <a:ext cx="123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2" name="AutoShape 9" descr="Z"/>
          <p:cNvSpPr>
            <a:spLocks noChangeAspect="1" noChangeArrowheads="1"/>
          </p:cNvSpPr>
          <p:nvPr/>
        </p:nvSpPr>
        <p:spPr bwMode="auto">
          <a:xfrm>
            <a:off x="3952875" y="2828925"/>
            <a:ext cx="123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053" name="Picture 13" descr="cat_puericultu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88640"/>
            <a:ext cx="5903913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Meta: Avaliar crescimento (peso, altura) e desenvolvimento (parte neuromotora) em 100% das crianças.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pt-BR" sz="2800" b="1" dirty="0" smtClean="0"/>
              <a:t>Meta: Realizar suplementação de ferro em 100% das crianças entre 6 e 18 meses de idade.</a:t>
            </a:r>
            <a:endParaRPr lang="pt-BR" sz="2800" dirty="0" smtClean="0"/>
          </a:p>
          <a:p>
            <a:pPr algn="just">
              <a:buNone/>
            </a:pPr>
            <a:r>
              <a:rPr lang="pt-BR" sz="2800" b="1" dirty="0" smtClean="0"/>
              <a:t>Indicador VIII</a:t>
            </a:r>
            <a:r>
              <a:rPr lang="pt-BR" sz="2800" dirty="0" smtClean="0"/>
              <a:t>: Proporção de crianças com suplementação de ferro. 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611560" y="3068960"/>
          <a:ext cx="77768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/>
            <a:r>
              <a:rPr lang="pt-BR" sz="2600" b="1" dirty="0" smtClean="0"/>
              <a:t>Meta: Identificar 100% das crianças com risco para morbidade/ mortalidade (baixo peso ao nascer, prematuridade, alterações do crescimento, desnutrição).</a:t>
            </a:r>
            <a:endParaRPr lang="pt-BR" sz="2600" dirty="0" smtClean="0"/>
          </a:p>
          <a:p>
            <a:pPr algn="just">
              <a:buNone/>
            </a:pPr>
            <a:r>
              <a:rPr lang="pt-BR" sz="2600" b="1" dirty="0" smtClean="0"/>
              <a:t>Indicador X</a:t>
            </a:r>
            <a:r>
              <a:rPr lang="pt-BR" sz="2600" dirty="0" smtClean="0"/>
              <a:t>: Proporção de crianças com avaliação de risco. 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467544" y="3140968"/>
          <a:ext cx="8064896" cy="348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Importância da intervenção para a equipe:</a:t>
            </a:r>
          </a:p>
          <a:p>
            <a:r>
              <a:rPr lang="pt-BR" dirty="0" smtClean="0"/>
              <a:t>Propiciou a discussão do programa entre a equipe;</a:t>
            </a:r>
          </a:p>
          <a:p>
            <a:r>
              <a:rPr lang="pt-BR" dirty="0" smtClean="0"/>
              <a:t>Capacitação;</a:t>
            </a:r>
          </a:p>
          <a:p>
            <a:r>
              <a:rPr lang="pt-BR" dirty="0" smtClean="0"/>
              <a:t>Integração multiprofissional;</a:t>
            </a:r>
          </a:p>
          <a:p>
            <a:r>
              <a:rPr lang="pt-BR" dirty="0" smtClean="0"/>
              <a:t>Reconhecimento profissional.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Importância da intervenção para o serviço:</a:t>
            </a:r>
          </a:p>
          <a:p>
            <a:r>
              <a:rPr lang="pt-BR" dirty="0" smtClean="0"/>
              <a:t>O programa tornou-se mais conhecido;</a:t>
            </a:r>
          </a:p>
          <a:p>
            <a:r>
              <a:rPr lang="pt-BR" dirty="0" smtClean="0"/>
              <a:t>Transformou-se em um projeto da UBS;</a:t>
            </a:r>
          </a:p>
          <a:p>
            <a:r>
              <a:rPr lang="pt-BR" dirty="0" smtClean="0"/>
              <a:t>Melhoria do acolhimento e dos registros;</a:t>
            </a:r>
          </a:p>
          <a:p>
            <a:r>
              <a:rPr lang="pt-BR" dirty="0" smtClean="0"/>
              <a:t>Propiciou a avaliação dos indicadores;</a:t>
            </a:r>
          </a:p>
          <a:p>
            <a:r>
              <a:rPr lang="pt-BR" dirty="0" smtClean="0"/>
              <a:t>Melhorou os indicadores;</a:t>
            </a:r>
          </a:p>
          <a:p>
            <a:r>
              <a:rPr lang="pt-BR" dirty="0" smtClean="0"/>
              <a:t>Acolhimento.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b="1" dirty="0" smtClean="0"/>
              <a:t>Importância da intervenção para a comunidade:</a:t>
            </a:r>
          </a:p>
          <a:p>
            <a:pPr algn="just"/>
            <a:r>
              <a:rPr lang="pt-BR" dirty="0" smtClean="0"/>
              <a:t>Reconhecimento do serviço</a:t>
            </a:r>
          </a:p>
          <a:p>
            <a:pPr algn="just"/>
            <a:r>
              <a:rPr lang="pt-BR" dirty="0" smtClean="0"/>
              <a:t>Aumento do vínculo</a:t>
            </a:r>
          </a:p>
          <a:p>
            <a:pPr algn="just"/>
            <a:r>
              <a:rPr lang="pt-BR" dirty="0" smtClean="0"/>
              <a:t>Propiciou maior acompanhamento das crianças com avaliação de risco</a:t>
            </a:r>
          </a:p>
          <a:p>
            <a:pPr algn="just"/>
            <a:r>
              <a:rPr lang="pt-BR" dirty="0" smtClean="0"/>
              <a:t>Detecção precoce de anormalidades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just">
              <a:buNone/>
            </a:pPr>
            <a:r>
              <a:rPr lang="pt-BR" b="1" dirty="0" smtClean="0"/>
              <a:t>Incorporação da intervenção à rotina do serviço:</a:t>
            </a:r>
          </a:p>
          <a:p>
            <a:pPr algn="just"/>
            <a:r>
              <a:rPr lang="pt-BR" dirty="0" smtClean="0"/>
              <a:t>Novas visitas às mães que ainda não aderiram a puericultura</a:t>
            </a:r>
          </a:p>
          <a:p>
            <a:pPr algn="just"/>
            <a:r>
              <a:rPr lang="pt-BR" dirty="0" smtClean="0"/>
              <a:t>Visita às mães em seus ambientes de trabalho;</a:t>
            </a:r>
          </a:p>
          <a:p>
            <a:pPr algn="just"/>
            <a:r>
              <a:rPr lang="pt-BR" dirty="0" smtClean="0"/>
              <a:t>Pactuar com o secretário a facilitação do acesso à algumas mães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80920" cy="3744416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O programa de Puericultura trata do acompanhamento de crianças de até dois anos com ênfase no crescimento e </a:t>
            </a:r>
            <a:r>
              <a:rPr lang="pt-BR" dirty="0" smtClean="0">
                <a:solidFill>
                  <a:schemeClr val="tx1"/>
                </a:solidFill>
              </a:rPr>
              <a:t>desenvolvimento;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A Puericultura era pouco conhecida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Havia a necessidade de melhorar a qualidade do serviço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pt-BR" dirty="0" smtClean="0"/>
              <a:t>Ampliar a divulgação do serviço</a:t>
            </a:r>
          </a:p>
          <a:p>
            <a:r>
              <a:rPr lang="pt-BR" dirty="0" smtClean="0"/>
              <a:t>Ampliar a faixa da população alvo para até 72 meses de idade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pt-BR" sz="3400" dirty="0" smtClean="0"/>
              <a:t>Reflexão crítica sobre o processo pessoal de aprendizagem e na implantação da intervenção</a:t>
            </a:r>
            <a:endParaRPr lang="pt-BR" sz="3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Expectativas iniciais:</a:t>
            </a:r>
          </a:p>
          <a:p>
            <a:pPr>
              <a:buNone/>
            </a:pPr>
            <a:endParaRPr lang="pt-BR" dirty="0" smtClean="0"/>
          </a:p>
          <a:p>
            <a:pPr algn="just"/>
            <a:r>
              <a:rPr lang="pt-BR" dirty="0" smtClean="0"/>
              <a:t>Insegurança quanto ao curso;</a:t>
            </a:r>
          </a:p>
          <a:p>
            <a:pPr algn="just"/>
            <a:r>
              <a:rPr lang="pt-BR" dirty="0" smtClean="0"/>
              <a:t>Satisfação pela oportunidade;</a:t>
            </a:r>
          </a:p>
          <a:p>
            <a:pPr algn="just"/>
            <a:r>
              <a:rPr lang="pt-BR" dirty="0" smtClean="0"/>
              <a:t>Possibilidade atualização na minha área de atuação.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/>
              <a:t>Significado do curso para minha prática profissional e aprendizados mais relevantes:</a:t>
            </a:r>
          </a:p>
          <a:p>
            <a:pPr algn="just"/>
            <a:r>
              <a:rPr lang="pt-BR" sz="2800" dirty="0" smtClean="0"/>
              <a:t>Troca de </a:t>
            </a:r>
            <a:r>
              <a:rPr lang="pt-BR" sz="2800" dirty="0" err="1" smtClean="0"/>
              <a:t>idéias</a:t>
            </a:r>
            <a:r>
              <a:rPr lang="pt-BR" sz="2800" dirty="0" smtClean="0"/>
              <a:t> e experiências;</a:t>
            </a:r>
          </a:p>
          <a:p>
            <a:pPr algn="just"/>
            <a:r>
              <a:rPr lang="pt-BR" sz="2800" dirty="0" smtClean="0"/>
              <a:t>Olhar crítico para UBS;</a:t>
            </a:r>
          </a:p>
          <a:p>
            <a:pPr algn="just"/>
            <a:r>
              <a:rPr lang="pt-BR" sz="2800" dirty="0" smtClean="0"/>
              <a:t>Proporcionou planejar e avaliar;</a:t>
            </a:r>
          </a:p>
          <a:p>
            <a:pPr algn="just"/>
            <a:r>
              <a:rPr lang="pt-BR" sz="2800" dirty="0" smtClean="0"/>
              <a:t>Revisão de literaturas;</a:t>
            </a:r>
          </a:p>
          <a:p>
            <a:pPr algn="just"/>
            <a:r>
              <a:rPr lang="pt-BR" sz="2800" dirty="0" smtClean="0"/>
              <a:t>Melhorou a integração da equipe;</a:t>
            </a:r>
          </a:p>
          <a:p>
            <a:pPr algn="just"/>
            <a:r>
              <a:rPr lang="pt-BR" sz="2800" dirty="0" smtClean="0"/>
              <a:t>Autonomia para desenvolvimento das atividades e melhor organização do tempo.</a:t>
            </a:r>
          </a:p>
          <a:p>
            <a:pPr algn="just"/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BR" sz="3400" dirty="0" smtClean="0"/>
              <a:t>Reflexão crítica sobre o processo pessoal de aprendizagem e na implantação da intervenção</a:t>
            </a:r>
            <a:endParaRPr lang="pt-BR" sz="3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 descr="SUNP00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374441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tângulo 8"/>
          <p:cNvSpPr/>
          <p:nvPr/>
        </p:nvSpPr>
        <p:spPr>
          <a:xfrm>
            <a:off x="539552" y="3068960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 smtClean="0"/>
              <a:t>“</a:t>
            </a:r>
            <a:r>
              <a:rPr lang="pt-BR" sz="2200" i="1" dirty="0" smtClean="0"/>
              <a:t>Quando tiver algum problema, faça alguma coisa! Se não puder passar por cima, passe por baixo, passe através, dê a volta, vá pela direita, vá pela esquerda. Se não puder obter o material certo, vá procurá-lo. Se não puder encontrá-lo substitua-o. Se não puder substituí-lo, improvise. Se não puder improvisar, Inove. Mas acima de tudo, faça alguma coisa!! Há dois gêneros de pessoas que nunca chegam a lugar nenhum: as que não querem fazer nada e as que só inventam desculpas. Nossas dúvidas são traidoras, e nos fazem perder o bem que sempre poderíamos ganhar, por medo de tentar.”</a:t>
            </a:r>
          </a:p>
          <a:p>
            <a:pPr algn="r"/>
            <a:r>
              <a:rPr lang="pt-BR" sz="2000" dirty="0" smtClean="0"/>
              <a:t>William Shakespeare</a:t>
            </a: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just"/>
            <a:r>
              <a:rPr lang="pt-BR" dirty="0" smtClean="0"/>
              <a:t>Município Sagrada Família – RS, desde 20/03/1992</a:t>
            </a:r>
          </a:p>
          <a:p>
            <a:pPr algn="just"/>
            <a:r>
              <a:rPr lang="pt-BR" dirty="0" smtClean="0"/>
              <a:t>Localizado na Região do médio alto Uruguai;</a:t>
            </a:r>
          </a:p>
          <a:p>
            <a:pPr algn="just"/>
            <a:r>
              <a:rPr lang="pt-BR" dirty="0" smtClean="0"/>
              <a:t>2.595 habitantes (IBGE, 2010)</a:t>
            </a:r>
          </a:p>
          <a:p>
            <a:pPr algn="just"/>
            <a:r>
              <a:rPr lang="pt-BR" dirty="0" smtClean="0"/>
              <a:t>53 crianças entre 0 e 24 meses (SIAB, 2012)</a:t>
            </a:r>
          </a:p>
          <a:p>
            <a:pPr algn="just"/>
            <a:r>
              <a:rPr lang="pt-BR" dirty="0" smtClean="0"/>
              <a:t>Possui uma UBS e ESF</a:t>
            </a:r>
          </a:p>
          <a:p>
            <a:pPr algn="just"/>
            <a:r>
              <a:rPr lang="pt-BR" dirty="0" smtClean="0"/>
              <a:t>Referência hospitalar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município possui um laboratório de análises clínicas e um aparelho de ECG</a:t>
            </a:r>
          </a:p>
          <a:p>
            <a:r>
              <a:rPr lang="pt-BR" dirty="0" smtClean="0"/>
              <a:t>A UBS está localizada na área urbana</a:t>
            </a:r>
          </a:p>
          <a:p>
            <a:r>
              <a:rPr lang="pt-BR" dirty="0" smtClean="0"/>
              <a:t>Atendimento misto</a:t>
            </a:r>
          </a:p>
          <a:p>
            <a:r>
              <a:rPr lang="pt-BR" dirty="0" smtClean="0"/>
              <a:t>Composição da equipe</a:t>
            </a:r>
          </a:p>
          <a:p>
            <a:r>
              <a:rPr lang="pt-BR" dirty="0" smtClean="0"/>
              <a:t>NAAB e CRAS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Situação da ação programática antes da intervenção:</a:t>
            </a:r>
          </a:p>
          <a:p>
            <a:r>
              <a:rPr lang="pt-BR" dirty="0" smtClean="0"/>
              <a:t>Registros inadequados</a:t>
            </a:r>
          </a:p>
          <a:p>
            <a:r>
              <a:rPr lang="pt-BR" dirty="0" smtClean="0"/>
              <a:t>Desconhecimento sobre o Programa</a:t>
            </a:r>
          </a:p>
          <a:p>
            <a:r>
              <a:rPr lang="pt-BR" dirty="0" smtClean="0"/>
              <a:t>Baixa adesão</a:t>
            </a:r>
          </a:p>
          <a:p>
            <a:r>
              <a:rPr lang="pt-BR" dirty="0" smtClean="0"/>
              <a:t>Acolhimento</a:t>
            </a:r>
          </a:p>
          <a:p>
            <a:r>
              <a:rPr lang="pt-BR" dirty="0" smtClean="0"/>
              <a:t>Baixa cobertura de aleitamento materno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Geral: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Melhorar o serviço de puericultura em crianças de 0 a 24 meses da UBS Sagrada Família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Ampliar a cobertura do programa de puericultura</a:t>
            </a:r>
          </a:p>
          <a:p>
            <a:r>
              <a:rPr lang="pt-BR" dirty="0" smtClean="0"/>
              <a:t>Melhorar a adesão à puericultura</a:t>
            </a:r>
          </a:p>
          <a:p>
            <a:r>
              <a:rPr lang="pt-BR" dirty="0" smtClean="0"/>
              <a:t>Melhorar a cobertura vacinal das crianças de 0 a 24 meses</a:t>
            </a:r>
          </a:p>
          <a:p>
            <a:r>
              <a:rPr lang="pt-BR" dirty="0" smtClean="0"/>
              <a:t>Melhorar a qualidade do atendimento à criança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t-BR" dirty="0" smtClean="0"/>
              <a:t>Aumentar a cobertura de aleitamento materno exclusivo</a:t>
            </a:r>
          </a:p>
          <a:p>
            <a:r>
              <a:rPr lang="pt-BR" dirty="0" smtClean="0"/>
              <a:t>Promover a alimentação saudável</a:t>
            </a:r>
          </a:p>
          <a:p>
            <a:r>
              <a:rPr lang="pt-BR" dirty="0" smtClean="0"/>
              <a:t>Mapear as crianças de risco da área de abrangência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1010</Words>
  <Application>Microsoft Office PowerPoint</Application>
  <PresentationFormat>Apresentação na tela (4:3)</PresentationFormat>
  <Paragraphs>142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Slide 1</vt:lpstr>
      <vt:lpstr>Slide 2</vt:lpstr>
      <vt:lpstr>Introdução</vt:lpstr>
      <vt:lpstr>Introdução</vt:lpstr>
      <vt:lpstr>Introdução</vt:lpstr>
      <vt:lpstr>Introdução</vt:lpstr>
      <vt:lpstr>Objetivos</vt:lpstr>
      <vt:lpstr>Objetivos Específicos</vt:lpstr>
      <vt:lpstr>Objetivos Específicos</vt:lpstr>
      <vt:lpstr>Metodologia</vt:lpstr>
      <vt:lpstr>Ações Realizadas</vt:lpstr>
      <vt:lpstr>Ações Realizadas</vt:lpstr>
      <vt:lpstr>Ações Realizadas</vt:lpstr>
      <vt:lpstr>Logística</vt:lpstr>
      <vt:lpstr>Logística</vt:lpstr>
      <vt:lpstr>Resultados</vt:lpstr>
      <vt:lpstr>Resultados</vt:lpstr>
      <vt:lpstr>Resultados</vt:lpstr>
      <vt:lpstr>Resultados</vt:lpstr>
      <vt:lpstr>Resultados</vt:lpstr>
      <vt:lpstr>Slide 21</vt:lpstr>
      <vt:lpstr>Slide 22</vt:lpstr>
      <vt:lpstr>Slide 23</vt:lpstr>
      <vt:lpstr>Resultados</vt:lpstr>
      <vt:lpstr>Resultados</vt:lpstr>
      <vt:lpstr>Discussão</vt:lpstr>
      <vt:lpstr>Discussão</vt:lpstr>
      <vt:lpstr>Discussão</vt:lpstr>
      <vt:lpstr>Discussão</vt:lpstr>
      <vt:lpstr>Discussão</vt:lpstr>
      <vt:lpstr>Reflexão crítica sobre o processo pessoal de aprendizagem e na implantação da intervenção</vt:lpstr>
      <vt:lpstr>Reflexão crítica sobre o processo pessoal de aprendizagem e na implantação da intervenção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adriana</dc:creator>
  <cp:lastModifiedBy>adriana</cp:lastModifiedBy>
  <cp:revision>51</cp:revision>
  <dcterms:created xsi:type="dcterms:W3CDTF">2012-11-21T17:59:56Z</dcterms:created>
  <dcterms:modified xsi:type="dcterms:W3CDTF">2012-11-24T22:39:49Z</dcterms:modified>
</cp:coreProperties>
</file>