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9" r:id="rId4"/>
    <p:sldId id="262" r:id="rId5"/>
    <p:sldId id="346" r:id="rId6"/>
    <p:sldId id="263" r:id="rId7"/>
    <p:sldId id="264" r:id="rId8"/>
    <p:sldId id="265" r:id="rId9"/>
    <p:sldId id="266" r:id="rId10"/>
    <p:sldId id="267" r:id="rId11"/>
    <p:sldId id="280" r:id="rId12"/>
    <p:sldId id="313" r:id="rId13"/>
    <p:sldId id="282" r:id="rId14"/>
    <p:sldId id="283" r:id="rId15"/>
    <p:sldId id="284" r:id="rId16"/>
    <p:sldId id="268" r:id="rId17"/>
    <p:sldId id="269" r:id="rId18"/>
    <p:sldId id="298" r:id="rId19"/>
    <p:sldId id="299" r:id="rId20"/>
    <p:sldId id="314" r:id="rId21"/>
    <p:sldId id="315" r:id="rId22"/>
    <p:sldId id="270" r:id="rId23"/>
    <p:sldId id="272" r:id="rId24"/>
    <p:sldId id="273" r:id="rId25"/>
    <p:sldId id="274" r:id="rId26"/>
    <p:sldId id="316" r:id="rId27"/>
    <p:sldId id="271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275" r:id="rId38"/>
    <p:sldId id="276" r:id="rId39"/>
    <p:sldId id="277" r:id="rId40"/>
    <p:sldId id="326" r:id="rId41"/>
    <p:sldId id="327" r:id="rId42"/>
    <p:sldId id="328" r:id="rId43"/>
    <p:sldId id="278" r:id="rId44"/>
    <p:sldId id="329" r:id="rId45"/>
    <p:sldId id="330" r:id="rId46"/>
    <p:sldId id="279" r:id="rId47"/>
    <p:sldId id="331" r:id="rId48"/>
    <p:sldId id="332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C698-E71B-454B-9222-8283C2D3E591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B5D-8AC0-4710-8D3E-C53A1B7EE9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C698-E71B-454B-9222-8283C2D3E591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B5D-8AC0-4710-8D3E-C53A1B7EE9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C698-E71B-454B-9222-8283C2D3E591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B5D-8AC0-4710-8D3E-C53A1B7EE9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C698-E71B-454B-9222-8283C2D3E591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B5D-8AC0-4710-8D3E-C53A1B7EE9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C698-E71B-454B-9222-8283C2D3E591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B5D-8AC0-4710-8D3E-C53A1B7EE9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C698-E71B-454B-9222-8283C2D3E591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B5D-8AC0-4710-8D3E-C53A1B7EE9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C698-E71B-454B-9222-8283C2D3E591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B5D-8AC0-4710-8D3E-C53A1B7EE9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C698-E71B-454B-9222-8283C2D3E591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B5D-8AC0-4710-8D3E-C53A1B7EE9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C698-E71B-454B-9222-8283C2D3E591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B5D-8AC0-4710-8D3E-C53A1B7EE9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C698-E71B-454B-9222-8283C2D3E591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B5D-8AC0-4710-8D3E-C53A1B7EE9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C698-E71B-454B-9222-8283C2D3E591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887B5D-8AC0-4710-8D3E-C53A1B7EE99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01C698-E71B-454B-9222-8283C2D3E591}" type="datetimeFigureOut">
              <a:rPr lang="pt-BR" smtClean="0"/>
              <a:pPr/>
              <a:t>19/09/2013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887B5D-8AC0-4710-8D3E-C53A1B7EE99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3200400"/>
          </a:xfrm>
        </p:spPr>
        <p:txBody>
          <a:bodyPr>
            <a:normAutofit/>
          </a:bodyPr>
          <a:lstStyle/>
          <a:p>
            <a:pPr algn="ctr"/>
            <a:r>
              <a:rPr lang="pt-BR" sz="2400" b="0" dirty="0" smtClean="0">
                <a:solidFill>
                  <a:schemeClr val="tx1"/>
                </a:solidFill>
              </a:rPr>
              <a:t>Universidade Aberta do SUS – UNASUS</a:t>
            </a:r>
            <a:br>
              <a:rPr lang="pt-BR" sz="2400" b="0" dirty="0" smtClean="0">
                <a:solidFill>
                  <a:schemeClr val="tx1"/>
                </a:solidFill>
              </a:rPr>
            </a:br>
            <a:r>
              <a:rPr lang="pt-BR" sz="2400" b="0" dirty="0" smtClean="0">
                <a:solidFill>
                  <a:schemeClr val="tx1"/>
                </a:solidFill>
              </a:rPr>
              <a:t>Universidade Federal de Pelotas</a:t>
            </a:r>
            <a:br>
              <a:rPr lang="pt-BR" sz="2400" b="0" dirty="0" smtClean="0">
                <a:solidFill>
                  <a:schemeClr val="tx1"/>
                </a:solidFill>
              </a:rPr>
            </a:br>
            <a:r>
              <a:rPr lang="pt-BR" sz="2400" b="0" dirty="0" smtClean="0">
                <a:solidFill>
                  <a:schemeClr val="tx1"/>
                </a:solidFill>
              </a:rPr>
              <a:t>Especialização em Saúde da Família</a:t>
            </a:r>
            <a:br>
              <a:rPr lang="pt-BR" sz="2400" b="0" dirty="0" smtClean="0">
                <a:solidFill>
                  <a:schemeClr val="tx1"/>
                </a:solidFill>
              </a:rPr>
            </a:br>
            <a:r>
              <a:rPr lang="pt-BR" sz="2400" b="0" dirty="0" smtClean="0">
                <a:solidFill>
                  <a:schemeClr val="tx1"/>
                </a:solidFill>
              </a:rPr>
              <a:t>Modalidade à Distância</a:t>
            </a:r>
            <a:br>
              <a:rPr lang="pt-BR" sz="2400" b="0" dirty="0" smtClean="0">
                <a:solidFill>
                  <a:schemeClr val="tx1"/>
                </a:solidFill>
              </a:rPr>
            </a:br>
            <a:r>
              <a:rPr lang="pt-BR" sz="2400" b="0" dirty="0" smtClean="0">
                <a:solidFill>
                  <a:schemeClr val="tx1"/>
                </a:solidFill>
              </a:rPr>
              <a:t>Turma 03</a:t>
            </a:r>
            <a:r>
              <a:rPr lang="pt-BR" sz="2400" b="0" dirty="0" smtClean="0"/>
              <a:t/>
            </a:r>
            <a:br>
              <a:rPr lang="pt-BR" sz="2400" b="0" dirty="0" smtClean="0"/>
            </a:br>
            <a:endParaRPr lang="pt-BR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3228536"/>
            <a:ext cx="8643998" cy="3629464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QUALIFICAÇÃO DA ATENÇÃO BÁSICA PARA ADULTOS PORTADORES DE HIPERTENSÃO ARTERIAL SISTÊMICA E/OU DIABETES MELLITUS NA USF ALTO DO CABRITO – SALVADOR – BA 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Adriana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Teodoro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Rodrigues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Silva </a:t>
            </a:r>
          </a:p>
          <a:p>
            <a:pPr algn="ctr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Orientadora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Nailê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Damé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-Teixeira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40000"/>
              </a:lnSpc>
              <a:buNone/>
            </a:pPr>
            <a:r>
              <a:rPr lang="pt-BR" dirty="0" smtClean="0"/>
              <a:t>	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Ações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4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Monitoramento e avaliação</a:t>
            </a:r>
          </a:p>
          <a:p>
            <a:pPr algn="just">
              <a:lnSpc>
                <a:spcPct val="14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Monitorar o número de hipertensos e/ou diabéticos cadastrados (em relação aos rastreados)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4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Monitorar o número de hipertensos e/ou diabéticos com diagnóstico (em relação aos cadastrados)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Envio das fichas de cadastro para o DS (digitação)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Atualização do livro de registro</a:t>
            </a:r>
          </a:p>
          <a:p>
            <a:pPr algn="just">
              <a:lnSpc>
                <a:spcPct val="140000"/>
              </a:lnSpc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Logística</a:t>
            </a:r>
          </a:p>
          <a:p>
            <a:pPr algn="ctr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Cadastro dos pacientes: Ficha de Cadastro no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HiperDia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35163"/>
            <a:ext cx="4468995" cy="456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Logística</a:t>
            </a:r>
          </a:p>
          <a:p>
            <a:pPr algn="ctr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Consultas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subsequentes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Ficha de acompanhamento no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HiperDia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35163"/>
            <a:ext cx="8072494" cy="456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Logística</a:t>
            </a:r>
          </a:p>
          <a:p>
            <a:pPr algn="just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Acompanhamento mensal da intervenção: planilha eletrônica de coleta de dados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40000"/>
              </a:lnSpc>
              <a:buNone/>
            </a:pPr>
            <a:r>
              <a:rPr lang="pt-BR" dirty="0" smtClean="0"/>
              <a:t>	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Ações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4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Engajamento público</a:t>
            </a:r>
          </a:p>
          <a:p>
            <a:pPr algn="just">
              <a:lnSpc>
                <a:spcPct val="14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Comunidade será informada sobre a existência do Programa pelos ACS </a:t>
            </a:r>
          </a:p>
          <a:p>
            <a:pPr algn="just">
              <a:lnSpc>
                <a:spcPct val="14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Mutirão para cadastro no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HiperDia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40000"/>
              </a:lnSpc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39552" y="2132856"/>
            <a:ext cx="8299648" cy="4344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  <a:buFont typeface="Wingdings 2"/>
              <a:buNone/>
            </a:pPr>
            <a:r>
              <a:rPr lang="pt-BR" dirty="0" smtClean="0"/>
              <a:t>	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Ações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40000"/>
              </a:lnSpc>
              <a:buFont typeface="Wingdings 2"/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4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Qualificação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prática clínica 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4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capacitação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ACS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Número de participantes da intervenção: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 168 hipertensos e 62 diabéticos </a:t>
            </a: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Cobertura do programa de atenção ao hipertenso foi de 25,6% 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14546" y="3857628"/>
            <a:ext cx="4749165" cy="2609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Cobertura do programa de atenção diabético foi de 28,4%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143248"/>
            <a:ext cx="4803775" cy="3109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None/>
            </a:pPr>
            <a:endParaRPr lang="pt-BR" sz="2800" dirty="0"/>
          </a:p>
          <a:p>
            <a:pPr>
              <a:lnSpc>
                <a:spcPct val="14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Importância da intervenção</a:t>
            </a:r>
          </a:p>
          <a:p>
            <a:pPr>
              <a:lnSpc>
                <a:spcPct val="14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	- Ampliar  a cobertura do programa</a:t>
            </a:r>
          </a:p>
          <a:p>
            <a:pPr>
              <a:lnSpc>
                <a:spcPct val="14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	- Melhorar  a assistência</a:t>
            </a:r>
          </a:p>
          <a:p>
            <a:pPr>
              <a:lnSpc>
                <a:spcPct val="140000"/>
              </a:lnSpc>
            </a:pPr>
            <a:endParaRPr lang="pt-BR" sz="2800" dirty="0" smtClean="0"/>
          </a:p>
          <a:p>
            <a:pPr>
              <a:lnSpc>
                <a:spcPct val="140000"/>
              </a:lnSpc>
            </a:pPr>
            <a:endParaRPr lang="pt-BR" sz="2800" dirty="0" smtClean="0"/>
          </a:p>
          <a:p>
            <a:pPr>
              <a:lnSpc>
                <a:spcPct val="140000"/>
              </a:lnSpc>
            </a:pPr>
            <a:endParaRPr lang="pt-BR" sz="2800" dirty="0" smtClean="0"/>
          </a:p>
          <a:p>
            <a:pPr>
              <a:lnSpc>
                <a:spcPct val="140000"/>
              </a:lnSpc>
            </a:pP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Ao final da intervenção 60,7% dos hipertensos atendidos tinham cadastro no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HiperDia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214686"/>
            <a:ext cx="6000792" cy="3323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60,7% dos diabéticos tinham cadastro no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HiperDia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071810"/>
            <a:ext cx="6072230" cy="3317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ctr">
              <a:lnSpc>
                <a:spcPct val="14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OBJETIVOS E METAS</a:t>
            </a:r>
          </a:p>
          <a:p>
            <a:pPr marL="457200" indent="-457200" algn="just">
              <a:lnSpc>
                <a:spcPct val="14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2. Melhorar a adesão do hipertenso e/ou diabético ao programa</a:t>
            </a:r>
          </a:p>
          <a:p>
            <a:pPr algn="just">
              <a:lnSpc>
                <a:spcPct val="14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Buscar 50% dos  faltosos às consultas</a:t>
            </a:r>
          </a:p>
          <a:p>
            <a:pPr algn="ctr">
              <a:lnSpc>
                <a:spcPct val="14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Ações</a:t>
            </a:r>
          </a:p>
          <a:p>
            <a:pPr algn="just">
              <a:lnSpc>
                <a:spcPct val="14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Organização e gestão do serviço: visitas domiciliares realizadas pelos ACS </a:t>
            </a:r>
          </a:p>
          <a:p>
            <a:pPr algn="just">
              <a:lnSpc>
                <a:spcPct val="14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Organização da agenda  para acolher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3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Ações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Engajamento público</a:t>
            </a:r>
          </a:p>
          <a:p>
            <a:pPr algn="just">
              <a:lnSpc>
                <a:spcPct val="13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Informar a comunidade sobre a importância de realização das consultas</a:t>
            </a:r>
          </a:p>
          <a:p>
            <a:pPr algn="just">
              <a:lnSpc>
                <a:spcPct val="13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Esclarecer sobre a periodicidade para a realização das consultas (visitas dos ACS e consultas)</a:t>
            </a:r>
          </a:p>
          <a:p>
            <a:pPr>
              <a:lnSpc>
                <a:spcPct val="130000"/>
              </a:lnSpc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51785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Qualificação da prática clínica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Capacitar os ACS a orientar os hipertensos e/ou diabéticos quanto à importância da realização das consultas e sua periodicidade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	- Melhorar a qualidade do atendimento ao paciente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	- Identificar descompensados</a:t>
            </a: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Organização e gestão do serviço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Priorizar o atendimento dos pacientes de alto risco e organizar a agenda</a:t>
            </a:r>
            <a:endParaRPr lang="pt-BR" sz="2200" dirty="0" smtClean="0"/>
          </a:p>
          <a:p>
            <a:pPr>
              <a:lnSpc>
                <a:spcPct val="120000"/>
              </a:lnSpc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30000"/>
              </a:lnSpc>
              <a:buNone/>
            </a:pPr>
            <a:r>
              <a:rPr lang="pt-BR" dirty="0" smtClean="0"/>
              <a:t>	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Ações</a:t>
            </a:r>
          </a:p>
          <a:p>
            <a:pPr algn="just">
              <a:lnSpc>
                <a:spcPct val="13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Monitoramento e avaliação</a:t>
            </a:r>
          </a:p>
          <a:p>
            <a:pPr algn="just">
              <a:lnSpc>
                <a:spcPct val="13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Monitorar os pacientes descompensados (pelo menos trimestralmente)</a:t>
            </a:r>
          </a:p>
          <a:p>
            <a:pPr algn="just">
              <a:lnSpc>
                <a:spcPct val="13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Engajamento público</a:t>
            </a:r>
          </a:p>
          <a:p>
            <a:pPr algn="just">
              <a:lnSpc>
                <a:spcPct val="13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Orientar quanto à importância do adequado controle destas doenças, nas consultas médicas e de enfermagem, e nos mutirões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Apenas 6% dos pacientes faltosos às consultas provenientes da busca ativa compareceram à unidade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714752"/>
            <a:ext cx="5929354" cy="2785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ctr">
              <a:lnSpc>
                <a:spcPct val="12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OBJETIVOS E METAS</a:t>
            </a:r>
          </a:p>
          <a:p>
            <a:pPr marL="457200" indent="-457200" algn="just">
              <a:lnSpc>
                <a:spcPct val="12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3. Melhorar a qualidade do atendimento</a:t>
            </a:r>
          </a:p>
          <a:p>
            <a:pPr marL="457200" indent="-457200" algn="just">
              <a:lnSpc>
                <a:spcPct val="120000"/>
              </a:lnSpc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Identificar todos os hipertensos e diabéticos descompensados 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Capacitar  100% dos profissionais no atendimento 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Realizar exame clínico  em 100% das consultas (exame físico dos pés e medida da sensibilidade) </a:t>
            </a:r>
          </a:p>
          <a:p>
            <a:pPr algn="just">
              <a:lnSpc>
                <a:spcPct val="120000"/>
              </a:lnSpc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	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Realizar a solicitação de exames complementares periódicos em 100% dos pacientes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Garantir tratamento medicamentoso para 100% dos pacientes com prescrição de medicamentos da Farmácia Popular/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HiperDia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35,7% dos hipertensos apresentaram pressão arterial compensada</a:t>
            </a:r>
          </a:p>
          <a:p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071810"/>
            <a:ext cx="5929354" cy="3395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511256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endParaRPr lang="pt-BR" sz="31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Salvador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População: 2.675.656 habitantes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Cobertura da ESF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Distritos Sanitários</a:t>
            </a:r>
          </a:p>
          <a:p>
            <a:pPr algn="just">
              <a:lnSpc>
                <a:spcPct val="12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proporção de diabéticos com a glicemia compensada que foi de 25,8%</a:t>
            </a:r>
          </a:p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000372"/>
            <a:ext cx="6143668" cy="3395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proporção de hipertensos com o exame clínico de acordo com o protocolo em dia atingiu 90,5%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214686"/>
            <a:ext cx="6786610" cy="307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proporção de diabéticos com o exame do pé em dia foi maior no primeiro mês 46,2% em comparação com os demais meses (22,2%, 24,6% e 29,0%) </a:t>
            </a:r>
          </a:p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714752"/>
            <a:ext cx="6143668" cy="2609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proporção de hipertensos com os exames complementares do protocolo em dia foi maior no primeiro mês 41,7% em relação aos demais meses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500438"/>
            <a:ext cx="6072230" cy="296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Com relação aos diabéticos, no primeiro mês 38,5% estavam com os exames complementares do protocolo em dia, e no quarto mês 29,0%</a:t>
            </a:r>
          </a:p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357562"/>
            <a:ext cx="6572296" cy="303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Ao final da intervenção 76,2% hipertensos  tinham prescrição de medicamentos da lista do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HiperDia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ou da Farmácia Popular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429000"/>
            <a:ext cx="5857916" cy="3007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Com relação aos diabéticos, ao final da intervenção, 95,2%,  eram tratados com medicamentos da lista do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HiperDia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ou Farmácia Popular</a:t>
            </a:r>
          </a:p>
          <a:p>
            <a:pPr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214686"/>
            <a:ext cx="6000792" cy="3323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 E METAS</a:t>
            </a:r>
          </a:p>
          <a:p>
            <a:pPr marL="514350" indent="-514350" algn="just">
              <a:lnSpc>
                <a:spcPct val="13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4. Promoção à saúde</a:t>
            </a:r>
          </a:p>
          <a:p>
            <a:pPr marL="514350" indent="-514350" algn="just">
              <a:lnSpc>
                <a:spcPct val="13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arantir orientação sobre alimentação saudável a 100% dos pacientes</a:t>
            </a:r>
          </a:p>
          <a:p>
            <a:pPr marL="514350" indent="-514350" algn="just">
              <a:lnSpc>
                <a:spcPct val="13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- Garantir orientação em relação à prática de atividade física regular a 100% dos pacientes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Ações</a:t>
            </a:r>
          </a:p>
          <a:p>
            <a:pPr marL="514350" indent="-514350" algn="just">
              <a:lnSpc>
                <a:spcPct val="13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Organização e gestão do serviço</a:t>
            </a:r>
          </a:p>
          <a:p>
            <a:pPr marL="514350" indent="-514350" algn="just">
              <a:lnSpc>
                <a:spcPct val="13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	- Organizar práticas coletivas sobre alimentação saudável e atividade física</a:t>
            </a:r>
          </a:p>
          <a:p>
            <a:pPr algn="ctr">
              <a:lnSpc>
                <a:spcPct val="120000"/>
              </a:lnSpc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Monitoramento e avaliação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	- Monitorar a realização de orientação nutricional em 100% dos hipertensos e/ou diabéticos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	- Orientar quanto a prática de atividade física regular em 100% dos hipertensos e/ou diabéticos</a:t>
            </a:r>
          </a:p>
          <a:p>
            <a:pPr>
              <a:lnSpc>
                <a:spcPct val="120000"/>
              </a:lnSpc>
            </a:pPr>
            <a:endParaRPr 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130000"/>
              </a:lnSpc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Ações</a:t>
            </a:r>
          </a:p>
          <a:p>
            <a:pPr algn="just">
              <a:lnSpc>
                <a:spcPct val="13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Engajamento público</a:t>
            </a:r>
          </a:p>
          <a:p>
            <a:pPr algn="just">
              <a:lnSpc>
                <a:spcPct val="13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- Orientar os pacientes hipertensos e/ou diabéticos e seus familiares sobre a importância da alimentação saudável e prática de atividade física regular</a:t>
            </a:r>
          </a:p>
          <a:p>
            <a:pPr lvl="1" algn="just">
              <a:lnSpc>
                <a:spcPct val="130000"/>
              </a:lnSpc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Prática clínica</a:t>
            </a:r>
          </a:p>
          <a:p>
            <a:pPr algn="just">
              <a:lnSpc>
                <a:spcPct val="13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Capacitar a equipe sobre a promoção da prática de atividade física</a:t>
            </a:r>
          </a:p>
          <a:p>
            <a:pPr>
              <a:lnSpc>
                <a:spcPct val="130000"/>
              </a:lnSpc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foto po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Todos os pacientes hipertensos e/ou diabéticos  receberam orientações sobre alimentação saudável e prática de atividade física regular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357562"/>
            <a:ext cx="5786478" cy="3049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143116"/>
            <a:ext cx="6715172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Espaço Reservado para Conteúdo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1928802"/>
            <a:ext cx="4210080" cy="4572031"/>
          </a:xfrm>
          <a:prstGeom prst="rect">
            <a:avLst/>
          </a:prstGeom>
          <a:noFill/>
        </p:spPr>
      </p:pic>
      <p:pic>
        <p:nvPicPr>
          <p:cNvPr id="6" name="Espaço Reservado para Conteúdo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8802"/>
            <a:ext cx="403860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pt-BR" dirty="0" smtClean="0"/>
              <a:t>	</a:t>
            </a: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OBJETIVOS E METAS</a:t>
            </a:r>
          </a:p>
          <a:p>
            <a:pPr algn="ctr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None/>
            </a:pP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5. Prevenção de doenças nas famílias dos hipertensos e/ou diabéticos</a:t>
            </a:r>
          </a:p>
          <a:p>
            <a:pPr marL="457200" indent="-457200" algn="just">
              <a:buNone/>
            </a:pPr>
            <a:endParaRPr lang="pt-BR" sz="38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None/>
            </a:pP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pt-BR" sz="3800" dirty="0" smtClean="0">
                <a:latin typeface="Arial" pitchFamily="34" charset="0"/>
                <a:cs typeface="Arial" pitchFamily="34" charset="0"/>
              </a:rPr>
              <a:t>Investigar os hábitos alimentares em 100% das famílias </a:t>
            </a:r>
          </a:p>
          <a:p>
            <a:pPr marL="457200" indent="-457200" algn="just">
              <a:buNone/>
            </a:pPr>
            <a:endParaRPr lang="pt-BR" sz="3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3800" dirty="0" smtClean="0">
                <a:latin typeface="Arial" pitchFamily="34" charset="0"/>
                <a:cs typeface="Arial" pitchFamily="34" charset="0"/>
              </a:rPr>
              <a:t>	- Avaliar comprometimento de órgãos alvo em 100% dos hipertensos e diabéticos de alto risco</a:t>
            </a:r>
          </a:p>
          <a:p>
            <a:pPr algn="just">
              <a:buNone/>
            </a:pPr>
            <a:r>
              <a:rPr lang="pt-BR" sz="3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r>
              <a:rPr lang="pt-BR" sz="3800" dirty="0" smtClean="0">
                <a:latin typeface="Arial" pitchFamily="34" charset="0"/>
                <a:cs typeface="Arial" pitchFamily="34" charset="0"/>
              </a:rPr>
              <a:t>	</a:t>
            </a:r>
            <a:endParaRPr lang="pt-BR" sz="3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 Acompanhar 100% dos pacientes de alto risco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Realizar estratificação do risco cardiovascular em 100% dos hipertensos e/ou diabéticos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Garantir atendimento odontológico a 100% dos pacientes hipertensos e/ou diabéticos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Garantir orientação sobre os riscos do tabagismo a 100% dos pacientes que fumam</a:t>
            </a:r>
          </a:p>
          <a:p>
            <a:pPr algn="just">
              <a:buFontTx/>
              <a:buChar char="-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Ações</a:t>
            </a:r>
          </a:p>
          <a:p>
            <a:pPr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Organização e gestão do serviço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Promover o trabalho em equipe para o cuidado das família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Monitoramento e avaliação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Monitorar a investigação dos hábitos alimentares das famílias </a:t>
            </a:r>
          </a:p>
          <a:p>
            <a:pPr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Ações</a:t>
            </a:r>
          </a:p>
          <a:p>
            <a:pPr lvl="1" algn="just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Engajamento público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Divulgar as potencialidades das ações trans e interdisciplinares no cuidado à saúde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Incentivar a importância do auto-cuidado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Divulgar os benefícios de hábitos alimentares saudáveis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hipertensos de alto risco com avaliação de comprometimento de órgão alvo  foi maior no primeiro mês (54,2%), em comparação aos demais 35,2%, 33,6% e 31,5%</a:t>
            </a:r>
          </a:p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500438"/>
            <a:ext cx="5429288" cy="3037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diabéticos de alto risco com avaliação de comprometimento de órgãos alvo, foi maior no primeiro mês (61,5%) em comparação com os demais (33,3%, 29,8% e 35,5%)</a:t>
            </a:r>
          </a:p>
          <a:p>
            <a:pPr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571876"/>
            <a:ext cx="6215106" cy="303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39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RESULTADOS</a:t>
            </a:r>
            <a:endParaRPr lang="pt-BR" sz="2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Todos os hipertensos e/ou diabéticos  receberam orientações sobre os riscos do tabagismo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USF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Alto do Cabrito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Localizada no Bairro Alto do Cabrito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População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adscrita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 aproximadamente 12.000 pessoas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- 03 equipes multiprofissionais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Espaço Reservado para Conteúdo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8802"/>
            <a:ext cx="4038600" cy="4500593"/>
          </a:xfrm>
          <a:prstGeom prst="rect">
            <a:avLst/>
          </a:prstGeom>
          <a:noFill/>
        </p:spPr>
      </p:pic>
      <p:pic>
        <p:nvPicPr>
          <p:cNvPr id="6" name="Espaço Reservado para Conteúdo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8802"/>
            <a:ext cx="4038600" cy="4500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Nenhum hipertenso e/ou diabético acompanhado na USF realizou consulta periódica com dentista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A intervenção  ampliou a cobertura do programa de atenção ao hipertenso e/ou diabético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Qualificação o atendimento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A assistência melhorou através da qualificação do exame clínico e com  a prescrição de medicamentos para controle da doença, que são da lista do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HiperDia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ou da Farmácia Popular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O número de hipertensos com os níveis de PA compensada e o número de exames dos pés diabéticos também aumentaram ao longo da intervenção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Todos os pacientes receberam orientações quanto hábito de alimentação saudável, prática de atividade física e regular e sobre os riscos de tabagismo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Contribuições  da intervenção para a equipe:  </a:t>
            </a:r>
          </a:p>
          <a:p>
            <a:pPr algn="just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Maior integração entre as equipes multiprofissionais que atuam na unidade de saúde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 O engajamento dos ACS no Programa de Atenção ao Hipertenso/Diabético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Contribuições da intervenção para o serviço: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Atenção centrada nos médicos e enfermeiros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Organização do fluxo dos pacientes na USF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Melhoria dos registros em prontuário dos dados do exame clínico, e a reserva de vagas para os faltosos às consultas, especialmente médica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Contribuições da intervenção para a comunidade: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O impacto da intervenção ainda é pouco sentido pela comunidade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Relatos nos grupos de educação em saúde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intervenção já está incorporada à rotina da unidade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 odontológico oferecido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Pretende-se ampliar o rastreamento dos hipertensos e/ou diabéticos e assim aumentar a cobertura do programa captando estes usuários, atingindo a meta proposta até o final de 2013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REFLEXÃO PROCESSO DE APRENDIZAGEM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Possibilitou conhecer a realidade  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Identificação do desenvolvimento dos  programas de atenção à saúde preconizados pelo Ministério da Saúde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Propor algumas mudanças para melhorá-los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Revisão de  algumas práticas pessoais enquanto profissional de saúde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Entrosamento com os outros profissionais das demais equipes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REFLEXÃO PROCESSO DE APRENDIZAGEM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Ampliação do olhar sobre o cuidado: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Consultas e medicalização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Inclusão da família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Escuta qualificada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968552"/>
          </a:xfrm>
        </p:spPr>
        <p:txBody>
          <a:bodyPr>
            <a:normAutofit fontScale="92500"/>
          </a:bodyPr>
          <a:lstStyle/>
          <a:p>
            <a:pPr algn="ctr">
              <a:lnSpc>
                <a:spcPct val="14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Situação da ação programática na USF Alto do Cabrito antes da intervenção</a:t>
            </a:r>
          </a:p>
          <a:p>
            <a:pPr algn="ctr">
              <a:lnSpc>
                <a:spcPct val="14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4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Baixa cobertura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 Programa de Atenção ao Hipertenso e Diabético</a:t>
            </a:r>
          </a:p>
          <a:p>
            <a:pPr algn="just">
              <a:lnSpc>
                <a:spcPct val="14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Resistência dos usuários ao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tratamento farmacológico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às mudanças de estilo de vida</a:t>
            </a:r>
          </a:p>
          <a:p>
            <a:pPr lvl="1" algn="just">
              <a:lnSpc>
                <a:spcPct val="140000"/>
              </a:lnSpc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Consequência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: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2" algn="just">
              <a:lnSpc>
                <a:spcPct val="140000"/>
              </a:lnSpc>
              <a:buNone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- pacientes descompensados </a:t>
            </a:r>
          </a:p>
          <a:p>
            <a:pPr lvl="2" algn="just">
              <a:lnSpc>
                <a:spcPct val="140000"/>
              </a:lnSpc>
              <a:buNone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- responsabilizam o seu tratamento somente aos profissionais</a:t>
            </a:r>
          </a:p>
          <a:p>
            <a:pPr>
              <a:lnSpc>
                <a:spcPct val="140000"/>
              </a:lnSpc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“Ontem passado. </a:t>
            </a:r>
            <a:br>
              <a:rPr lang="pt-BR" sz="2400" i="1" dirty="0" smtClean="0">
                <a:latin typeface="Arial" pitchFamily="34" charset="0"/>
                <a:cs typeface="Arial" pitchFamily="34" charset="0"/>
              </a:rPr>
            </a:b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Amanhã futuro. </a:t>
            </a:r>
            <a:br>
              <a:rPr lang="pt-BR" sz="2400" i="1" dirty="0" smtClean="0">
                <a:latin typeface="Arial" pitchFamily="34" charset="0"/>
                <a:cs typeface="Arial" pitchFamily="34" charset="0"/>
              </a:rPr>
            </a:b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Hoje agora. </a:t>
            </a:r>
            <a:br>
              <a:rPr lang="pt-BR" sz="2400" i="1" dirty="0" smtClean="0">
                <a:latin typeface="Arial" pitchFamily="34" charset="0"/>
                <a:cs typeface="Arial" pitchFamily="34" charset="0"/>
              </a:rPr>
            </a:b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Ontem foi. </a:t>
            </a:r>
            <a:br>
              <a:rPr lang="pt-BR" sz="2400" i="1" dirty="0" smtClean="0">
                <a:latin typeface="Arial" pitchFamily="34" charset="0"/>
                <a:cs typeface="Arial" pitchFamily="34" charset="0"/>
              </a:rPr>
            </a:b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Amanhã será. </a:t>
            </a:r>
            <a:br>
              <a:rPr lang="pt-BR" sz="2400" i="1" dirty="0" smtClean="0">
                <a:latin typeface="Arial" pitchFamily="34" charset="0"/>
                <a:cs typeface="Arial" pitchFamily="34" charset="0"/>
              </a:rPr>
            </a:b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Hoje é. </a:t>
            </a:r>
            <a:br>
              <a:rPr lang="pt-BR" sz="2400" i="1" dirty="0" smtClean="0">
                <a:latin typeface="Arial" pitchFamily="34" charset="0"/>
                <a:cs typeface="Arial" pitchFamily="34" charset="0"/>
              </a:rPr>
            </a:b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Ontem experiência adquirida. </a:t>
            </a:r>
            <a:br>
              <a:rPr lang="pt-BR" sz="2400" i="1" dirty="0" smtClean="0">
                <a:latin typeface="Arial" pitchFamily="34" charset="0"/>
                <a:cs typeface="Arial" pitchFamily="34" charset="0"/>
              </a:rPr>
            </a:b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Amanhã lutas novas. </a:t>
            </a:r>
            <a:br>
              <a:rPr lang="pt-BR" sz="2400" i="1" dirty="0" smtClean="0">
                <a:latin typeface="Arial" pitchFamily="34" charset="0"/>
                <a:cs typeface="Arial" pitchFamily="34" charset="0"/>
              </a:rPr>
            </a:b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Hoje, porém, é a nossa hora de fazer e de construir”</a:t>
            </a:r>
          </a:p>
          <a:p>
            <a:pPr algn="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Chico Xavier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304256"/>
          </a:xfrm>
        </p:spPr>
        <p:txBody>
          <a:bodyPr>
            <a:normAutofit/>
          </a:bodyPr>
          <a:lstStyle/>
          <a:p>
            <a:pPr algn="ctr">
              <a:lnSpc>
                <a:spcPct val="140000"/>
              </a:lnSpc>
              <a:buNone/>
            </a:pPr>
            <a:endParaRPr lang="pt-BR" sz="3200" dirty="0" smtClean="0"/>
          </a:p>
          <a:p>
            <a:pPr algn="ctr">
              <a:lnSpc>
                <a:spcPct val="14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atenção aos adultos portadores de HAS  e/ou DM na USF Alto do Cabrito</a:t>
            </a:r>
          </a:p>
          <a:p>
            <a:pPr>
              <a:lnSpc>
                <a:spcPct val="140000"/>
              </a:lnSpc>
              <a:buNone/>
            </a:pP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buNone/>
            </a:pPr>
            <a:r>
              <a:rPr lang="pt-BR" dirty="0" smtClean="0"/>
              <a:t>	</a:t>
            </a:r>
          </a:p>
          <a:p>
            <a:pPr>
              <a:lnSpc>
                <a:spcPct val="13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13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Duração da intervenção</a:t>
            </a:r>
          </a:p>
          <a:p>
            <a:pPr>
              <a:lnSpc>
                <a:spcPct val="13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Público participante</a:t>
            </a:r>
          </a:p>
          <a:p>
            <a:pPr>
              <a:lnSpc>
                <a:spcPct val="13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Protocolo utilizado</a:t>
            </a:r>
          </a:p>
          <a:p>
            <a:pPr>
              <a:lnSpc>
                <a:spcPct val="13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b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4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OBJETIVOS E METAS</a:t>
            </a:r>
          </a:p>
          <a:p>
            <a:pPr marL="514350" indent="-514350" algn="just">
              <a:lnSpc>
                <a:spcPct val="14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1. Ampliar a cobertura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4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Cadastrar 70% dos hipertensos e/ou diabéticos</a:t>
            </a:r>
          </a:p>
          <a:p>
            <a:pPr algn="just">
              <a:lnSpc>
                <a:spcPct val="14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- Cadastrar 30% dos hipertensos e/ou diabéticos  já diagnosticados </a:t>
            </a:r>
          </a:p>
          <a:p>
            <a:pPr algn="ctr">
              <a:lnSpc>
                <a:spcPct val="14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Ações</a:t>
            </a:r>
          </a:p>
          <a:p>
            <a:pPr algn="just">
              <a:lnSpc>
                <a:spcPct val="14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Organização e gestão do serviço: Garantir o cadastro no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HiperDia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40000"/>
              </a:lnSpc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708</TotalTime>
  <Words>627</Words>
  <Application>Microsoft Macintosh PowerPoint</Application>
  <PresentationFormat>Apresentação na tela (4:3)</PresentationFormat>
  <Paragraphs>291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1" baseType="lpstr">
      <vt:lpstr>Fluxo</vt:lpstr>
      <vt:lpstr>Universidade Aberta do SUS – UNASUS Universidade Federal de Pelotas Especialização em Saúde da Família Modalidade à Distância Turma 03 </vt:lpstr>
      <vt:lpstr>INTRODUÇÃO</vt:lpstr>
      <vt:lpstr>INTRODUÇÃO</vt:lpstr>
      <vt:lpstr>INTRODUÇÃO</vt:lpstr>
      <vt:lpstr>INTRODUÇÃO</vt:lpstr>
      <vt:lpstr>INTRODUÇÃO</vt:lpstr>
      <vt:lpstr>OBJETIVO GERAL</vt:lpstr>
      <vt:lpstr>METODOLOGIA</vt:lpstr>
      <vt:lpstr>METODOLOGIA 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RESULTADOS</vt:lpstr>
      <vt:lpstr>RESULTADOS</vt:lpstr>
      <vt:lpstr>RESULTADOS</vt:lpstr>
      <vt:lpstr>RESULTADOS</vt:lpstr>
      <vt:lpstr>METODOLOGIA</vt:lpstr>
      <vt:lpstr>METODOLOGIA</vt:lpstr>
      <vt:lpstr>METODOLOGIA</vt:lpstr>
      <vt:lpstr>METODOLOGIA</vt:lpstr>
      <vt:lpstr>RESULTADOS</vt:lpstr>
      <vt:lpstr>METODOLOGIA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METODOLOGIA</vt:lpstr>
      <vt:lpstr>METODOLOGIA</vt:lpstr>
      <vt:lpstr>METODOLOGIA</vt:lpstr>
      <vt:lpstr>RESULTADOS</vt:lpstr>
      <vt:lpstr>RESULTADOS</vt:lpstr>
      <vt:lpstr>RESULTADOS</vt:lpstr>
      <vt:lpstr>METODOLOGIA</vt:lpstr>
      <vt:lpstr>METODOLOGIA</vt:lpstr>
      <vt:lpstr>METODOLOGIA</vt:lpstr>
      <vt:lpstr>METODOLOGIA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DISCUSSÃO</vt:lpstr>
      <vt:lpstr>DISCUSSÃO</vt:lpstr>
      <vt:lpstr>DISCUSSÃO</vt:lpstr>
      <vt:lpstr>DISCUSSÃO</vt:lpstr>
      <vt:lpstr>REFLEXÃO PROCESSO DE APRENDIZAGEM</vt:lpstr>
      <vt:lpstr>REFLEXÃO PROCESSO DE APRENDIZAGEM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– UNASUS Universidade Federal de Pelotas Especialização em Saúde da Família Modalidade à Distância Turma 03</dc:title>
  <dc:creator>Tânia Serrado</dc:creator>
  <cp:lastModifiedBy>Tânia Serrado</cp:lastModifiedBy>
  <cp:revision>64</cp:revision>
  <dcterms:created xsi:type="dcterms:W3CDTF">2013-09-05T23:25:14Z</dcterms:created>
  <dcterms:modified xsi:type="dcterms:W3CDTF">2013-09-20T00:19:07Z</dcterms:modified>
</cp:coreProperties>
</file>