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98" r:id="rId4"/>
    <p:sldId id="264" r:id="rId5"/>
    <p:sldId id="338" r:id="rId6"/>
    <p:sldId id="301" r:id="rId7"/>
    <p:sldId id="265" r:id="rId8"/>
    <p:sldId id="266" r:id="rId9"/>
    <p:sldId id="267" r:id="rId10"/>
    <p:sldId id="268" r:id="rId11"/>
    <p:sldId id="269" r:id="rId12"/>
    <p:sldId id="299" r:id="rId13"/>
    <p:sldId id="339" r:id="rId14"/>
    <p:sldId id="300" r:id="rId15"/>
    <p:sldId id="270" r:id="rId16"/>
    <p:sldId id="271" r:id="rId17"/>
    <p:sldId id="320" r:id="rId18"/>
    <p:sldId id="302" r:id="rId19"/>
    <p:sldId id="303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07" r:id="rId28"/>
    <p:sldId id="328" r:id="rId29"/>
    <p:sldId id="310" r:id="rId30"/>
    <p:sldId id="329" r:id="rId31"/>
    <p:sldId id="330" r:id="rId32"/>
    <p:sldId id="313" r:id="rId33"/>
    <p:sldId id="315" r:id="rId34"/>
    <p:sldId id="331" r:id="rId35"/>
    <p:sldId id="312" r:id="rId36"/>
    <p:sldId id="332" r:id="rId37"/>
    <p:sldId id="311" r:id="rId38"/>
    <p:sldId id="334" r:id="rId39"/>
    <p:sldId id="314" r:id="rId40"/>
    <p:sldId id="335" r:id="rId41"/>
    <p:sldId id="316" r:id="rId42"/>
    <p:sldId id="333" r:id="rId43"/>
    <p:sldId id="341" r:id="rId44"/>
    <p:sldId id="342" r:id="rId45"/>
    <p:sldId id="343" r:id="rId46"/>
    <p:sldId id="297" r:id="rId47"/>
    <p:sldId id="344" r:id="rId48"/>
    <p:sldId id="345" r:id="rId49"/>
    <p:sldId id="346" r:id="rId50"/>
    <p:sldId id="257" r:id="rId5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DAD\AGNE\Unidade%203%20interven&#231;&#227;o\semana%2013\Agne%20Coleta%20de%20dados%20Pre-Natal%20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DAD\AGNE\Unidade%203%20interven&#231;&#227;o\semana%2013\Agne%20Coleta%20de%20dados%20Pre-Natal%20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DAD\AGNE\Unidade%203%20interven&#231;&#227;o\semana%2013\Agne%20Coleta%20de%20dados%20Pre-Natal%20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%20Helena\Google%20Drive\Acompanhamento%20dos%20Projetos\04%20Orient_%20ELIANE%20CARLONI\Esp_AGNE%20SARDINAS%20PAZ\Agne%20Coleta%20de%20dados%20Pre-Natal%20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DAD\AGNE\Unidade%203%20interven&#231;&#227;o\semana%2013\Agne%20Coleta%20de%20dados%20Pre-Natal%20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%20Helena\Google%20Drive\Acompanhamento%20dos%20Projetos\04%20Orient_%20ELIANE%20CARLONI\Esp_AGNE%20SARDINAS%20PAZ\Agne%20Coleta%20de%20dados%20Pre-Natal%20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%20Helena\Google%20Drive\Acompanhamento%20dos%20Projetos\04%20Orient_%20ELIANE%20CARLONI\Esp_AGNE%20SARDINAS%20PAZ\Agne%20Coleta%20de%20dados%20Pre-Natal%20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DAD\AGNE\Unidade%203%20interven&#231;&#227;o\semana%2013\Agne%20Coleta%20de%20dados%20Puerp&#233;rio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62262274652223"/>
          <c:y val="0.11575838956509292"/>
          <c:w val="0.84408133831755883"/>
          <c:h val="0.7737406000523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0.84848484848484862</c:v>
                </c:pt>
                <c:pt idx="1">
                  <c:v>0.84848484848484862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176704"/>
        <c:axId val="10218880"/>
      </c:barChart>
      <c:catAx>
        <c:axId val="11117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18880"/>
        <c:crosses val="autoZero"/>
        <c:auto val="1"/>
        <c:lblAlgn val="ctr"/>
        <c:lblOffset val="100"/>
        <c:noMultiLvlLbl val="0"/>
      </c:catAx>
      <c:valAx>
        <c:axId val="1021888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1767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73"/>
          <c:y val="0.28268600010697348"/>
          <c:w val="0.84677502714590702"/>
          <c:h val="0.604241325228655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0.89285714285714257</c:v>
                </c:pt>
                <c:pt idx="1">
                  <c:v>0.89285714285714257</c:v>
                </c:pt>
                <c:pt idx="2">
                  <c:v>0.90909090909090906</c:v>
                </c:pt>
                <c:pt idx="3">
                  <c:v>0.90909090909090906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211456"/>
        <c:axId val="10220608"/>
      </c:barChart>
      <c:catAx>
        <c:axId val="11221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20608"/>
        <c:crosses val="autoZero"/>
        <c:auto val="1"/>
        <c:lblAlgn val="ctr"/>
        <c:lblOffset val="100"/>
        <c:noMultiLvlLbl val="0"/>
      </c:catAx>
      <c:valAx>
        <c:axId val="1022060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211456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85159619778358"/>
          <c:y val="0.28417266187050538"/>
          <c:w val="0.84950577187671317"/>
          <c:h val="0.60071942446043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0.85714285714285765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213504"/>
        <c:axId val="10222912"/>
      </c:barChart>
      <c:catAx>
        <c:axId val="11221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22912"/>
        <c:crosses val="autoZero"/>
        <c:auto val="1"/>
        <c:lblAlgn val="ctr"/>
        <c:lblOffset val="100"/>
        <c:noMultiLvlLbl val="0"/>
      </c:catAx>
      <c:valAx>
        <c:axId val="1022291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213504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24752349504698"/>
          <c:y val="7.9075808954537599E-2"/>
          <c:w val="0.84946321225975785"/>
          <c:h val="0.810650803686036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0.96428571428571463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354816"/>
        <c:axId val="112617152"/>
      </c:barChart>
      <c:catAx>
        <c:axId val="11235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617152"/>
        <c:crosses val="autoZero"/>
        <c:auto val="1"/>
        <c:lblAlgn val="ctr"/>
        <c:lblOffset val="100"/>
        <c:noMultiLvlLbl val="0"/>
      </c:catAx>
      <c:valAx>
        <c:axId val="11261715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354816"/>
        <c:crosses val="autoZero"/>
        <c:crossBetween val="between"/>
        <c:majorUnit val="0.1"/>
        <c:minorUnit val="4.0000000000000044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9621978793004"/>
          <c:y val="0.10313900480922136"/>
          <c:w val="0.83774609640190134"/>
          <c:h val="0.782129742962056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vacina contra hepatite B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0.96428571428571463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427584"/>
        <c:axId val="112619456"/>
      </c:barChart>
      <c:catAx>
        <c:axId val="11142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619456"/>
        <c:crosses val="autoZero"/>
        <c:auto val="1"/>
        <c:lblAlgn val="ctr"/>
        <c:lblOffset val="100"/>
        <c:noMultiLvlLbl val="0"/>
      </c:catAx>
      <c:valAx>
        <c:axId val="11261945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427584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74066530889342"/>
          <c:y val="9.3137254901960786E-2"/>
          <c:w val="0.82959945689069992"/>
          <c:h val="0.789215686274510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Indicadores!$D$50:$G$50</c:f>
              <c:numCache>
                <c:formatCode>0.0%</c:formatCode>
                <c:ptCount val="4"/>
                <c:pt idx="0">
                  <c:v>0.89285714285714257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431168"/>
        <c:axId val="112621760"/>
      </c:barChart>
      <c:catAx>
        <c:axId val="11143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621760"/>
        <c:crosses val="autoZero"/>
        <c:auto val="1"/>
        <c:lblAlgn val="ctr"/>
        <c:lblOffset val="100"/>
        <c:noMultiLvlLbl val="0"/>
      </c:catAx>
      <c:valAx>
        <c:axId val="11262176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431168"/>
        <c:crosses val="autoZero"/>
        <c:crossBetween val="between"/>
        <c:majorUnit val="0.1"/>
        <c:minorUnit val="4.0000000000000044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5935145203619"/>
          <c:y val="0.15023474178403773"/>
          <c:w val="0.85215138430276849"/>
          <c:h val="0.737089201877933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356864"/>
        <c:axId val="112394816"/>
      </c:barChart>
      <c:catAx>
        <c:axId val="11235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394816"/>
        <c:crosses val="autoZero"/>
        <c:auto val="1"/>
        <c:lblAlgn val="ctr"/>
        <c:lblOffset val="100"/>
        <c:noMultiLvlLbl val="0"/>
      </c:catAx>
      <c:valAx>
        <c:axId val="11239481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356864"/>
        <c:crosses val="autoZero"/>
        <c:crossBetween val="between"/>
        <c:majorUnit val="0.1"/>
        <c:minorUnit val="4.0000000000000044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60761417848821"/>
          <c:y val="8.7097308675727028E-2"/>
          <c:w val="0.84409765044429819"/>
          <c:h val="0.80224998776157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0.4</c:v>
                </c:pt>
                <c:pt idx="1">
                  <c:v>0.5</c:v>
                </c:pt>
                <c:pt idx="2">
                  <c:v>0.77777777777777946</c:v>
                </c:pt>
                <c:pt idx="3">
                  <c:v>0.78260869565217628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526848"/>
        <c:axId val="112397120"/>
      </c:barChart>
      <c:catAx>
        <c:axId val="11252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397120"/>
        <c:crosses val="autoZero"/>
        <c:auto val="1"/>
        <c:lblAlgn val="ctr"/>
        <c:lblOffset val="100"/>
        <c:noMultiLvlLbl val="0"/>
      </c:catAx>
      <c:valAx>
        <c:axId val="11239712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2526848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60040"/>
            <a:ext cx="7406640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pt-BR" b="1" dirty="0" smtClean="0"/>
          </a:p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Melhoria da Atenção ao Pré-Natal e Puerpério na UBS Dr. Rubim Aronovitch, Macapá/AP.</a:t>
            </a:r>
            <a:endParaRPr lang="es-ES" b="1" dirty="0" smtClean="0"/>
          </a:p>
          <a:p>
            <a:r>
              <a:rPr lang="pt-BR" b="1" dirty="0" smtClean="0"/>
              <a:t> </a:t>
            </a:r>
            <a:endParaRPr lang="es-ES" b="1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27784" y="4071942"/>
            <a:ext cx="621739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Especializando: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Agne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Sardiñas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Paz </a:t>
            </a:r>
          </a:p>
          <a:p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Orientadora:Eliane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Carloni Da Silva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7211" y="580526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331640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05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Metodologia/Ações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Intervenção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16 semanas com 12 semanas presenciais do especializando na unidade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 alvo: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 gestantes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puérperas </a:t>
            </a:r>
            <a:r>
              <a:rPr lang="pt-B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puérperas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residentes na área de abrangência da equipe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039.</a:t>
            </a:r>
          </a:p>
          <a:p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Atendimento individual na UBS e visita domiciliar.</a:t>
            </a:r>
          </a:p>
          <a:p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Qualificação/treinamento da equipe.</a:t>
            </a:r>
          </a:p>
          <a:p>
            <a:endParaRPr lang="pt-BR" sz="22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effectLst/>
              </a:rPr>
              <a:t>Metodologia/Ações</a:t>
            </a:r>
            <a:endParaRPr lang="pt-BR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Agendamento de consultas;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 de faltosos e busca ativa;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Atividades educativas com população;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Reuniões de equipe;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Monitoramento;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 ativa.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5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11560" y="1071547"/>
            <a:ext cx="8532440" cy="538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Monitoramento e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avaliação:</a:t>
            </a:r>
          </a:p>
          <a:p>
            <a:pPr lvl="1" algn="just"/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Cobertura de pré-natal e puerpério;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Pré-natal primeiro trimestre gestação e puerpério até 42 dias pós parto;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Exame clínico e laboratoriais;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Atualização de cartão vacinal;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Registros adequados;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Educação em saúde (orientações individuais e coletivas).</a:t>
            </a:r>
          </a:p>
          <a:p>
            <a:pPr lvl="1"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331640" y="7029400"/>
            <a:ext cx="7738172" cy="45719"/>
          </a:xfrm>
        </p:spPr>
        <p:txBody>
          <a:bodyPr>
            <a:normAutofit fontScale="25000" lnSpcReduction="20000"/>
          </a:bodyPr>
          <a:lstStyle/>
          <a:p>
            <a:r>
              <a:rPr lang="pt-BR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lvl="1"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971600" y="116632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b="1" dirty="0" smtClean="0">
                <a:solidFill>
                  <a:srgbClr val="FF0000"/>
                </a:solidFill>
                <a:effectLst/>
              </a:rPr>
              <a:t>Metodologia/Ações</a:t>
            </a:r>
            <a:endParaRPr lang="pt-BR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48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600" b="1" dirty="0">
                <a:latin typeface="Arial" pitchFamily="34" charset="0"/>
                <a:cs typeface="Arial" pitchFamily="34" charset="0"/>
              </a:rPr>
              <a:t>Organização e gestão do serviço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2296" indent="0" algn="ctr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Acolhimento;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Cadastro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população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alvo;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Visitas domiciliares;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demanda programada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espontânea;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Registros adequados;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Encaminhamento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serviço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especializado;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busca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ativa;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Planejamento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materiais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necessários.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345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3648" y="1285860"/>
            <a:ext cx="7452320" cy="538350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Engajamento público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Reunião com os gestores e líderes da comunidade;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Manutenção dos registros</a:t>
            </a:r>
            <a:endParaRPr lang="pt-B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Participação da comunidade</a:t>
            </a:r>
          </a:p>
          <a:p>
            <a:pPr lvl="1"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Qualificação da prática clínica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Qualificação da equipe;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Orientações a comunidade;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Registros adequados;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Capacitação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ACS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identificação de gestantes e sobre as orientações no pré-natal e puerpério.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pt-BR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15616" y="258060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b="1" smtClean="0">
                <a:solidFill>
                  <a:srgbClr val="FF0000"/>
                </a:solidFill>
                <a:effectLst/>
              </a:rPr>
              <a:t>Metodologia/Ações</a:t>
            </a:r>
            <a:endParaRPr lang="pt-BR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59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>
                <a:solidFill>
                  <a:srgbClr val="FF0000"/>
                </a:solidFill>
              </a:rPr>
              <a:t>Logística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Manual Técnico de Pré-Natal e Puerpério do Ministério da Saúde, (Brasil,2013)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Ficha Espelho;</a:t>
            </a:r>
          </a:p>
          <a:p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icha de gestante do SISPRÉ-NATAL;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Planilha coleta de dados;</a:t>
            </a:r>
          </a:p>
          <a:p>
            <a:r>
              <a:rPr lang="pt-B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Esfigmomanômetro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balança adulto, espéculo, luvas, sonar, fita métrica, tabela de avaliação do IMC.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18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rgbClr val="FF0000"/>
                </a:solidFill>
              </a:rPr>
              <a:t>OBJETIVOS ESPECÍFICOS/METAS</a:t>
            </a: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pPr>
              <a:buNone/>
            </a:pPr>
            <a:endParaRPr lang="pt-BR" sz="2400" b="1" dirty="0" smtClean="0"/>
          </a:p>
          <a:p>
            <a:pPr algn="just">
              <a:buNone/>
            </a:pPr>
            <a:r>
              <a:rPr lang="pt-BR" sz="2200" b="1" dirty="0" smtClean="0"/>
              <a:t>Objetivo 1: </a:t>
            </a:r>
            <a:r>
              <a:rPr lang="pt-BR" sz="2200" dirty="0" smtClean="0"/>
              <a:t>Ampliar a cobertura de pré-natal.</a:t>
            </a:r>
          </a:p>
          <a:p>
            <a:pPr algn="just"/>
            <a:endParaRPr lang="pt-BR" sz="2200" dirty="0" smtClean="0"/>
          </a:p>
          <a:p>
            <a:pPr algn="just">
              <a:buNone/>
            </a:pPr>
            <a:r>
              <a:rPr lang="pt-BR" sz="2200" b="1" dirty="0" smtClean="0"/>
              <a:t> Meta </a:t>
            </a:r>
            <a:r>
              <a:rPr lang="pt-BR" sz="2200" b="1" dirty="0"/>
              <a:t>1.1</a:t>
            </a:r>
            <a:r>
              <a:rPr lang="pt-BR" sz="2200" b="1" dirty="0" smtClean="0"/>
              <a:t>: </a:t>
            </a:r>
            <a:r>
              <a:rPr lang="pt-BR" sz="2200" dirty="0" smtClean="0"/>
              <a:t>Alcançar 100 % de cobertura das gestantes cadastradas no Programa de Pré-natal da unidade de saúde.</a:t>
            </a:r>
          </a:p>
          <a:p>
            <a:pPr>
              <a:buNone/>
            </a:pP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9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Resultados 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200" b="1" dirty="0" smtClean="0">
                <a:solidFill>
                  <a:srgbClr val="FF0000"/>
                </a:solidFill>
                <a:latin typeface="Gill Sans MT" pitchFamily="34" charset="0"/>
                <a:cs typeface="Arial" panose="020B0604020202020204" pitchFamily="34" charset="0"/>
              </a:rPr>
              <a:t>100 %</a:t>
            </a:r>
            <a:r>
              <a:rPr lang="pt-BR" sz="2200" dirty="0" smtClean="0">
                <a:latin typeface="Gill Sans MT" pitchFamily="34" charset="0"/>
                <a:cs typeface="Arial" panose="020B0604020202020204" pitchFamily="34" charset="0"/>
              </a:rPr>
              <a:t> = 33  Cobertura do programa de atenção ao  pré-natal na unidade de saúde</a:t>
            </a:r>
          </a:p>
          <a:p>
            <a:pPr>
              <a:buNone/>
            </a:pP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500298" y="2285992"/>
          <a:ext cx="5078043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357353" y="0"/>
            <a:ext cx="1143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85852" y="5493076"/>
            <a:ext cx="78581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Figura 6 –Proporção de gestantes cadastradas no programa de Pré-     Natal, UBS Dr. Rubim Aronovitch, Macapá/AP,2015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2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Melhorar a qualidade da atenção pré-natal realizado na unidade.</a:t>
            </a: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 2.1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a 100% das gestantes o ingresso no Programa de Pré-Natal no primeiro trimestre de gestação.</a:t>
            </a:r>
          </a:p>
          <a:p>
            <a:pPr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2.2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pelo menos um exame ginecológico por trimestre em 100% das gestantes.</a:t>
            </a:r>
          </a:p>
          <a:p>
            <a:pPr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2.3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pelo menos um exame de mamas em 100% das gestantes.</a:t>
            </a:r>
          </a:p>
          <a:p>
            <a:pPr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2.4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a 100% das gestantes a solicitação de exames laboratoriais de acordo com protocolo</a:t>
            </a:r>
          </a:p>
          <a:p>
            <a:pPr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2.5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a 100% das gestantes a prescrição de sulfato ferroso e ácido fólico conforme protocolo.</a:t>
            </a: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pt-BR" sz="2200" dirty="0" smtClean="0"/>
          </a:p>
          <a:p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2.6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que 100% das gestantes estejam com vacina antitetânica em dia.</a:t>
            </a:r>
          </a:p>
          <a:p>
            <a:pPr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2.7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que 100% das gestantes estejam com vacina contra hepatite B em dia. </a:t>
            </a:r>
          </a:p>
          <a:p>
            <a:pPr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2.8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avaliação da necessidade de atendimento odontológico em 100% das gestantes durante o pré-natal.</a:t>
            </a:r>
          </a:p>
          <a:p>
            <a:pPr>
              <a:buNone/>
            </a:pPr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2.9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a primeira consulta odontológica programática para 100% das gestantes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cadastradas.</a:t>
            </a:r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ação programática: assistência ao pré-natal e puerpério devido </a:t>
            </a: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importância </a:t>
            </a: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significativa no âmbito da saúde pública, pela vulnerabilidade biológica e psíquica da mulher. </a:t>
            </a:r>
          </a:p>
          <a:p>
            <a:pPr marL="82296" indent="0" algn="just">
              <a:buNone/>
            </a:pP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Expectativas da intervenção:</a:t>
            </a:r>
          </a:p>
          <a:p>
            <a:pPr algn="just"/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elhorar a cobertura de gestantes e puérperas atendidas;</a:t>
            </a:r>
          </a:p>
          <a:p>
            <a:pPr algn="just"/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de qualidade nos atendimentos;</a:t>
            </a:r>
          </a:p>
          <a:p>
            <a:pPr algn="just"/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Capacitação da equipe;</a:t>
            </a:r>
          </a:p>
          <a:p>
            <a:pPr algn="just"/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de arquivos;</a:t>
            </a:r>
          </a:p>
          <a:p>
            <a:pPr algn="just"/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Registros com qualidade;</a:t>
            </a:r>
          </a:p>
          <a:p>
            <a:pPr algn="just"/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 para atender demanda espontânea e programada;</a:t>
            </a:r>
          </a:p>
          <a:p>
            <a:pPr algn="just"/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Acolhimento qualificado;</a:t>
            </a:r>
          </a:p>
          <a:p>
            <a:pPr algn="just"/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Buscas ativa;</a:t>
            </a:r>
          </a:p>
          <a:p>
            <a:pPr algn="just"/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Visitas domiciliares;</a:t>
            </a:r>
          </a:p>
          <a:p>
            <a:pPr algn="just"/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Atividades coletivas e de educação em saúde.</a:t>
            </a:r>
            <a:endParaRPr lang="es-E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8800" dirty="0" smtClean="0"/>
              <a:t> 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9977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071670" y="1714488"/>
          <a:ext cx="5648334" cy="2890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785918" y="4714884"/>
            <a:ext cx="635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7 –Proporção de gestantes captadas no primeiro trimestre de gestação, UBS Dr. Rubim Aronovitch, Macapá/AP,2015. 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071670" y="1643050"/>
          <a:ext cx="6076962" cy="367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214546" y="5429264"/>
            <a:ext cx="58579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8 –Proporção de gestantes com pelo menos um exame ginecológico por trimestre, UBS Dr. Rubim Aronovitch, Macapá/AP,2015</a:t>
            </a:r>
            <a:r>
              <a:rPr lang="pt-BR" sz="2000" dirty="0" smtClean="0"/>
              <a:t>. 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067984"/>
              </p:ext>
            </p:extLst>
          </p:nvPr>
        </p:nvGraphicFramePr>
        <p:xfrm>
          <a:off x="2071670" y="1556792"/>
          <a:ext cx="5774927" cy="3727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071670" y="5572140"/>
            <a:ext cx="58579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9 –Proporção de gestantes com pelo menos um exame de mamas durante o pré-natal, UBS Dr. Rubim Aronovitch, Macapá/AP,2015</a:t>
            </a:r>
            <a:r>
              <a:rPr lang="pt-BR" sz="2000" dirty="0" smtClean="0"/>
              <a:t>. 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2.4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alcançada com a solicitação de exames laboratoriais de acordo com protocolo</a:t>
            </a:r>
          </a:p>
          <a:p>
            <a:pPr algn="just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2.5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100%  alcançada com a prescrição de sulfato ferroso e ácido fólico conforme protocolo</a:t>
            </a:r>
          </a:p>
          <a:p>
            <a:pPr algn="just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2.6 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alcançada com vacina antitetânica em dia.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endParaRPr lang="es-E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143108" y="1357298"/>
          <a:ext cx="5505458" cy="367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714480" y="5214950"/>
            <a:ext cx="61436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Figura 10 –Proporção de gestantes com o esquema da vacina da Hepatite B completo, UBS Dr. Rubim Aronovitch, Macapá/AP, 2015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143108" y="1428736"/>
          <a:ext cx="5643602" cy="3605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143108" y="5143512"/>
            <a:ext cx="65008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11 – Proporção de gestantes com avaliação de necessidade de atendimento odontológico, UBS Dr. Rubim Aronovitch, Macapá/AP,2015. 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  <a:endParaRPr 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071670" y="1428736"/>
          <a:ext cx="6219838" cy="3462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 flipV="1">
            <a:off x="0" y="-142900"/>
            <a:ext cx="457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071670" y="5000637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Figura 12 –Proporção gestantes com primeira consulta odontológica programática, UBS Dr. Rubim Aronovitch, Macapá/AP, 2015.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5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avaliação de risco.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5.1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Avaliar risco gestacional em 100% das gestantes.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dirty="0" smtClean="0"/>
              <a:t> 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  <a:endParaRPr 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5.1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alcançado em 100% das gestantes.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1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Ampliar a cobertura da atenção à puérperas.</a:t>
            </a: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1.1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a 100% das puérperas cadastradas no programa de Pré-Natal e Puerpério da Unidade de Saúde consulta puerperal antes dos 42 dias após o parto.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Macapá / AP: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Município cortado pela linha do equador, localizado nas margens do rio Amazonas, com clima muito quente e úmido. As atividades fundamentais são transações comerciais com as Américas Central, do Norte e com a Europa, além da agricultura e indústria. </a:t>
            </a:r>
          </a:p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 aproximada 437.255 habitantes.</a:t>
            </a:r>
          </a:p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 equipes ESF, tendo um total de 23 UBS.</a:t>
            </a:r>
          </a:p>
          <a:p>
            <a:pPr algn="just">
              <a:buNone/>
            </a:pPr>
            <a:endParaRPr lang="pt-BR" sz="2200" dirty="0" smtClean="0"/>
          </a:p>
          <a:p>
            <a:pPr algn="just"/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071670" y="1428736"/>
          <a:ext cx="5857916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143108" y="5072074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13 –Proporção de puérperas com consulta até 42 dias após o parto, UBS Dr. Rubim Aronovitch, Macapá/AP, 2015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Dificuldades na meta de cobertura </a:t>
            </a:r>
            <a:endParaRPr 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Puérperas que fizeram mudança para outros endereços/ áreas após o parto.</a:t>
            </a:r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2: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Melhorar a qualidade da atenção às puérperas na unidade de saúde</a:t>
            </a: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2.1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Examinar as mamas em 100% das puérperas cadastradas no Programa</a:t>
            </a: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2.2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Examinar o abdome em 100% das puérperas cadastradas no Programa</a:t>
            </a:r>
          </a:p>
          <a:p>
            <a:pPr algn="just"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2.3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exame ginecológico em 100% das puérperas cadastradas no Programa</a:t>
            </a: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2.4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Avaliar o estado psíquico em 100% das puérperas cadastradas no Programa</a:t>
            </a: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2.5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Avaliar intercorrências em 100% das puérperas cadastradas no Programa</a:t>
            </a: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2.6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Prescrevera 100% das puérperas um dos métodos de anticoncepção</a:t>
            </a:r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metas referentes ao objetivo 2 foram alcançadas em 100 %.</a:t>
            </a:r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3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Melhorar a adesão ao pré-natal e das mães ao puerpério</a:t>
            </a: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3.1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busca ativa de 100% das gestantes faltosas às consultas de pré-natal</a:t>
            </a:r>
          </a:p>
          <a:p>
            <a:pPr algn="just">
              <a:buNone/>
            </a:pPr>
            <a:endParaRPr lang="pt-B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3.1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busca ativa em 100% das puérperas que não realizaram a consulta de puerpério até 30 dias após o parto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  <a:endParaRPr lang="es-ES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Metas alcançadas em 100 %, com realização de todas as buscas ativa necessárias.</a:t>
            </a:r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4: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Melhorar o registro  das informações do programa pré-natal e puerperio .</a:t>
            </a:r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4.1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Manter registro na ficha de acompanhamento/espelho de pré-natal em 100% das gestantes</a:t>
            </a:r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4.1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Manter registro na ficha de acompanhamento do Programa 100% das puérperas</a:t>
            </a:r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400" dirty="0" smtClean="0"/>
              <a:t> 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  <a:endParaRPr 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Metas alcançadas em 100 %.</a:t>
            </a:r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2200" b="1" dirty="0" smtClean="0"/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6 – 5 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Promover a saúde no pré-natal e puerperio . </a:t>
            </a:r>
          </a:p>
          <a:p>
            <a:pPr algn="just">
              <a:buNone/>
            </a:pPr>
            <a:endParaRPr lang="pt-B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6.1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a 100% das gestantes, orientação nutricional durante a gestação.</a:t>
            </a: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6.2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Promover o aleitamento materno junto a 100% das gestantes.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endParaRPr lang="pt-B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5.2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Orientar 100% das puérperas cadastradas no Programa sobre aleitamento materno exclusivo</a:t>
            </a:r>
            <a:endParaRPr lang="pt-B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pt-BR" sz="2200" dirty="0" smtClean="0"/>
          </a:p>
          <a:p>
            <a:pPr algn="just">
              <a:buNone/>
            </a:pPr>
            <a:endParaRPr lang="es-ES" sz="2200" dirty="0" smtClean="0"/>
          </a:p>
          <a:p>
            <a:pPr algn="just">
              <a:buNone/>
            </a:pPr>
            <a:endParaRPr lang="es-ES" sz="2200" dirty="0" smtClean="0"/>
          </a:p>
          <a:p>
            <a:pPr algn="just">
              <a:buNone/>
            </a:pPr>
            <a:endParaRPr lang="pt-BR" sz="2200" b="1" dirty="0" smtClean="0"/>
          </a:p>
          <a:p>
            <a:pPr algn="just">
              <a:buNone/>
            </a:pPr>
            <a:endParaRPr lang="es-ES" sz="2200" dirty="0" smtClean="0"/>
          </a:p>
          <a:p>
            <a:pPr algn="just">
              <a:buNone/>
            </a:pPr>
            <a:endParaRPr lang="es-ES" sz="2200" dirty="0" smtClean="0"/>
          </a:p>
          <a:p>
            <a:pPr algn="just">
              <a:buNone/>
            </a:pPr>
            <a:endParaRPr lang="pt-BR" sz="2200" dirty="0" smtClean="0"/>
          </a:p>
          <a:p>
            <a:pPr algn="just">
              <a:buNone/>
            </a:pPr>
            <a:endParaRPr lang="es-E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UBS Rubim Aronovitch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Urbana;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 de atenção misto (ESF e UPA);  </a:t>
            </a:r>
          </a:p>
          <a:p>
            <a:pPr algn="just"/>
            <a:r>
              <a:rPr lang="pt-BR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Abriga 04 Equipe Saúde da família;</a:t>
            </a:r>
          </a:p>
          <a:p>
            <a:pPr algn="just"/>
            <a:r>
              <a:rPr lang="pt-BR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opulação  total 12.985 pessoas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 Saúde Bucal;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 01 NASF;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Convênio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universidade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sendo campo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estágio; 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física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precária;</a:t>
            </a:r>
          </a:p>
          <a:p>
            <a:pPr algn="just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Serviço de Arquivos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Médicos 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Estatísticas (SAME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Triagem; 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vacinas;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auditório;</a:t>
            </a: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6.3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Orientar 100% das gestantes sobre os cuidados com o recém-nascido.</a:t>
            </a:r>
          </a:p>
          <a:p>
            <a:pPr algn="just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Metas 5.1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Orientar 100% das puérperas cadastradas no Programa sobre os cuidados do recém-nascido.</a:t>
            </a:r>
          </a:p>
          <a:p>
            <a:pPr algn="just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6.4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Orientar 100% das gestantes sobre anticoncepção após o parto.</a:t>
            </a:r>
          </a:p>
          <a:p>
            <a:pPr algn="just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5.3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Orientar 100% das puérperas cadastradas no Programa sobre planejamento familiar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6.5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Orientar 100% das gestantes sobre os riscos do tabagismo e do uso de álcool e drogas na gestação.</a:t>
            </a:r>
          </a:p>
          <a:p>
            <a:pPr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6.6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Orientar 100% das gestantes sobre higiene bucal.</a:t>
            </a:r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  <a:endParaRPr 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Metas alcançadas  em 100 % promovendo  saúde no pré-natal e puerpério segundo o protocolo.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lnSpc>
                <a:spcPct val="170000"/>
              </a:lnSpc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da intervenção para </a:t>
            </a:r>
            <a:r>
              <a:rPr lang="pt-B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EQUIPE</a:t>
            </a:r>
          </a:p>
          <a:p>
            <a:pPr algn="just">
              <a:lnSpc>
                <a:spcPct val="17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Capacitação da equipe,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troca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conhecimentos. 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integrado da equipe;</a:t>
            </a:r>
          </a:p>
          <a:p>
            <a:pPr algn="just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de ações como o acolhimento,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reuniões de equipe, palestras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educativas,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reuniões com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comunidade;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Presença dos familiares </a:t>
            </a:r>
            <a:r>
              <a:rPr lang="pt-BR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 consultas</a:t>
            </a:r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intervenção para </a:t>
            </a:r>
            <a:r>
              <a:rPr lang="pt-B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SERVIÇO</a:t>
            </a:r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Descentralização das atividades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médico;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Revisão das atribuições de cada membro da equipe;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Agendamento das consultas de demanda espontânea e programada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Uso do protocolo nos atendimentos;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Sistematização da assistência;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da qualidade do registro;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processos de trabalho;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em grupo.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</a:t>
            </a:r>
            <a:r>
              <a:rPr lang="pt-B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intervenção para </a:t>
            </a:r>
            <a:r>
              <a:rPr lang="pt-B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COMUNIDADE</a:t>
            </a:r>
            <a:r>
              <a:rPr lang="pt-BR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Esclarecimento à comunidade sobre as ações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desenvolvidas;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mulheres com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atendimento;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da qualidade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práticas profissionais;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estreita entre profissionais e a comunidade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Incorporação das ações na rotina de trabalho;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Expansão das ações para outras ações programáticas.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5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Reflexão crítica sobre aprendizagem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178376" y="1124744"/>
            <a:ext cx="7498080" cy="5400600"/>
          </a:xfrm>
        </p:spPr>
        <p:txBody>
          <a:bodyPr>
            <a:normAutofit/>
          </a:bodyPr>
          <a:lstStyle/>
          <a:p>
            <a:pPr algn="just"/>
            <a:endParaRPr lang="pt-BR" sz="2800" dirty="0" smtClean="0"/>
          </a:p>
          <a:p>
            <a:pPr algn="just">
              <a:lnSpc>
                <a:spcPct val="12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 sobre o Sistema de Saúde Brasileiro e seu funcionamento.  </a:t>
            </a:r>
          </a:p>
          <a:p>
            <a:pPr algn="just">
              <a:lnSpc>
                <a:spcPct val="12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Aprendizado da língua portuguesa, com melhoria do vocabulário e compreensão.</a:t>
            </a:r>
          </a:p>
          <a:p>
            <a:pPr algn="just">
              <a:lnSpc>
                <a:spcPct val="12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Especialização na modalidade </a:t>
            </a:r>
            <a:r>
              <a:rPr lang="pt-B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2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 da realidade do serviço; </a:t>
            </a:r>
          </a:p>
          <a:p>
            <a:pPr algn="just">
              <a:lnSpc>
                <a:spcPct val="12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Estudo da área clínica facilitando os atendimentos com melhor qualidade</a:t>
            </a:r>
          </a:p>
        </p:txBody>
      </p:sp>
    </p:spTree>
    <p:extLst>
      <p:ext uri="{BB962C8B-B14F-4D97-AF65-F5344CB8AC3E}">
        <p14:creationId xmlns:p14="http://schemas.microsoft.com/office/powerpoint/2010/main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Reflexão crítica sobre aprendizagem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em equipe, com contribuição dos demais profissionais. 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Organização, planejamento, execução das atividades do dia a dia. 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 e interação com a população da área da abrangência, em especial com as usuárias da intervenção.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de um projeto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intervenção para melhoria da assistência prestada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1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de algumas fotos da intervenção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ço Reservado para Conteúdo 3" descr="IMG-20150614-WA000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643050"/>
            <a:ext cx="3571900" cy="472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IMG-20150614-WA000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643050"/>
            <a:ext cx="335758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2123728" y="652534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Atendimento clínico à gestantes.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de algumas fotos da intervenção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ço Reservado para Conteúdo 3" descr="IMG-20150611-WA000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1640" y="1338096"/>
            <a:ext cx="342902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IMG-20150615-WA000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60871" y="1331402"/>
            <a:ext cx="364333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763688" y="6543097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Visita domiciliar à gestante e puérpera.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 Banheiros;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na sala do Pronto Atendimento;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no Consultório Ginecológico e 01 na sala da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direção;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Consultórios;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Consultório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odontológico;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Sala de pronto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atendimento;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Sala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Ultrassonografia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Farmácia;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Laboratório;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Refeitório;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 de coleta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papanicolaou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(PCCU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direção.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3" y="2996952"/>
            <a:ext cx="4814800" cy="3827125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3356992"/>
            <a:ext cx="4139952" cy="3455043"/>
          </a:xfrm>
          <a:prstGeom prst="rect">
            <a:avLst/>
          </a:prstGeom>
          <a:noFill/>
        </p:spPr>
      </p:pic>
      <p:pic>
        <p:nvPicPr>
          <p:cNvPr id="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95936" cy="2996952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580112" y="378336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28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ESF 039</a:t>
            </a:r>
          </a:p>
          <a:p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Abrange a população do bairro Santa </a:t>
            </a:r>
            <a:r>
              <a:rPr lang="pt-B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Inés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 da área de abrangência: 3.018; 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Excelente relação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comunidade 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UBS; 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Disponibilidade de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vagas para a demanda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espontânea;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Acolhimento.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000" u="sng" dirty="0">
                <a:solidFill>
                  <a:srgbClr val="FF0000"/>
                </a:solidFill>
              </a:rPr>
              <a:t>Antes da intervenção</a:t>
            </a:r>
            <a:r>
              <a:rPr lang="pt-BR" sz="4000" dirty="0">
                <a:solidFill>
                  <a:srgbClr val="FF0000"/>
                </a:solidFill>
              </a:rPr>
              <a:t>: </a:t>
            </a:r>
            <a:br>
              <a:rPr lang="pt-BR" sz="4000" dirty="0">
                <a:solidFill>
                  <a:srgbClr val="FF0000"/>
                </a:solidFill>
              </a:rPr>
            </a:b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gestantes cadastradas, apenas 12 acompanhadas pela equipe.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puérperas acompanhadas pela equipe.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Baixa cobertura do programa, com deficiências dos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atendimentos;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adesão ao uso dos protocolos;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uma sistematização adequada da assistência;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Falta de qualidade nos registros das usuárias alvo da intervenção;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Ações educativas desenvolvidas individualmente;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 inadequada no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atendimento.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385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u="sng" dirty="0" smtClean="0">
                <a:solidFill>
                  <a:srgbClr val="FF0000"/>
                </a:solidFill>
              </a:rPr>
              <a:t>Objetivo geral</a:t>
            </a:r>
            <a:endParaRPr lang="pt-BR" sz="4000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  </a:t>
            </a:r>
          </a:p>
          <a:p>
            <a:pPr algn="just">
              <a:buNone/>
            </a:pPr>
            <a:endParaRPr lang="pt-BR" dirty="0" smtClean="0"/>
          </a:p>
          <a:p>
            <a:pPr marL="82296" indent="0" algn="ctr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Atenção ao Pré-Natal e Puerpério na UBS Dr. Rubim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Aronovitch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Macapá/AP.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  <a:p>
            <a:pPr marL="82296" indent="0" algn="ctr">
              <a:buNone/>
            </a:pPr>
            <a:endParaRPr lang="pt-BR" b="1" dirty="0">
              <a:latin typeface="Arial"/>
              <a:ea typeface="Calibri"/>
              <a:cs typeface="Times New Roman"/>
            </a:endParaRPr>
          </a:p>
          <a:p>
            <a:endParaRPr lang="pt-BR" dirty="0"/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ações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foram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desenvolvidas nos seguintes eixos: 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onitoramento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rganização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gestão do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serviço.</a:t>
            </a:r>
          </a:p>
          <a:p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Engajamento público. </a:t>
            </a:r>
          </a:p>
          <a:p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ualificação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prática clínica. </a:t>
            </a:r>
          </a:p>
        </p:txBody>
      </p:sp>
    </p:spTree>
    <p:extLst>
      <p:ext uri="{BB962C8B-B14F-4D97-AF65-F5344CB8AC3E}">
        <p14:creationId xmlns:p14="http://schemas.microsoft.com/office/powerpoint/2010/main" val="32451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527</TotalTime>
  <Words>1877</Words>
  <Application>Microsoft Office PowerPoint</Application>
  <PresentationFormat>Apresentação na tela (4:3)</PresentationFormat>
  <Paragraphs>350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1" baseType="lpstr">
      <vt:lpstr>Solstício</vt:lpstr>
      <vt:lpstr>UNIVERSIDADE ABERTA DO SUS UNIVERSIDADE FEDERAL DE PELOTAS Especialização em Saúde da Família Modalidade a Distância Turma 8 </vt:lpstr>
      <vt:lpstr>INTRODUÇÃO</vt:lpstr>
      <vt:lpstr>INTRODUÇÃO</vt:lpstr>
      <vt:lpstr>INTRODUÇÃO</vt:lpstr>
      <vt:lpstr>INTRODUÇÃO</vt:lpstr>
      <vt:lpstr>INTRODUÇÃO</vt:lpstr>
      <vt:lpstr>Antes da intervenção:  </vt:lpstr>
      <vt:lpstr>Objetivo geral</vt:lpstr>
      <vt:lpstr>Metodologia</vt:lpstr>
      <vt:lpstr>Metodologia/Ações</vt:lpstr>
      <vt:lpstr>Metodologia/Ações</vt:lpstr>
      <vt:lpstr>Apresentação do PowerPoint</vt:lpstr>
      <vt:lpstr>Apresentação do PowerPoint</vt:lpstr>
      <vt:lpstr>Apresentação do PowerPoint</vt:lpstr>
      <vt:lpstr>Logística</vt:lpstr>
      <vt:lpstr>OBJETIVOS ESPECÍFICOS/METAS</vt:lpstr>
      <vt:lpstr>Resultados </vt:lpstr>
      <vt:lpstr>OBJETIVOS ESPECÍFICOS/METAS</vt:lpstr>
      <vt:lpstr>OBJETIVOS ESPECÍFICOS/METAS</vt:lpstr>
      <vt:lpstr>RESULTADOS</vt:lpstr>
      <vt:lpstr>RESULTADOS</vt:lpstr>
      <vt:lpstr>RESULTADOS</vt:lpstr>
      <vt:lpstr>RESULTADOS</vt:lpstr>
      <vt:lpstr>RESULTADOS </vt:lpstr>
      <vt:lpstr>RESULTADOS</vt:lpstr>
      <vt:lpstr>RESULTADOS </vt:lpstr>
      <vt:lpstr>OBJETIVOS ESPECÍFICOS/METAS</vt:lpstr>
      <vt:lpstr>RESULTADOS </vt:lpstr>
      <vt:lpstr>OBJETIVOS ESPECÍFICOS/METAS</vt:lpstr>
      <vt:lpstr>RESULTADOS</vt:lpstr>
      <vt:lpstr>Dificuldades na meta de cobertura </vt:lpstr>
      <vt:lpstr>OBJETIVOS ESPECÍFICOS/METAS</vt:lpstr>
      <vt:lpstr>OBJETIVOS ESPECÍFICOS/METAS</vt:lpstr>
      <vt:lpstr>RESULTADOS </vt:lpstr>
      <vt:lpstr>OBJETIVOS ESPECÍFICOS/METAS</vt:lpstr>
      <vt:lpstr>RESULTADOS </vt:lpstr>
      <vt:lpstr>OBJETIVOS ESPECÍFICOS/METAS</vt:lpstr>
      <vt:lpstr>RESULTADOS </vt:lpstr>
      <vt:lpstr>OBJETIVOS ESPECÍFICOS/METAS</vt:lpstr>
      <vt:lpstr>OBJETIVOS ESPECÍFICOS/METAS</vt:lpstr>
      <vt:lpstr>OBJETIVOS ESPECÍFICOS/METAS</vt:lpstr>
      <vt:lpstr>RESULTADOS </vt:lpstr>
      <vt:lpstr>Discussão</vt:lpstr>
      <vt:lpstr> Importância da intervenção para SERVIÇO </vt:lpstr>
      <vt:lpstr> Importância da intervenção para COMUNIDADE </vt:lpstr>
      <vt:lpstr>Reflexão crítica sobre aprendizagem</vt:lpstr>
      <vt:lpstr>Reflexão crítica sobre aprendizagem</vt:lpstr>
      <vt:lpstr>Apresentação de algumas fotos da intervenção</vt:lpstr>
      <vt:lpstr>Apresentação de algumas fotos da intervenção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Talita Helena</cp:lastModifiedBy>
  <cp:revision>63</cp:revision>
  <dcterms:created xsi:type="dcterms:W3CDTF">2015-08-05T17:36:44Z</dcterms:created>
  <dcterms:modified xsi:type="dcterms:W3CDTF">2015-08-17T12:39:33Z</dcterms:modified>
</cp:coreProperties>
</file>