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0" r:id="rId18"/>
    <p:sldId id="29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6" r:id="rId29"/>
    <p:sldId id="287" r:id="rId30"/>
    <p:sldId id="288" r:id="rId31"/>
    <p:sldId id="28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172F4EB3-ABAE-4CBC-84F1-06A531838D1E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90"/>
            <p14:sldId id="29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4"/>
            <p14:sldId id="286"/>
            <p14:sldId id="287"/>
            <p14:sldId id="288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1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49069097634509"/>
          <c:y val="0.24509745256622398"/>
          <c:w val="0.85849155468238214"/>
          <c:h val="0.622547529518206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0.10654490106544902</c:v>
                </c:pt>
                <c:pt idx="1">
                  <c:v>0.19634703196347036</c:v>
                </c:pt>
                <c:pt idx="2">
                  <c:v>0.28310502283105021</c:v>
                </c:pt>
                <c:pt idx="3">
                  <c:v>0.45966514459665136</c:v>
                </c:pt>
              </c:numCache>
            </c:numRef>
          </c:val>
        </c:ser>
        <c:dLbls/>
        <c:axId val="42842752"/>
        <c:axId val="92705152"/>
      </c:barChart>
      <c:catAx>
        <c:axId val="428427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2705152"/>
        <c:crossesAt val="0"/>
        <c:auto val="1"/>
        <c:lblAlgn val="ctr"/>
        <c:lblOffset val="100"/>
      </c:catAx>
      <c:valAx>
        <c:axId val="9270515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2842752"/>
        <c:crosses val="autoZero"/>
        <c:crossBetween val="between"/>
        <c:majorUnit val="0.1"/>
        <c:minorUnit val="4.000000000000004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6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00922112"/>
        <c:axId val="100923648"/>
      </c:barChart>
      <c:catAx>
        <c:axId val="1009221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0923648"/>
        <c:crosses val="autoZero"/>
        <c:auto val="1"/>
        <c:lblAlgn val="ctr"/>
        <c:lblOffset val="100"/>
      </c:catAx>
      <c:valAx>
        <c:axId val="1009236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09221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600"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03117183074675"/>
          <c:y val="0.24401871118506749"/>
          <c:w val="0.85611485729926162"/>
          <c:h val="0.626793160102819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00919552"/>
        <c:axId val="118861824"/>
      </c:barChart>
      <c:catAx>
        <c:axId val="100919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8861824"/>
        <c:crossesAt val="0"/>
        <c:auto val="1"/>
        <c:lblAlgn val="ctr"/>
        <c:lblOffset val="100"/>
      </c:catAx>
      <c:valAx>
        <c:axId val="1188618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091955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pattFill prst="pct5">
      <a:fgClr>
        <a:srgbClr val="FFFFFF"/>
      </a:fgClr>
      <a:bgClr>
        <a:schemeClr val="bg1"/>
      </a:bgClr>
    </a:patt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4507319008641"/>
          <c:y val="0.19340603008635426"/>
          <c:w val="0.8735549666677187"/>
          <c:h val="0.6866790047605949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4.8648648648648651E-2</c:v>
                </c:pt>
                <c:pt idx="1">
                  <c:v>0.11351351351351352</c:v>
                </c:pt>
                <c:pt idx="2">
                  <c:v>0.13513513513513517</c:v>
                </c:pt>
                <c:pt idx="3">
                  <c:v>0.17297297297297298</c:v>
                </c:pt>
              </c:numCache>
            </c:numRef>
          </c:val>
        </c:ser>
        <c:dLbls/>
        <c:axId val="42859904"/>
        <c:axId val="93258880"/>
      </c:barChart>
      <c:catAx>
        <c:axId val="42859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3258880"/>
        <c:crossesAt val="0"/>
        <c:auto val="1"/>
        <c:lblAlgn val="ctr"/>
        <c:lblOffset val="100"/>
      </c:catAx>
      <c:valAx>
        <c:axId val="9325888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285990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ysClr val="window" lastClr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4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80401423702636"/>
          <c:y val="0.23567360334824478"/>
          <c:w val="0.8781960990383586"/>
          <c:h val="0.623906307596365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98743424"/>
        <c:axId val="98744960"/>
      </c:barChart>
      <c:catAx>
        <c:axId val="987434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8744960"/>
        <c:crossesAt val="0"/>
        <c:auto val="1"/>
        <c:lblAlgn val="ctr"/>
        <c:lblOffset val="100"/>
      </c:catAx>
      <c:valAx>
        <c:axId val="987449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874342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4993344432899833"/>
          <c:y val="3.2407232778537499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600" b="0">
              <a:latin typeface="Arial" pitchFamily="34" charset="0"/>
              <a:cs typeface="Arial" pitchFamily="34" charset="0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99290112"/>
        <c:axId val="99328768"/>
      </c:barChart>
      <c:catAx>
        <c:axId val="992901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9328768"/>
        <c:crossesAt val="0"/>
        <c:auto val="1"/>
        <c:lblAlgn val="ctr"/>
        <c:lblOffset val="100"/>
      </c:catAx>
      <c:valAx>
        <c:axId val="993287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929011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6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99844480"/>
        <c:axId val="99846016"/>
      </c:barChart>
      <c:catAx>
        <c:axId val="99844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9846016"/>
        <c:crossesAt val="0"/>
        <c:auto val="1"/>
        <c:lblAlgn val="ctr"/>
        <c:lblOffset val="100"/>
      </c:catAx>
      <c:valAx>
        <c:axId val="998460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984448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0.75824175824175943</c:v>
                </c:pt>
                <c:pt idx="1">
                  <c:v>0.84567901234568266</c:v>
                </c:pt>
                <c:pt idx="2">
                  <c:v>0.87387387387387661</c:v>
                </c:pt>
                <c:pt idx="3">
                  <c:v>0.91764705882353104</c:v>
                </c:pt>
              </c:numCache>
            </c:numRef>
          </c:val>
        </c:ser>
        <c:dLbls/>
        <c:axId val="100993664"/>
        <c:axId val="101015936"/>
      </c:barChart>
      <c:catAx>
        <c:axId val="100993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1015936"/>
        <c:crosses val="autoZero"/>
        <c:auto val="1"/>
        <c:lblAlgn val="ctr"/>
        <c:lblOffset val="100"/>
      </c:catAx>
      <c:valAx>
        <c:axId val="1010159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0993664"/>
        <c:crosses val="autoZero"/>
        <c:crossBetween val="between"/>
        <c:majorUnit val="0.1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2201132703507"/>
          <c:y val="0.19047643652400176"/>
          <c:w val="0.85257908544524286"/>
          <c:h val="0.671958539959673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0.23076923076923142</c:v>
                </c:pt>
                <c:pt idx="1">
                  <c:v>0.36956521739130432</c:v>
                </c:pt>
                <c:pt idx="2">
                  <c:v>0.35087719298245751</c:v>
                </c:pt>
                <c:pt idx="3">
                  <c:v>0.33333333333333331</c:v>
                </c:pt>
              </c:numCache>
            </c:numRef>
          </c:val>
        </c:ser>
        <c:dLbls/>
        <c:axId val="100958208"/>
        <c:axId val="100959744"/>
      </c:barChart>
      <c:catAx>
        <c:axId val="100958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0959744"/>
        <c:crossesAt val="0"/>
        <c:auto val="1"/>
        <c:lblAlgn val="ctr"/>
        <c:lblOffset val="100"/>
      </c:catAx>
      <c:valAx>
        <c:axId val="1009597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095820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600"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442772170917664"/>
          <c:y val="0.25640961435893839"/>
          <c:w val="0.85074523531605395"/>
          <c:h val="0.60512668988709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16753920"/>
        <c:axId val="116755456"/>
      </c:barChart>
      <c:catAx>
        <c:axId val="116753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755456"/>
        <c:crossesAt val="0"/>
        <c:auto val="1"/>
        <c:lblAlgn val="ctr"/>
        <c:lblOffset val="100"/>
      </c:catAx>
      <c:valAx>
        <c:axId val="1167554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75392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6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16771456"/>
        <c:axId val="117272960"/>
      </c:barChart>
      <c:catAx>
        <c:axId val="116771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7272960"/>
        <c:crossesAt val="0"/>
        <c:auto val="1"/>
        <c:lblAlgn val="ctr"/>
        <c:lblOffset val="100"/>
      </c:catAx>
      <c:valAx>
        <c:axId val="1172729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77145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0.17726</cdr:x>
      <cdr:y>0.02223</cdr:y>
    </cdr:from>
    <cdr:to>
      <cdr:x>0.92612</cdr:x>
      <cdr:y>0.1336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15888" y="100608"/>
          <a:ext cx="30243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0.07028</cdr:x>
      <cdr:y>0.08221</cdr:y>
    </cdr:from>
    <cdr:to>
      <cdr:x>0.2967</cdr:x>
      <cdr:y>0.28425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83840" y="372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0.09751</cdr:x>
      <cdr:y>0.02223</cdr:y>
    </cdr:from>
    <cdr:to>
      <cdr:x>0.93749</cdr:x>
      <cdr:y>0.08587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02432" y="100608"/>
          <a:ext cx="69127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0.04501</cdr:x>
      <cdr:y>0.02223</cdr:y>
    </cdr:from>
    <cdr:to>
      <cdr:x>0.15612</cdr:x>
      <cdr:y>0.16542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70384" y="100608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0.03626</cdr:x>
      <cdr:y>0.00632</cdr:y>
    </cdr:from>
    <cdr:to>
      <cdr:x>1</cdr:x>
      <cdr:y>0.12401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8376" y="28600"/>
          <a:ext cx="7931224" cy="5326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0.05376</cdr:x>
      <cdr:y>0.03814</cdr:y>
    </cdr:from>
    <cdr:to>
      <cdr:x>0.3075</cdr:x>
      <cdr:y>0.04824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442392" y="172616"/>
          <a:ext cx="208823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5325A-909C-49B6-8890-542705F9CB55}" type="datetimeFigureOut">
              <a:rPr lang="pt-BR" smtClean="0"/>
              <a:pPr/>
              <a:t>16/06/2015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EEA5D-5C29-4E26-ACCD-8E0747CD6A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24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852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366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500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4953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618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5906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8121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5260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363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4300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947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945C6-D0E2-4C16-BB61-2A18A71A769A}" type="datetimeFigureOut">
              <a:rPr lang="pt-BR" smtClean="0"/>
              <a:pPr/>
              <a:t>16/06/2015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D5E1-5ED9-4B4E-BB89-C9B21FA66C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5493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nca.gov.br/wps/wcm/connect/acoes_programas/site/home/nobrasil/programa_nacional_controle_cancer_colo_utero/deteccao_precoce" TargetMode="External"/><Relationship Id="rId2" Type="http://schemas.openxmlformats.org/officeDocument/2006/relationships/hyperlink" Target="http://www.inca.gov.br/estimativa/2014/sintese-de-resultados-comentarios.asp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Universidade Aberta do SUS - UNASUS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Turma 5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800" b="1" dirty="0">
                <a:latin typeface="Arial" pitchFamily="34" charset="0"/>
                <a:cs typeface="Arial" pitchFamily="34" charset="0"/>
              </a:rPr>
              <a:t>Melhoria da Atenção à Saúde da Mulher, UBS Diamantino Augusto Macedo, Feijó/Acre.</a:t>
            </a:r>
          </a:p>
          <a:p>
            <a:pPr marL="0" indent="0">
              <a:buNone/>
            </a:pPr>
            <a:endParaRPr lang="es-419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AIMARA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LARDUET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TORRES</a:t>
            </a: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Orientadora: Dra.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Wâneza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Dias Borges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Hirsch</a:t>
            </a:r>
            <a:endParaRPr lang="es-419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419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419" sz="2000" dirty="0" smtClean="0"/>
              <a:t>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PELOTAS</a:t>
            </a:r>
            <a:endParaRPr lang="es-419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2015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0013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0937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83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6100297"/>
              </p:ext>
            </p:extLst>
          </p:nvPr>
        </p:nvGraphicFramePr>
        <p:xfrm>
          <a:off x="467544" y="1484784"/>
          <a:ext cx="4038600" cy="445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55576" y="1556792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Cobertura de detecção precoce de câncer do colo do útero de mulheres entre 25 e 64 anos de idade.</a:t>
            </a:r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51810617"/>
              </p:ext>
            </p:extLst>
          </p:nvPr>
        </p:nvGraphicFramePr>
        <p:xfrm>
          <a:off x="4716016" y="1521663"/>
          <a:ext cx="4248472" cy="44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5076056" y="1556792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Cobertura de detecção precoce de câncer de mama de mulheres entre 50 e 69 anos de idade</a:t>
            </a:r>
          </a:p>
        </p:txBody>
      </p:sp>
    </p:spTree>
    <p:extLst>
      <p:ext uri="{BB962C8B-B14F-4D97-AF65-F5344CB8AC3E}">
        <p14:creationId xmlns:p14="http://schemas.microsoft.com/office/powerpoint/2010/main" xmlns="" val="29728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METAS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213285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2: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Melhorar a qualidade do atendimento das mulheres que realizam detecção precoce de câncer de colo do útero e câncer de mama na unidade básica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2.1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Obter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das amostras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satisfatórias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exame citopatológico do colo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útero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49853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35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es-419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148478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Melhorar a adesão das mulheres à realização de exame citopatológico de colo do útero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mamografias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3.1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Identificar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das mulheres com exame citopatológico de colo do útero alterado sem acompanhamento pela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3.2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Identificar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das mulheres com mamografias alteradas sem acompanhamento pela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1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7873618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1272388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894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  <a:r>
              <a:rPr lang="es-419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1700808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3.3: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Realizar busca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ativa em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das mulheres com exame citopatológico alterado sem acompanhamento pela unidade básica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Meta 3.4: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Realizar busca ativa em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de mulheres com mamografia alterada sem acompanhamento pela unidade de saúde.</a:t>
            </a:r>
          </a:p>
          <a:p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  <a:r>
              <a:rPr lang="es-419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71600" y="1484784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Melhorar o registro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informações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4.1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Manter o registro da coleta de exame citopatológico de colo do útero em registros específicos em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das mulheres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cadastradas</a:t>
            </a:r>
          </a:p>
          <a:p>
            <a:pPr algn="just"/>
            <a:endParaRPr lang="es-419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4.2: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Manter registro da realização da mamografia em registros específicos em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das mulheres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 </a:t>
            </a:r>
            <a:endParaRPr lang="pt-BR" sz="2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1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841582"/>
              </p:ext>
            </p:extLst>
          </p:nvPr>
        </p:nvGraphicFramePr>
        <p:xfrm>
          <a:off x="888698" y="2132856"/>
          <a:ext cx="7715200" cy="35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71600" y="12687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Mulheres com registro adequado do exame citopatológico do colo do útero.</a:t>
            </a:r>
          </a:p>
        </p:txBody>
      </p:sp>
    </p:spTree>
    <p:extLst>
      <p:ext uri="{BB962C8B-B14F-4D97-AF65-F5344CB8AC3E}">
        <p14:creationId xmlns:p14="http://schemas.microsoft.com/office/powerpoint/2010/main" xmlns="" val="41924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2541526"/>
              </p:ext>
            </p:extLst>
          </p:nvPr>
        </p:nvGraphicFramePr>
        <p:xfrm>
          <a:off x="611560" y="2064623"/>
          <a:ext cx="7859216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99592" y="162880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Mulheres com registro adequado da mamografia.</a:t>
            </a:r>
          </a:p>
        </p:txBody>
      </p:sp>
    </p:spTree>
    <p:extLst>
      <p:ext uri="{BB962C8B-B14F-4D97-AF65-F5344CB8AC3E}">
        <p14:creationId xmlns:p14="http://schemas.microsoft.com/office/powerpoint/2010/main" xmlns="" val="26151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  <a:r>
              <a:rPr lang="es-419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1124744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Mapear as mulheres de risco para câncer de colo do útero 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mama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5.1: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Pesquisar sinais de alerta para câncer do colo do útero em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das mulheres entre 25 e 64 anos de idade (dor e sangramento após relação sexual e/ou corrimento vaginal excessivo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Meta 5.2: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Realizar avaliação de risco para câncer de mama em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das mulheres de 50 a 69 anos de idade.</a:t>
            </a:r>
          </a:p>
          <a:p>
            <a:endParaRPr lang="pt-BR" sz="2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INTRODUÇÃO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198884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AÇÃ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PROGRAM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TICA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Programa de Prevenção e Detecção dos Cânceres do Colo do Útero 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Mama.</a:t>
            </a:r>
          </a:p>
          <a:p>
            <a:pPr algn="just"/>
            <a:endParaRPr lang="es-419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Brasil 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câncer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mama e de colo de útero são os tipos de câncer que mais acometem mulheres, apresentando um aumento crescente na taxa de mortalidade nos últimos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anos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(Pinho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et.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al., 2012)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8027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2834274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4452106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055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  <a:r>
              <a:rPr lang="es-419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162880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6: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Promover a saúde das mulheres que realizam detecção precoce para câncer do colo do útero e câncer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mama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6.1: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das mulheres cadastradas sobre doenças sexualmente transmissíveis (DST) e fatores de risco para câncer de colo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útero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6.2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Orientar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das mulheres cadastradas sobre doenças sexualmente transmissíveis (DST) e fatores de risco para câncer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4258537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1641062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083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DISCUSSÃO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- IMPORTÂNCIA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PARA EQUIPE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988840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419" sz="2400" dirty="0"/>
              <a:t> </a:t>
            </a:r>
            <a:r>
              <a:rPr lang="es-419" sz="2400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Ajudou-nos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organizar nosso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419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 ficou mais unida com nossa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419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Proporcionou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novos conhecimentos em relação ao manejo das usuárias desta faixa etária, segundo os protocolos do Ministério da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nesta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programática (exames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periodicidade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deles,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fatores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risco, sintomas de alarme destas doenças, avaliação de risco,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 estes exames em dia, como fazer mudanças de hábitos e estilos de vida) </a:t>
            </a:r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309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DISCUSSÃO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- IMPORTÂNCIA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PARA O SERVIÇO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467544" y="112474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 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aumentar a qualidade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examinando as usuárias em cada atendimento clínico e fazer uma avaliação integral,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escutando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seus problemas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Ajudou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melhorar a saúde de todas elas, através de modificações em seus estilos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vida</a:t>
            </a:r>
          </a:p>
          <a:p>
            <a:pPr marL="457200" indent="-457200"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fazer palestras educativas para promover hábitos e estilos de vida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saudáveis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uma atualização qualitativa dos registros, além de ter melhorado o acolhimento destas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0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DISCUSSÃO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- IMPORTÂNCIA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PARA A COMUNIDADE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198884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chegar a cada uma das usuárias da faixa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etária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Abordar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prevenção de câncer de colo de útero e câncer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Trocar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experiências e conhecimentos com todas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usuárias</a:t>
            </a:r>
          </a:p>
          <a:p>
            <a:pPr marL="457200" indent="-45720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Fazer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visitas domiciliares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usuárias acamadas e fazer atendimento clínico às mesmas.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445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MUDANÇAS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213285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419" sz="2800" dirty="0" smtClean="0">
                <a:latin typeface="Arial" pitchFamily="34" charset="0"/>
                <a:cs typeface="Arial" pitchFamily="34" charset="0"/>
              </a:rPr>
              <a:t>Implementar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rotina de nossa UBS todas as ações propostas em nossa intervenção para  alcançar uma cobertura do 100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</a:t>
            </a:r>
            <a:endParaRPr lang="es-419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Disponibilizar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pelo  SUS vagas para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mamografias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2272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REFLEXÃO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CRÍTICA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SOBRE 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PROCESSO PESSOAL DE APRENDIZAGEM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41277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419" sz="2400" dirty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curso, abordou elementos necessários para a atuação adequada dos profissionais no Brasil e foi uma ótima oportunidade no aperfeiçoamento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profissional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curso complementou os conhecimentos e habilidades necessárias para atuação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O curso está bem desenhado, pois o aluno dispõe de múltiplas e diferenciadas informações para sua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aprendizagem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Tem caráter prático e aplicado porque permitiu, com os casos interativos, conhecer o manejo das doenças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Brasil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REFLEXÃO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CRÍTICA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SOBRE 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PROCESSO PESSOAL DE APRENDIZAGEM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41277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419" sz="2400" dirty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interatuar com outros colegas e poder trocar experiências e dúvidas com situações clínicas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métodos de avaliação utilizados, de modo geral, foram ótimos e contribuíram para a construção do conhecimento, facilitando-me a prática profissional, no contexto no Brasil. Além disso, ajudou a aperfeiçoar o português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orientadores, que no meu caso foram dois, têm muita experiência no processo de ensino: Obrigada pela dedicação e compromisso com o Programa Mais Médicos!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268760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Controle dos cânceres do colo do útero e da mama</a:t>
            </a:r>
            <a:r>
              <a:rPr lang="pt-BR" dirty="0">
                <a:latin typeface="Arial" pitchFamily="34" charset="0"/>
                <a:cs typeface="Arial" pitchFamily="34" charset="0"/>
              </a:rPr>
              <a:t> / Ministério da Saúde, Secretaria de Atenção à Saúde, Departamento de Atenção Básica. 2. ed. Brasília: Editora Ministério da Saúde, 2013. 124 p. (Cadernos de Atenção Básica, n. 13).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Instituto Nacional de Câncer José Alencar Gomes da Silva. INCA.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Estimativa – 2014: incidência de câncer no Brasil</a:t>
            </a:r>
            <a:r>
              <a:rPr lang="pt-BR" dirty="0">
                <a:latin typeface="Arial" pitchFamily="34" charset="0"/>
                <a:cs typeface="Arial" pitchFamily="34" charset="0"/>
              </a:rPr>
              <a:t>. 2014a. Disponível em: </a:t>
            </a:r>
            <a:r>
              <a:rPr lang="pt-BR" u="sng" dirty="0">
                <a:latin typeface="Arial" pitchFamily="34" charset="0"/>
                <a:cs typeface="Arial" pitchFamily="34" charset="0"/>
                <a:hlinkClick r:id="rId2"/>
              </a:rPr>
              <a:t>http://www.inca.gov.br/estimativa/2014/sintese-de-resultados-comentarios.asp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. Acesso em: 27 set. 2014.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Instituto Nacional de Câncer José Alencar Gomes da Silva. INCA.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Programas e ações no Brasil: controle do câncer do colo do útero.</a:t>
            </a:r>
            <a:r>
              <a:rPr lang="pt-BR" dirty="0">
                <a:latin typeface="Arial" pitchFamily="34" charset="0"/>
                <a:cs typeface="Arial" pitchFamily="34" charset="0"/>
              </a:rPr>
              <a:t> 2014b. Disponível em: </a:t>
            </a:r>
            <a:r>
              <a:rPr lang="pt-BR" u="sng" dirty="0">
                <a:latin typeface="Arial" pitchFamily="34" charset="0"/>
                <a:cs typeface="Arial" pitchFamily="34" charset="0"/>
                <a:hlinkClick r:id="rId3"/>
              </a:rPr>
              <a:t>http://www2.inca.gov.br/wps/wcm/connect/acoes_programas/site/home/nobrasil/programa_nacional_controle_cancer_colo_utero/deteccao_precoce</a:t>
            </a:r>
            <a:r>
              <a:rPr lang="pt-BR" dirty="0">
                <a:latin typeface="Arial" pitchFamily="34" charset="0"/>
                <a:cs typeface="Arial" pitchFamily="34" charset="0"/>
              </a:rPr>
              <a:t>. Acesso em: 27 set. 2014.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INTRODUÇÃO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39552" y="155679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Município  Feijó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&gt;Estado Acre (AC)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População de 34.241 habitantes (IBGE, 2014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Unidades Básicas de Saúde (UBS)&gt; 7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Equipes Básicas de Saúde,(EBS)&gt;8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Hospital regional&gt;1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Centro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fisioterapia&gt;1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Núcleo de Apoio a Saúde da Família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(NASF)&gt;1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Serviço de Atendimento Móvel de Urgência (SAMU)&gt;1</a:t>
            </a:r>
          </a:p>
        </p:txBody>
      </p:sp>
    </p:spTree>
    <p:extLst>
      <p:ext uri="{BB962C8B-B14F-4D97-AF65-F5344CB8AC3E}">
        <p14:creationId xmlns:p14="http://schemas.microsoft.com/office/powerpoint/2010/main" xmlns="" val="556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DA INTERVENÇÃO</a:t>
            </a:r>
            <a:endParaRPr lang="pt-BR" dirty="0"/>
          </a:p>
        </p:txBody>
      </p:sp>
      <p:pic>
        <p:nvPicPr>
          <p:cNvPr id="3" name="Imagem 2" descr="https://fbcdn-sphotos-e-a.akamaihd.net/hphotos-ak-xpa1/v/t1.0-9/10003107_10202050440501002_3403597974380827599_n.jpg?oh=12e413d3b53aff2a98c3d6824bd7b289&amp;oe=55B504D2&amp;__gda__=1438049732_651e5f1b4e9736f6aa794c086554c2b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72408" cy="352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 descr="https://fbcdn-sphotos-f-a.akamaihd.net/hphotos-ak-xfp1/v/t1.0-9/10806224_10202050441021015_393045901234926103_n.jpg?oh=37685f12dc83f2859cc69792fde5fe77&amp;oe=5587E4C3&amp;__gda__=1437967251_3bc58a8bba66164195f34662fe94a1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672408" cy="352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227687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7200" dirty="0" smtClean="0">
                <a:latin typeface="Castellar" pitchFamily="18" charset="0"/>
                <a:ea typeface="Calibri" pitchFamily="34" charset="0"/>
                <a:cs typeface="Times New Roman" pitchFamily="18" charset="0"/>
              </a:rPr>
              <a:t>OBRIGADA!!</a:t>
            </a:r>
            <a:endParaRPr lang="pt-BR" sz="7200" dirty="0">
              <a:latin typeface="Castellar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0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INTRODUÇÃO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1622405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 smtClean="0">
                <a:latin typeface="Arial" pitchFamily="34" charset="0"/>
                <a:cs typeface="Arial" pitchFamily="34" charset="0"/>
              </a:rPr>
              <a:t>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&gt;Diamantino Augusto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Macedo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zona urbana</a:t>
            </a:r>
            <a:r>
              <a:rPr lang="es-419" sz="2800" dirty="0"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Habitantes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cadastrados 2786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Famílias 950.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419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masculino 1560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419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exo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feminino 1224</a:t>
            </a:r>
            <a:endParaRPr lang="es-419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EBS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419" sz="2800" dirty="0">
                <a:latin typeface="Arial" pitchFamily="34" charset="0"/>
                <a:cs typeface="Arial" pitchFamily="34" charset="0"/>
              </a:rPr>
              <a:t>1 M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édico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 família,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419" sz="28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Enfermeira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419" sz="2800" dirty="0">
                <a:latin typeface="Arial" pitchFamily="34" charset="0"/>
                <a:cs typeface="Arial" pitchFamily="34" charset="0"/>
              </a:rPr>
              <a:t>3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Técnicas em enfermagem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419" sz="2800" dirty="0">
                <a:latin typeface="Arial" pitchFamily="34" charset="0"/>
                <a:cs typeface="Arial" pitchFamily="34" charset="0"/>
              </a:rPr>
              <a:t>5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Agentes comunitários de saúde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419" sz="2800" dirty="0">
                <a:latin typeface="Arial" pitchFamily="34" charset="0"/>
                <a:cs typeface="Arial" pitchFamily="34" charset="0"/>
              </a:rPr>
              <a:t>2 A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uxiliares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de serviços gerais.</a:t>
            </a:r>
          </a:p>
          <a:p>
            <a:pPr marL="457200" indent="-457200">
              <a:buFont typeface="Arial" pitchFamily="34" charset="0"/>
              <a:buChar char="•"/>
            </a:pPr>
            <a:endParaRPr lang="es-419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4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INTRODUÇÃO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227687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tinha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dificuldades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um atendimento de qualidade e rastreamento de forma adequada no Programa de Prevenção e Detecção dos Cânceres do Colo do Útero e de Mama. </a:t>
            </a:r>
          </a:p>
        </p:txBody>
      </p:sp>
    </p:spTree>
    <p:extLst>
      <p:ext uri="{BB962C8B-B14F-4D97-AF65-F5344CB8AC3E}">
        <p14:creationId xmlns:p14="http://schemas.microsoft.com/office/powerpoint/2010/main" xmlns="" val="6978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pt-BR" dirty="0" smtClean="0"/>
              <a:t>OBJETIVO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198884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atenção à saúde no Programa de Prevenção e Detecção dos Cânceres do Colo do Útero e de Mama na UBSF Diamantino Augusto Macedo, município Feijó- Acre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93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pt-BR" dirty="0"/>
              <a:t>METODOLOGIA </a:t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15616" y="2132856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Detalhamento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das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  <a:endParaRPr lang="es-419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Qualificação da pratica clínica</a:t>
            </a:r>
          </a:p>
          <a:p>
            <a:r>
              <a:rPr lang="es-419" sz="2800" dirty="0">
                <a:latin typeface="Arial" pitchFamily="34" charset="0"/>
                <a:cs typeface="Arial" pitchFamily="34" charset="0"/>
              </a:rPr>
              <a:t> 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dirty="0" smtClean="0"/>
              <a:t>LOGÍSTICA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39552" y="1124744"/>
            <a:ext cx="7920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 </a:t>
            </a:r>
            <a:endParaRPr lang="pt-BR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Técnico do Caderno de Atenção Primária sobre Câncer de Colo do Útero e Câncer de Mama do Ministério de Saúde, de 2013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(BRASIL, 2013)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419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Caderno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Atenção Primária de Rastreamento, do Ministério de Saúde de 2010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(BRASIL, 2010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419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Prontuário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Fichas-espelho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Planilha de coleta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dados</a:t>
            </a:r>
            <a:endParaRPr lang="pt-BR" sz="2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3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1268760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Ampliar a cobertura de detecção precoce de câncer do colo do útero e câncer de mama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1.1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Ampliar a cobertura de detecção precoce de câncer do colo do útero nas mulheres da faixa etária de 25 a 64 anos de 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 área de abrangência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1.2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Ampliar para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90%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cobertura de detecção precoce de câncer de mama nas mulheres de 50 a 69 anos de idade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6513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1215</Words>
  <Application>Microsoft Office PowerPoint</Application>
  <PresentationFormat>Apresentação na tela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Universidade Aberta do SUS - UNASUS Universidade Federal de Pelotas Especialização em Saúde da Família Modalidade a Distância Turma 5 </vt:lpstr>
      <vt:lpstr>INTRODUÇÃO</vt:lpstr>
      <vt:lpstr>INTRODUÇÃO</vt:lpstr>
      <vt:lpstr>INTRODUÇÃO</vt:lpstr>
      <vt:lpstr>INTRODUÇÃO</vt:lpstr>
      <vt:lpstr>OBJETIVO  </vt:lpstr>
      <vt:lpstr>METODOLOGIA  </vt:lpstr>
      <vt:lpstr>LOGÍSTICA  </vt:lpstr>
      <vt:lpstr>OBJETIVOS E METAS</vt:lpstr>
      <vt:lpstr>RESULTADOS</vt:lpstr>
      <vt:lpstr>OBJETIVOS E  METAS</vt:lpstr>
      <vt:lpstr>RESULTADOS</vt:lpstr>
      <vt:lpstr>OBJETIVOS E METAS</vt:lpstr>
      <vt:lpstr>RESULTADOS</vt:lpstr>
      <vt:lpstr>OBJETIVOS E METAS</vt:lpstr>
      <vt:lpstr>OBJETIVOS E METAS</vt:lpstr>
      <vt:lpstr>RESULTADOS</vt:lpstr>
      <vt:lpstr>Resultados</vt:lpstr>
      <vt:lpstr>OBJETIVOS E METAS</vt:lpstr>
      <vt:lpstr>RESULTADOS</vt:lpstr>
      <vt:lpstr>OBJETIVOS E METAS</vt:lpstr>
      <vt:lpstr>RESULTADOS</vt:lpstr>
      <vt:lpstr>DISCUSSÃO - IMPORTÂNCIA PARA EQUIPE</vt:lpstr>
      <vt:lpstr>DISCUSSÃO - IMPORTÂNCIA PARA O SERVIÇO</vt:lpstr>
      <vt:lpstr>DISCUSSÃO - IMPORTÂNCIA PARA A COMUNIDADE</vt:lpstr>
      <vt:lpstr>MUDANÇAS</vt:lpstr>
      <vt:lpstr>REFLEXÃO CRÍTICA SOBRE O PROCESSO PESSOAL DE APRENDIZAGEM</vt:lpstr>
      <vt:lpstr>REFLEXÃO CRÍTICA SOBRE O PROCESSO PESSOAL DE APRENDIZAGEM</vt:lpstr>
      <vt:lpstr>REFERÊNCIAS</vt:lpstr>
      <vt:lpstr>FOTOS DA INTERVENÇÃO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AIMARA</dc:creator>
  <cp:lastModifiedBy>Waneza Hirsch</cp:lastModifiedBy>
  <cp:revision>57</cp:revision>
  <dcterms:created xsi:type="dcterms:W3CDTF">2015-05-31T14:39:24Z</dcterms:created>
  <dcterms:modified xsi:type="dcterms:W3CDTF">2015-06-16T03:43:51Z</dcterms:modified>
</cp:coreProperties>
</file>