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2" r:id="rId2"/>
    <p:sldId id="256" r:id="rId3"/>
    <p:sldId id="264" r:id="rId4"/>
    <p:sldId id="265" r:id="rId5"/>
    <p:sldId id="257" r:id="rId6"/>
    <p:sldId id="263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86" r:id="rId15"/>
    <p:sldId id="274" r:id="rId16"/>
    <p:sldId id="287" r:id="rId17"/>
    <p:sldId id="275" r:id="rId18"/>
    <p:sldId id="288" r:id="rId19"/>
    <p:sldId id="278" r:id="rId20"/>
    <p:sldId id="279" r:id="rId21"/>
    <p:sldId id="285" r:id="rId22"/>
    <p:sldId id="280" r:id="rId23"/>
    <p:sldId id="284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0.44736842105263158</c:v>
                </c:pt>
                <c:pt idx="1">
                  <c:v>0.86184210526315785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30848"/>
        <c:axId val="33232384"/>
      </c:barChart>
      <c:catAx>
        <c:axId val="332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232384"/>
        <c:crosses val="autoZero"/>
        <c:auto val="1"/>
        <c:lblAlgn val="ctr"/>
        <c:lblOffset val="100"/>
        <c:noMultiLvlLbl val="0"/>
      </c:catAx>
      <c:valAx>
        <c:axId val="33232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230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0.3235294117647059</c:v>
                </c:pt>
                <c:pt idx="1">
                  <c:v>0.35877862595419846</c:v>
                </c:pt>
                <c:pt idx="2">
                  <c:v>0.36184210526315791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7728"/>
        <c:axId val="35127296"/>
      </c:barChart>
      <c:catAx>
        <c:axId val="3325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27296"/>
        <c:crosses val="autoZero"/>
        <c:auto val="1"/>
        <c:lblAlgn val="ctr"/>
        <c:lblOffset val="100"/>
        <c:noMultiLvlLbl val="0"/>
      </c:catAx>
      <c:valAx>
        <c:axId val="35127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2577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0.86764705882352944</c:v>
                </c:pt>
                <c:pt idx="1">
                  <c:v>0.92366412213740456</c:v>
                </c:pt>
                <c:pt idx="2">
                  <c:v>0.93421052631578949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69024"/>
        <c:axId val="35170560"/>
      </c:barChart>
      <c:catAx>
        <c:axId val="351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70560"/>
        <c:crosses val="autoZero"/>
        <c:auto val="1"/>
        <c:lblAlgn val="ctr"/>
        <c:lblOffset val="100"/>
        <c:noMultiLvlLbl val="0"/>
      </c:catAx>
      <c:valAx>
        <c:axId val="351705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69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0.8928571428571429</c:v>
                </c:pt>
                <c:pt idx="1">
                  <c:v>0.97872340425531912</c:v>
                </c:pt>
                <c:pt idx="2">
                  <c:v>0.98076923076923073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849152"/>
        <c:axId val="80855040"/>
      </c:barChart>
      <c:catAx>
        <c:axId val="808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55040"/>
        <c:crosses val="autoZero"/>
        <c:auto val="1"/>
        <c:lblAlgn val="ctr"/>
        <c:lblOffset val="100"/>
        <c:noMultiLvlLbl val="0"/>
      </c:catAx>
      <c:valAx>
        <c:axId val="808550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491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0.73529411764705888</c:v>
                </c:pt>
                <c:pt idx="1">
                  <c:v>0.67938931297709926</c:v>
                </c:pt>
                <c:pt idx="2">
                  <c:v>0.66447368421052633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77984"/>
        <c:axId val="80779520"/>
      </c:barChart>
      <c:catAx>
        <c:axId val="8077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779520"/>
        <c:crosses val="autoZero"/>
        <c:auto val="1"/>
        <c:lblAlgn val="ctr"/>
        <c:lblOffset val="100"/>
        <c:noMultiLvlLbl val="0"/>
      </c:catAx>
      <c:valAx>
        <c:axId val="807795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7779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0.76470588235294112</c:v>
                </c:pt>
                <c:pt idx="1">
                  <c:v>0.69465648854961837</c:v>
                </c:pt>
                <c:pt idx="2">
                  <c:v>0.69078947368421051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79808"/>
        <c:axId val="36281344"/>
      </c:barChart>
      <c:catAx>
        <c:axId val="362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281344"/>
        <c:crosses val="autoZero"/>
        <c:auto val="1"/>
        <c:lblAlgn val="ctr"/>
        <c:lblOffset val="100"/>
        <c:noMultiLvlLbl val="0"/>
      </c:catAx>
      <c:valAx>
        <c:axId val="362813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279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Indicadores!$D$67:$G$67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Indicadores!$D$68:$G$68</c:f>
              <c:numCache>
                <c:formatCode>0.0%</c:formatCode>
                <c:ptCount val="4"/>
                <c:pt idx="0">
                  <c:v>0.86956521739130432</c:v>
                </c:pt>
                <c:pt idx="1">
                  <c:v>0.953125</c:v>
                </c:pt>
                <c:pt idx="2">
                  <c:v>0.96103896103896103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870400"/>
        <c:axId val="81241984"/>
      </c:barChart>
      <c:catAx>
        <c:axId val="808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241984"/>
        <c:crosses val="autoZero"/>
        <c:auto val="1"/>
        <c:lblAlgn val="ctr"/>
        <c:lblOffset val="100"/>
        <c:noMultiLvlLbl val="0"/>
      </c:catAx>
      <c:valAx>
        <c:axId val="812419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70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1.3986013986013986E-2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30624"/>
        <c:axId val="40732160"/>
      </c:barChart>
      <c:catAx>
        <c:axId val="4073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732160"/>
        <c:crosses val="autoZero"/>
        <c:auto val="1"/>
        <c:lblAlgn val="ctr"/>
        <c:lblOffset val="100"/>
        <c:noMultiLvlLbl val="0"/>
      </c:catAx>
      <c:valAx>
        <c:axId val="40732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730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0.47058823529411764</c:v>
                </c:pt>
                <c:pt idx="1">
                  <c:v>0.44274809160305345</c:v>
                </c:pt>
                <c:pt idx="2">
                  <c:v>0.42763157894736842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78688"/>
        <c:axId val="72184576"/>
      </c:barChart>
      <c:catAx>
        <c:axId val="721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184576"/>
        <c:crosses val="autoZero"/>
        <c:auto val="1"/>
        <c:lblAlgn val="ctr"/>
        <c:lblOffset val="100"/>
        <c:noMultiLvlLbl val="0"/>
      </c:catAx>
      <c:valAx>
        <c:axId val="72184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1786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6"/>
          </a:xfrm>
        </p:spPr>
        <p:txBody>
          <a:bodyPr>
            <a:normAutofit/>
          </a:bodyPr>
          <a:lstStyle/>
          <a:p>
            <a:r>
              <a:rPr lang="pt-BR" dirty="0" smtClean="0"/>
              <a:t>Saúde da Criança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2736"/>
            <a:ext cx="846043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2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Indicador: Cobertura </a:t>
            </a:r>
          </a:p>
          <a:p>
            <a:r>
              <a:rPr lang="pt-BR" sz="2000" dirty="0" smtClean="0"/>
              <a:t>Na </a:t>
            </a:r>
            <a:r>
              <a:rPr lang="pt-BR" sz="2000" dirty="0"/>
              <a:t>intervenção buscamos acompanhar as 152 crianças residentes na área de abrangência da UBS, ou seja, </a:t>
            </a:r>
            <a:r>
              <a:rPr lang="pt-BR" sz="2000" dirty="0" smtClean="0"/>
              <a:t>100%. </a:t>
            </a:r>
          </a:p>
          <a:p>
            <a:endParaRPr lang="pt-BR" sz="2000" dirty="0"/>
          </a:p>
          <a:p>
            <a:r>
              <a:rPr lang="pt-BR" sz="2000" dirty="0" smtClean="0"/>
              <a:t>Mês 1: 68 </a:t>
            </a:r>
          </a:p>
          <a:p>
            <a:r>
              <a:rPr lang="pt-BR" sz="2000" dirty="0" smtClean="0"/>
              <a:t>Mês 2: 131 </a:t>
            </a:r>
          </a:p>
          <a:p>
            <a:r>
              <a:rPr lang="pt-BR" sz="2000" dirty="0" smtClean="0"/>
              <a:t>Mês 3: 152</a:t>
            </a:r>
            <a:endParaRPr lang="pt-BR" sz="2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5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Indicador:  Consulta na primeira semana de vida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000" dirty="0"/>
              <a:t>Mês 1: </a:t>
            </a:r>
            <a:r>
              <a:rPr lang="pt-BR" sz="2000" dirty="0" smtClean="0"/>
              <a:t>22 </a:t>
            </a:r>
          </a:p>
          <a:p>
            <a:r>
              <a:rPr lang="pt-BR" sz="2000" dirty="0" smtClean="0"/>
              <a:t>Mês </a:t>
            </a:r>
            <a:r>
              <a:rPr lang="pt-BR" sz="2000" dirty="0"/>
              <a:t>2: </a:t>
            </a:r>
            <a:r>
              <a:rPr lang="pt-BR" sz="2000" dirty="0" smtClean="0"/>
              <a:t>47</a:t>
            </a:r>
          </a:p>
          <a:p>
            <a:r>
              <a:rPr lang="pt-BR" sz="2000" dirty="0" smtClean="0"/>
              <a:t>Mês </a:t>
            </a:r>
            <a:r>
              <a:rPr lang="pt-BR" sz="2000" dirty="0"/>
              <a:t>3: </a:t>
            </a:r>
            <a:r>
              <a:rPr lang="pt-BR" sz="2000" dirty="0" smtClean="0"/>
              <a:t>55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Indicador:  </a:t>
            </a:r>
            <a:r>
              <a:rPr lang="pt-BR" sz="3000" dirty="0" smtClean="0"/>
              <a:t>Vacinas</a:t>
            </a:r>
          </a:p>
          <a:p>
            <a:endParaRPr lang="pt-BR" sz="3000" dirty="0" smtClean="0"/>
          </a:p>
          <a:p>
            <a:endParaRPr lang="pt-BR" sz="3000" dirty="0"/>
          </a:p>
          <a:p>
            <a:r>
              <a:rPr lang="pt-BR" sz="2000" dirty="0"/>
              <a:t>Mês 1: </a:t>
            </a:r>
            <a:r>
              <a:rPr lang="pt-BR" sz="2000" dirty="0" smtClean="0"/>
              <a:t>59</a:t>
            </a:r>
            <a:endParaRPr lang="pt-BR" sz="2000" dirty="0"/>
          </a:p>
          <a:p>
            <a:r>
              <a:rPr lang="pt-BR" sz="2000" dirty="0"/>
              <a:t>Mês 2: </a:t>
            </a:r>
            <a:r>
              <a:rPr lang="pt-BR" sz="2000" dirty="0" smtClean="0"/>
              <a:t>121</a:t>
            </a:r>
          </a:p>
          <a:p>
            <a:r>
              <a:rPr lang="pt-BR" sz="2000" dirty="0" smtClean="0"/>
              <a:t>Mês </a:t>
            </a:r>
            <a:r>
              <a:rPr lang="pt-BR" sz="2000" dirty="0"/>
              <a:t>3: </a:t>
            </a:r>
            <a:r>
              <a:rPr lang="pt-BR" sz="2000" dirty="0" smtClean="0"/>
              <a:t>142</a:t>
            </a:r>
            <a:endParaRPr lang="pt-BR" sz="3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Indicador : </a:t>
            </a:r>
            <a:r>
              <a:rPr lang="pt-BR" sz="2500" dirty="0" smtClean="0"/>
              <a:t>C</a:t>
            </a:r>
            <a:r>
              <a:rPr lang="pt-BR" sz="2500" dirty="0" smtClean="0"/>
              <a:t>rianças </a:t>
            </a:r>
            <a:r>
              <a:rPr lang="pt-BR" sz="2500" dirty="0"/>
              <a:t>de 6 a 24 meses com suplemento de ferro </a:t>
            </a:r>
            <a:endParaRPr lang="pt-BR" sz="2500" dirty="0" smtClean="0"/>
          </a:p>
          <a:p>
            <a:endParaRPr lang="pt-BR" sz="2500" dirty="0" smtClean="0"/>
          </a:p>
          <a:p>
            <a:r>
              <a:rPr lang="pt-BR" sz="2200" dirty="0" smtClean="0"/>
              <a:t>Mês </a:t>
            </a:r>
            <a:r>
              <a:rPr lang="pt-BR" sz="2200" dirty="0"/>
              <a:t>1: </a:t>
            </a:r>
            <a:r>
              <a:rPr lang="pt-BR" sz="2200" dirty="0" smtClean="0"/>
              <a:t>25 de 28</a:t>
            </a:r>
            <a:endParaRPr lang="pt-BR" sz="2200" dirty="0"/>
          </a:p>
          <a:p>
            <a:r>
              <a:rPr lang="pt-BR" sz="2200" dirty="0"/>
              <a:t>Mês 2: </a:t>
            </a:r>
            <a:r>
              <a:rPr lang="pt-BR" sz="2200" dirty="0" smtClean="0"/>
              <a:t>46 de 47 </a:t>
            </a:r>
            <a:endParaRPr lang="pt-BR" sz="2200" dirty="0"/>
          </a:p>
          <a:p>
            <a:r>
              <a:rPr lang="pt-BR" sz="2200" dirty="0"/>
              <a:t>Mês 3: </a:t>
            </a:r>
            <a:r>
              <a:rPr lang="pt-BR" sz="2200" dirty="0" smtClean="0"/>
              <a:t>51 de 52</a:t>
            </a:r>
            <a:endParaRPr lang="pt-BR" sz="2200" dirty="0"/>
          </a:p>
          <a:p>
            <a:endParaRPr lang="pt-BR" sz="30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1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Indicador : Triagem auditiva </a:t>
            </a:r>
            <a:r>
              <a:rPr lang="pt-BR" sz="3000" dirty="0" smtClean="0"/>
              <a:t>neonatal</a:t>
            </a:r>
          </a:p>
          <a:p>
            <a:endParaRPr lang="pt-BR" sz="3000" dirty="0"/>
          </a:p>
          <a:p>
            <a:r>
              <a:rPr lang="pt-BR" sz="2200" dirty="0"/>
              <a:t>Mês 1: </a:t>
            </a:r>
            <a:r>
              <a:rPr lang="pt-BR" sz="2200" dirty="0" smtClean="0"/>
              <a:t>50</a:t>
            </a:r>
            <a:endParaRPr lang="pt-BR" sz="2200" dirty="0"/>
          </a:p>
          <a:p>
            <a:r>
              <a:rPr lang="pt-BR" sz="2200" dirty="0"/>
              <a:t>Mês 2: </a:t>
            </a:r>
            <a:r>
              <a:rPr lang="pt-BR" sz="2200" dirty="0" smtClean="0"/>
              <a:t>89 </a:t>
            </a:r>
            <a:endParaRPr lang="pt-BR" sz="2200" dirty="0"/>
          </a:p>
          <a:p>
            <a:r>
              <a:rPr lang="pt-BR" sz="2200" dirty="0"/>
              <a:t>Mês 3: </a:t>
            </a:r>
            <a:r>
              <a:rPr lang="pt-BR" sz="2200" dirty="0" smtClean="0"/>
              <a:t>101</a:t>
            </a:r>
            <a:endParaRPr lang="pt-BR" sz="2200" dirty="0"/>
          </a:p>
          <a:p>
            <a:endParaRPr lang="pt-BR" sz="3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5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Indicador: Triagem do </a:t>
            </a:r>
            <a:r>
              <a:rPr lang="pt-BR" sz="3000" dirty="0" smtClean="0"/>
              <a:t>Pezinho</a:t>
            </a:r>
          </a:p>
          <a:p>
            <a:endParaRPr lang="pt-BR" sz="3000" dirty="0"/>
          </a:p>
          <a:p>
            <a:r>
              <a:rPr lang="pt-BR" sz="2200" dirty="0"/>
              <a:t>Mês 1: </a:t>
            </a:r>
            <a:r>
              <a:rPr lang="pt-BR" sz="2200" dirty="0" smtClean="0"/>
              <a:t>52</a:t>
            </a:r>
            <a:endParaRPr lang="pt-BR" sz="2200" dirty="0"/>
          </a:p>
          <a:p>
            <a:r>
              <a:rPr lang="pt-BR" sz="2200" dirty="0"/>
              <a:t>Mês 2: </a:t>
            </a:r>
            <a:r>
              <a:rPr lang="pt-BR" sz="2200" dirty="0" smtClean="0"/>
              <a:t>91</a:t>
            </a:r>
            <a:endParaRPr lang="pt-BR" sz="2200" dirty="0"/>
          </a:p>
          <a:p>
            <a:r>
              <a:rPr lang="pt-BR" sz="2200" dirty="0"/>
              <a:t>Mês 3: </a:t>
            </a:r>
            <a:r>
              <a:rPr lang="pt-BR" sz="2200" dirty="0" smtClean="0"/>
              <a:t>105</a:t>
            </a:r>
            <a:endParaRPr lang="pt-BR" sz="2200" dirty="0"/>
          </a:p>
          <a:p>
            <a:endParaRPr lang="pt-BR" sz="3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9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Indicador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Busca </a:t>
            </a:r>
            <a:r>
              <a:rPr lang="pt-BR" sz="3000" dirty="0"/>
              <a:t>ativa </a:t>
            </a:r>
            <a:r>
              <a:rPr lang="pt-BR" sz="3000" dirty="0" smtClean="0"/>
              <a:t>das </a:t>
            </a:r>
            <a:r>
              <a:rPr lang="pt-BR" sz="3000" dirty="0"/>
              <a:t>crianças faltosas </a:t>
            </a:r>
            <a:endParaRPr lang="pt-BR" sz="3000" dirty="0" smtClean="0"/>
          </a:p>
          <a:p>
            <a:endParaRPr lang="pt-BR" sz="3000" dirty="0"/>
          </a:p>
          <a:p>
            <a:r>
              <a:rPr lang="pt-BR" sz="2200" dirty="0"/>
              <a:t>Mês 1: </a:t>
            </a:r>
            <a:r>
              <a:rPr lang="pt-BR" sz="2200" dirty="0" smtClean="0"/>
              <a:t>20 de 23</a:t>
            </a:r>
            <a:endParaRPr lang="pt-BR" sz="2200" dirty="0"/>
          </a:p>
          <a:p>
            <a:r>
              <a:rPr lang="pt-BR" sz="2200" dirty="0"/>
              <a:t>Mês 2: </a:t>
            </a:r>
            <a:r>
              <a:rPr lang="pt-BR" sz="2200" dirty="0" smtClean="0"/>
              <a:t>61 de 64</a:t>
            </a:r>
          </a:p>
          <a:p>
            <a:r>
              <a:rPr lang="pt-BR" sz="2200" dirty="0" smtClean="0"/>
              <a:t>Mês </a:t>
            </a:r>
            <a:r>
              <a:rPr lang="pt-BR" sz="2200" dirty="0"/>
              <a:t>3: </a:t>
            </a:r>
            <a:r>
              <a:rPr lang="pt-BR" sz="2200" dirty="0" smtClean="0"/>
              <a:t>74 de 77</a:t>
            </a:r>
            <a:endParaRPr lang="pt-BR" sz="2200" dirty="0"/>
          </a:p>
          <a:p>
            <a:endParaRPr lang="pt-BR" sz="30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97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Indicador: Consultas odontológicas </a:t>
            </a:r>
            <a:r>
              <a:rPr lang="pt-BR" sz="2500" dirty="0" smtClean="0"/>
              <a:t>programadas</a:t>
            </a:r>
          </a:p>
          <a:p>
            <a:endParaRPr lang="pt-BR" sz="2500" dirty="0"/>
          </a:p>
          <a:p>
            <a:r>
              <a:rPr lang="pt-BR" sz="2500" dirty="0"/>
              <a:t>Mês 1: </a:t>
            </a:r>
            <a:r>
              <a:rPr lang="pt-BR" sz="2500" dirty="0" smtClean="0"/>
              <a:t>0</a:t>
            </a:r>
            <a:endParaRPr lang="pt-BR" sz="2500" dirty="0"/>
          </a:p>
          <a:p>
            <a:r>
              <a:rPr lang="pt-BR" sz="2500" dirty="0"/>
              <a:t>Mês 2: </a:t>
            </a:r>
            <a:r>
              <a:rPr lang="pt-BR" sz="2500" dirty="0" smtClean="0"/>
              <a:t>0 </a:t>
            </a:r>
            <a:endParaRPr lang="pt-BR" sz="2500" dirty="0"/>
          </a:p>
          <a:p>
            <a:r>
              <a:rPr lang="pt-BR" sz="2500" dirty="0"/>
              <a:t>Mês 3: </a:t>
            </a:r>
            <a:r>
              <a:rPr lang="pt-BR" sz="2500" dirty="0" smtClean="0"/>
              <a:t>2</a:t>
            </a:r>
            <a:endParaRPr lang="pt-BR" sz="2500" dirty="0"/>
          </a:p>
          <a:p>
            <a:endParaRPr lang="pt-BR" sz="3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08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Indicador</a:t>
            </a:r>
            <a:r>
              <a:rPr lang="pt-BR" sz="2700" dirty="0" smtClean="0"/>
              <a:t>:</a:t>
            </a:r>
          </a:p>
          <a:p>
            <a:r>
              <a:rPr lang="pt-BR" sz="2700" dirty="0" smtClean="0"/>
              <a:t>Crianças colocadas para mamar durante a primeira consulta</a:t>
            </a:r>
          </a:p>
          <a:p>
            <a:endParaRPr lang="pt-BR" sz="3000" dirty="0"/>
          </a:p>
          <a:p>
            <a:r>
              <a:rPr lang="pt-BR" sz="2200" dirty="0"/>
              <a:t>Mês 1: </a:t>
            </a:r>
            <a:r>
              <a:rPr lang="pt-BR" sz="2200" dirty="0" smtClean="0"/>
              <a:t>32</a:t>
            </a:r>
          </a:p>
          <a:p>
            <a:r>
              <a:rPr lang="pt-BR" sz="2200" dirty="0" smtClean="0"/>
              <a:t>Mês </a:t>
            </a:r>
            <a:r>
              <a:rPr lang="pt-BR" sz="2200" dirty="0"/>
              <a:t>2: </a:t>
            </a:r>
            <a:r>
              <a:rPr lang="pt-BR" sz="2200" dirty="0" smtClean="0"/>
              <a:t>58</a:t>
            </a:r>
          </a:p>
          <a:p>
            <a:r>
              <a:rPr lang="pt-BR" sz="2200" dirty="0" smtClean="0"/>
              <a:t>Mês </a:t>
            </a:r>
            <a:r>
              <a:rPr lang="pt-BR" sz="2200" dirty="0"/>
              <a:t>3</a:t>
            </a:r>
            <a:r>
              <a:rPr lang="pt-BR" sz="2200" dirty="0" smtClean="0"/>
              <a:t>: 65</a:t>
            </a:r>
            <a:endParaRPr lang="pt-BR" sz="3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91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Para o restante dos indicadores foi atingido 100% em todos os meses:</a:t>
            </a:r>
          </a:p>
          <a:p>
            <a:endParaRPr lang="pt-BR" dirty="0" smtClean="0"/>
          </a:p>
          <a:p>
            <a:r>
              <a:rPr lang="pt-BR" sz="2000" dirty="0"/>
              <a:t>crianças com monitoramento de </a:t>
            </a:r>
            <a:r>
              <a:rPr lang="pt-BR" sz="2000" dirty="0" smtClean="0"/>
              <a:t>crescimento</a:t>
            </a:r>
          </a:p>
          <a:p>
            <a:r>
              <a:rPr lang="pt-BR" sz="2000" dirty="0"/>
              <a:t>crianças com déficit de </a:t>
            </a:r>
            <a:r>
              <a:rPr lang="pt-BR" sz="2000" dirty="0" smtClean="0"/>
              <a:t>peso</a:t>
            </a:r>
          </a:p>
          <a:p>
            <a:r>
              <a:rPr lang="pt-BR" sz="2000" dirty="0"/>
              <a:t>crianças com excesso de </a:t>
            </a:r>
            <a:r>
              <a:rPr lang="pt-BR" sz="2000" dirty="0" smtClean="0"/>
              <a:t>peso</a:t>
            </a:r>
          </a:p>
          <a:p>
            <a:r>
              <a:rPr lang="pt-BR" sz="2000" dirty="0"/>
              <a:t>crianças com monitoramento de </a:t>
            </a:r>
            <a:r>
              <a:rPr lang="pt-BR" sz="2000" dirty="0" smtClean="0"/>
              <a:t>desenvolvimento</a:t>
            </a:r>
          </a:p>
          <a:p>
            <a:r>
              <a:rPr lang="pt-BR" sz="2000" dirty="0"/>
              <a:t>crianças de 6 a 72 meses com avaliação da necessidade de atendimento </a:t>
            </a:r>
            <a:r>
              <a:rPr lang="pt-BR" sz="2000" dirty="0" smtClean="0"/>
              <a:t>odontológico</a:t>
            </a:r>
            <a:endParaRPr lang="pt-BR" sz="2000" dirty="0"/>
          </a:p>
          <a:p>
            <a:r>
              <a:rPr lang="pt-BR" sz="2000" dirty="0"/>
              <a:t>crianças com registro </a:t>
            </a:r>
            <a:r>
              <a:rPr lang="pt-BR" sz="2000" dirty="0" smtClean="0"/>
              <a:t>atualizado</a:t>
            </a:r>
          </a:p>
          <a:p>
            <a:r>
              <a:rPr lang="pt-BR" sz="2000" dirty="0"/>
              <a:t>crianças com avaliação de </a:t>
            </a:r>
            <a:r>
              <a:rPr lang="pt-BR" sz="2000" dirty="0" smtClean="0"/>
              <a:t>risco</a:t>
            </a:r>
          </a:p>
          <a:p>
            <a:r>
              <a:rPr lang="pt-BR" sz="2000" dirty="0"/>
              <a:t>crianças cujas mães receberam orientações sobre prevenção de acidentes na </a:t>
            </a:r>
            <a:r>
              <a:rPr lang="pt-BR" sz="2000" dirty="0" smtClean="0"/>
              <a:t>infância</a:t>
            </a:r>
          </a:p>
          <a:p>
            <a:r>
              <a:rPr lang="pt-BR" sz="2000" dirty="0"/>
              <a:t>crianças cujas mães receberam orientações sobre higiene bucal de acordo com a faixa etária</a:t>
            </a:r>
            <a:r>
              <a:rPr lang="pt-BR" sz="2000" dirty="0" smtClean="0"/>
              <a:t> 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7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174568"/>
            <a:ext cx="7772400" cy="1478568"/>
          </a:xfrm>
        </p:spPr>
        <p:txBody>
          <a:bodyPr>
            <a:noAutofit/>
          </a:bodyPr>
          <a:lstStyle/>
          <a:p>
            <a:pPr algn="ctr"/>
            <a:r>
              <a:rPr lang="pt-BR" sz="2900" dirty="0" smtClean="0"/>
              <a:t>Melhorar Atenção à Saúde das Crianças de 0 – 72 meses de idade na UBS Carmo de Maruanum, Macapá/AP</a:t>
            </a:r>
            <a:endParaRPr lang="pt-BR" sz="29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37" y="5301208"/>
            <a:ext cx="6400800" cy="6976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BR" dirty="0" smtClean="0"/>
              <a:t>Especializando: </a:t>
            </a:r>
            <a:r>
              <a:rPr lang="pt-BR" dirty="0" err="1" smtClean="0"/>
              <a:t>Aime</a:t>
            </a:r>
            <a:r>
              <a:rPr lang="pt-BR" dirty="0" smtClean="0"/>
              <a:t> </a:t>
            </a:r>
            <a:r>
              <a:rPr lang="pt-BR" dirty="0" err="1" smtClean="0"/>
              <a:t>Noa</a:t>
            </a:r>
            <a:r>
              <a:rPr lang="pt-BR" dirty="0" smtClean="0"/>
              <a:t> </a:t>
            </a:r>
            <a:r>
              <a:rPr lang="pt-BR" dirty="0" smtClean="0"/>
              <a:t>Barrios</a:t>
            </a:r>
          </a:p>
          <a:p>
            <a:pPr algn="ctr"/>
            <a:r>
              <a:rPr lang="pt-BR" dirty="0" smtClean="0"/>
              <a:t>Orientadora: Daniela </a:t>
            </a:r>
            <a:r>
              <a:rPr lang="pt-BR" dirty="0" err="1" smtClean="0"/>
              <a:t>Patricia</a:t>
            </a:r>
            <a:r>
              <a:rPr lang="pt-BR" dirty="0" smtClean="0"/>
              <a:t> Evangelista dos Santos</a:t>
            </a:r>
            <a:r>
              <a:rPr lang="pt-BR" dirty="0" smtClean="0"/>
              <a:t> 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80" y="1720701"/>
            <a:ext cx="11033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7" y="404664"/>
            <a:ext cx="5757863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7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Aumentamos a cobertura de atenção as crianças de nossa área de abrangência.</a:t>
            </a:r>
          </a:p>
          <a:p>
            <a:r>
              <a:rPr lang="pt-BR" dirty="0" smtClean="0"/>
              <a:t>Melhoramos  a qualidade da  atenção das crianças mesmo que alguns indicadores não  chegaram as metas planejadas.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3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07F09">
                    <a:tint val="88000"/>
                    <a:satMod val="150000"/>
                  </a:srgbClr>
                </a:solidFill>
              </a:rPr>
              <a:t>Conclusões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4187952"/>
          </a:xfrm>
        </p:spPr>
        <p:txBody>
          <a:bodyPr/>
          <a:lstStyle/>
          <a:p>
            <a:pPr lvl="0">
              <a:buClr>
                <a:srgbClr val="F07F09"/>
              </a:buClr>
            </a:pPr>
            <a:r>
              <a:rPr lang="pt-BR" sz="2600" dirty="0">
                <a:solidFill>
                  <a:prstClr val="black"/>
                </a:solidFill>
              </a:rPr>
              <a:t>Logramos aumentar a adesão </a:t>
            </a:r>
            <a:r>
              <a:rPr lang="pt-BR" sz="2600" dirty="0" smtClean="0">
                <a:solidFill>
                  <a:prstClr val="black"/>
                </a:solidFill>
              </a:rPr>
              <a:t>às </a:t>
            </a:r>
            <a:r>
              <a:rPr lang="pt-BR" sz="2600" dirty="0">
                <a:solidFill>
                  <a:prstClr val="black"/>
                </a:solidFill>
              </a:rPr>
              <a:t>consultas das crianças e </a:t>
            </a:r>
            <a:r>
              <a:rPr lang="pt-BR" sz="2600" dirty="0" smtClean="0">
                <a:solidFill>
                  <a:prstClr val="black"/>
                </a:solidFill>
              </a:rPr>
              <a:t>mapear </a:t>
            </a:r>
            <a:r>
              <a:rPr lang="pt-BR" sz="2600" dirty="0">
                <a:solidFill>
                  <a:prstClr val="black"/>
                </a:solidFill>
              </a:rPr>
              <a:t>os risco das </a:t>
            </a:r>
            <a:r>
              <a:rPr lang="pt-BR" sz="2600" dirty="0" smtClean="0">
                <a:solidFill>
                  <a:prstClr val="black"/>
                </a:solidFill>
              </a:rPr>
              <a:t>acompanhadas </a:t>
            </a:r>
            <a:endParaRPr lang="pt-BR" sz="2600" dirty="0">
              <a:solidFill>
                <a:prstClr val="black"/>
              </a:solidFill>
            </a:endParaRPr>
          </a:p>
          <a:p>
            <a:pPr lvl="0">
              <a:buClr>
                <a:srgbClr val="F07F09"/>
              </a:buClr>
            </a:pPr>
            <a:r>
              <a:rPr lang="pt-BR" sz="2600" dirty="0" smtClean="0">
                <a:solidFill>
                  <a:prstClr val="black"/>
                </a:solidFill>
              </a:rPr>
              <a:t>Promovemos </a:t>
            </a:r>
            <a:r>
              <a:rPr lang="pt-BR" sz="2600" dirty="0">
                <a:solidFill>
                  <a:prstClr val="black"/>
                </a:solidFill>
              </a:rPr>
              <a:t>a  saúde da crianças, na equipe da ESF, nos pais, nas famílias </a:t>
            </a:r>
            <a:r>
              <a:rPr lang="pt-BR" sz="2600" dirty="0" smtClean="0">
                <a:solidFill>
                  <a:prstClr val="black"/>
                </a:solidFill>
              </a:rPr>
              <a:t>e </a:t>
            </a:r>
            <a:r>
              <a:rPr lang="pt-BR" sz="2600" dirty="0">
                <a:solidFill>
                  <a:prstClr val="black"/>
                </a:solidFill>
              </a:rPr>
              <a:t>na comunidade. </a:t>
            </a:r>
          </a:p>
        </p:txBody>
      </p:sp>
    </p:spTree>
    <p:extLst>
      <p:ext uri="{BB962C8B-B14F-4D97-AF65-F5344CB8AC3E}">
        <p14:creationId xmlns:p14="http://schemas.microsoft.com/office/powerpoint/2010/main" val="26799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Informar em relatório aos gestores os problemas: com o transporte, cadeia de frio das vacinas, ausência de equipe de saúde bucal.</a:t>
            </a:r>
          </a:p>
          <a:p>
            <a:r>
              <a:rPr lang="pt-BR" dirty="0" smtClean="0"/>
              <a:t>Debater com as comunidades os resultados da intervenção.</a:t>
            </a:r>
          </a:p>
          <a:p>
            <a:r>
              <a:rPr lang="pt-BR" dirty="0" smtClean="0"/>
              <a:t>Implementar  a ação programática  </a:t>
            </a:r>
            <a:r>
              <a:rPr lang="pt-BR" dirty="0" smtClean="0"/>
              <a:t>à </a:t>
            </a:r>
            <a:r>
              <a:rPr lang="pt-BR" dirty="0" smtClean="0"/>
              <a:t>rotina da UBS.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3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16996" y="2967335"/>
            <a:ext cx="6110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MUITO OBRIGADO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16996" y="2967335"/>
            <a:ext cx="6110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MUITO </a:t>
            </a:r>
            <a:r>
              <a:rPr lang="pt-BR" sz="545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OBRIGADO</a:t>
            </a:r>
            <a:endParaRPr lang="pt-BR" sz="545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81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Já no século </a:t>
            </a:r>
            <a:r>
              <a:rPr lang="pt-BR" dirty="0"/>
              <a:t>XVIII, se praticava a pediatria preventiva ou puericultura. </a:t>
            </a:r>
            <a:endParaRPr lang="pt-BR" dirty="0" smtClean="0"/>
          </a:p>
          <a:p>
            <a:r>
              <a:rPr lang="pt-BR" dirty="0" smtClean="0"/>
              <a:t>Foi a 1ª ação programática que se implantou na APS.</a:t>
            </a:r>
          </a:p>
          <a:p>
            <a:r>
              <a:rPr lang="pt-BR" dirty="0" smtClean="0"/>
              <a:t>O </a:t>
            </a:r>
            <a:r>
              <a:rPr lang="pt-BR" dirty="0"/>
              <a:t>mundo exige pessoas socialmente sadias, por isso é muito importante o acompanhamento adequado </a:t>
            </a:r>
            <a:r>
              <a:rPr lang="pt-BR" dirty="0" smtClean="0"/>
              <a:t>das </a:t>
            </a:r>
            <a:r>
              <a:rPr lang="pt-BR" dirty="0"/>
              <a:t>crianças. </a:t>
            </a:r>
          </a:p>
          <a:p>
            <a:r>
              <a:rPr lang="pt-BR" dirty="0" smtClean="0"/>
              <a:t>os </a:t>
            </a:r>
            <a:r>
              <a:rPr lang="pt-BR" dirty="0"/>
              <a:t>países do primeiro mundo mostram taxas de mortalidade infantil até inferiores a cinco por mil nascidos vivos</a:t>
            </a:r>
          </a:p>
        </p:txBody>
      </p:sp>
    </p:spTree>
    <p:extLst>
      <p:ext uri="{BB962C8B-B14F-4D97-AF65-F5344CB8AC3E}">
        <p14:creationId xmlns:p14="http://schemas.microsoft.com/office/powerpoint/2010/main" val="34887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taxa de mortalidade infantil caiu muito nas últimas décadas no Brasil, de 47,1 por mil nascidos vivos em 1990, para 15,6 em 2010.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Agora para o ano 2015 a meta é baixar até dez óbitos por mil nascidos vivos. </a:t>
            </a:r>
            <a:endParaRPr lang="pt-BR" dirty="0" smtClean="0"/>
          </a:p>
          <a:p>
            <a:r>
              <a:rPr lang="pt-BR" dirty="0" smtClean="0"/>
              <a:t>Este desafio nos motivou a escolher a Saúde da Criança como tema da intervenção.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4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Amapá está situado ao nordeste da Região Norte do Brasil, tem </a:t>
            </a:r>
            <a:r>
              <a:rPr lang="pt-BR" dirty="0" smtClean="0"/>
              <a:t>751 </a:t>
            </a:r>
            <a:r>
              <a:rPr lang="pt-BR" dirty="0"/>
              <a:t>mil habitantes. </a:t>
            </a:r>
            <a:endParaRPr lang="pt-BR" dirty="0" smtClean="0"/>
          </a:p>
          <a:p>
            <a:r>
              <a:rPr lang="pt-BR" dirty="0" smtClean="0"/>
              <a:t>Macapá </a:t>
            </a:r>
            <a:r>
              <a:rPr lang="pt-BR" dirty="0"/>
              <a:t>é o município capital e a maior cidade do estado, tem 437 255 </a:t>
            </a:r>
            <a:r>
              <a:rPr lang="pt-BR" dirty="0" smtClean="0"/>
              <a:t>habitantes.</a:t>
            </a:r>
          </a:p>
          <a:p>
            <a:r>
              <a:rPr lang="pt-BR" dirty="0" smtClean="0"/>
              <a:t>Macapá </a:t>
            </a:r>
            <a:r>
              <a:rPr lang="pt-BR" dirty="0"/>
              <a:t>tem 6</a:t>
            </a:r>
            <a:r>
              <a:rPr lang="pt-BR" dirty="0" smtClean="0"/>
              <a:t> </a:t>
            </a:r>
            <a:r>
              <a:rPr lang="pt-BR" dirty="0"/>
              <a:t>hospitais estaduais </a:t>
            </a:r>
            <a:r>
              <a:rPr lang="pt-BR" dirty="0" smtClean="0"/>
              <a:t>públicos, 5 NASF, e </a:t>
            </a:r>
            <a:r>
              <a:rPr lang="pt-BR" dirty="0"/>
              <a:t>27 </a:t>
            </a:r>
            <a:r>
              <a:rPr lang="pt-BR" dirty="0" smtClean="0"/>
              <a:t>UBS, quase todas  ESF.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0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Nossa UBS é ESF chama-se "Carmo de Maruanum“, </a:t>
            </a:r>
            <a:r>
              <a:rPr lang="pt-BR" dirty="0" smtClean="0"/>
              <a:t>é rural, está a </a:t>
            </a:r>
            <a:r>
              <a:rPr lang="pt-BR" dirty="0"/>
              <a:t>80 km de </a:t>
            </a:r>
            <a:r>
              <a:rPr lang="pt-BR" dirty="0" smtClean="0"/>
              <a:t>Macapá.</a:t>
            </a:r>
          </a:p>
          <a:p>
            <a:r>
              <a:rPr lang="pt-BR" dirty="0"/>
              <a:t>t</a:t>
            </a:r>
            <a:r>
              <a:rPr lang="pt-BR" dirty="0" smtClean="0"/>
              <a:t>em </a:t>
            </a:r>
            <a:r>
              <a:rPr lang="pt-BR" dirty="0"/>
              <a:t>1501 habitantes, distribuídos em 18 comunidades, as quais, tem cada uma, entre 40 e 200 </a:t>
            </a:r>
            <a:r>
              <a:rPr lang="pt-BR" dirty="0" smtClean="0"/>
              <a:t>habitantes 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r>
              <a:rPr lang="pt-BR" dirty="0" smtClean="0"/>
              <a:t>Melhorar a </a:t>
            </a:r>
            <a:r>
              <a:rPr lang="pt-BR" dirty="0"/>
              <a:t>Atenção à Saúde das Crianças de zero </a:t>
            </a:r>
            <a:r>
              <a:rPr lang="pt-BR" dirty="0" smtClean="0"/>
              <a:t>a 72 meses </a:t>
            </a:r>
            <a:r>
              <a:rPr lang="pt-BR" dirty="0"/>
              <a:t>de idade, na UBS Carmo Maruanum, Macapá/Amapá.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1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</a:t>
            </a:r>
            <a:r>
              <a:rPr lang="pt-BR" dirty="0" smtClean="0"/>
              <a:t>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1- Ampliar a cobertura </a:t>
            </a:r>
            <a:r>
              <a:rPr lang="pt-BR" dirty="0" smtClean="0"/>
              <a:t>d o programa de saúde da criança.</a:t>
            </a:r>
            <a:endParaRPr lang="pt-BR" dirty="0"/>
          </a:p>
          <a:p>
            <a:r>
              <a:rPr lang="pt-BR" dirty="0"/>
              <a:t>2-Melhorar a qualidade do atendimento </a:t>
            </a:r>
            <a:r>
              <a:rPr lang="pt-BR" dirty="0"/>
              <a:t>à</a:t>
            </a:r>
            <a:r>
              <a:rPr lang="pt-BR" dirty="0" smtClean="0"/>
              <a:t> criança.  </a:t>
            </a:r>
            <a:endParaRPr lang="pt-BR" dirty="0"/>
          </a:p>
          <a:p>
            <a:r>
              <a:rPr lang="pt-BR" dirty="0"/>
              <a:t>3-Aumentar a adesão ao programa de </a:t>
            </a:r>
            <a:r>
              <a:rPr lang="pt-BR" dirty="0" smtClean="0"/>
              <a:t>saúde da criança.</a:t>
            </a:r>
            <a:endParaRPr lang="pt-BR" dirty="0"/>
          </a:p>
          <a:p>
            <a:r>
              <a:rPr lang="pt-BR" dirty="0" smtClean="0"/>
              <a:t>4-Melhorar o </a:t>
            </a:r>
            <a:r>
              <a:rPr lang="pt-BR" dirty="0"/>
              <a:t>registro </a:t>
            </a:r>
            <a:r>
              <a:rPr lang="pt-BR" dirty="0" smtClean="0"/>
              <a:t>das informações. </a:t>
            </a:r>
            <a:endParaRPr lang="pt-BR" dirty="0"/>
          </a:p>
          <a:p>
            <a:r>
              <a:rPr lang="pt-BR" dirty="0"/>
              <a:t>5-Mapear </a:t>
            </a:r>
            <a:r>
              <a:rPr lang="pt-BR" dirty="0" smtClean="0"/>
              <a:t>as crianças de risco pertencentes à área de abrangência. </a:t>
            </a:r>
            <a:endParaRPr lang="pt-BR" dirty="0"/>
          </a:p>
          <a:p>
            <a:r>
              <a:rPr lang="pt-BR" dirty="0"/>
              <a:t>6-Promover a saúde das </a:t>
            </a:r>
            <a:r>
              <a:rPr lang="pt-BR" dirty="0" smtClean="0"/>
              <a:t>crianças.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0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Intervenção</a:t>
            </a:r>
            <a:endParaRPr lang="pt-BR" dirty="0" smtClean="0"/>
          </a:p>
          <a:p>
            <a:r>
              <a:rPr lang="pt-BR" dirty="0" smtClean="0"/>
              <a:t> Duração: 12 semanas, </a:t>
            </a:r>
            <a:r>
              <a:rPr lang="pt-BR" dirty="0" smtClean="0"/>
              <a:t>de </a:t>
            </a:r>
            <a:r>
              <a:rPr lang="pt-BR" dirty="0"/>
              <a:t>1º </a:t>
            </a:r>
            <a:r>
              <a:rPr lang="pt-BR" dirty="0" smtClean="0"/>
              <a:t>abril a </a:t>
            </a:r>
            <a:r>
              <a:rPr lang="pt-BR" dirty="0"/>
              <a:t>30 de junho do </a:t>
            </a:r>
            <a:r>
              <a:rPr lang="pt-BR" dirty="0" smtClean="0"/>
              <a:t>2015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smtClean="0"/>
              <a:t>Universo </a:t>
            </a:r>
            <a:r>
              <a:rPr lang="pt-BR" dirty="0" smtClean="0"/>
              <a:t>de estudo:  152 crianças</a:t>
            </a:r>
            <a:r>
              <a:rPr lang="pt-BR" dirty="0"/>
              <a:t>,</a:t>
            </a:r>
            <a:r>
              <a:rPr lang="pt-BR" dirty="0" smtClean="0"/>
              <a:t> entre </a:t>
            </a:r>
            <a:r>
              <a:rPr lang="pt-BR" dirty="0"/>
              <a:t>zero e setenta e dois meses. </a:t>
            </a:r>
          </a:p>
          <a:p>
            <a:r>
              <a:rPr lang="pt-BR" dirty="0" smtClean="0"/>
              <a:t>Lugar </a:t>
            </a:r>
            <a:r>
              <a:rPr lang="pt-BR" dirty="0" smtClean="0"/>
              <a:t>aonde </a:t>
            </a:r>
            <a:r>
              <a:rPr lang="pt-BR" dirty="0" smtClean="0"/>
              <a:t>se realizou o estudo: UBS ESF, Carmo de Maruanum, Macapá/AP</a:t>
            </a:r>
          </a:p>
        </p:txBody>
      </p:sp>
    </p:spTree>
    <p:extLst>
      <p:ext uri="{BB962C8B-B14F-4D97-AF65-F5344CB8AC3E}">
        <p14:creationId xmlns:p14="http://schemas.microsoft.com/office/powerpoint/2010/main" val="14343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</TotalTime>
  <Words>783</Words>
  <Application>Microsoft Office PowerPoint</Application>
  <PresentationFormat>Apresentação na tela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Aspecto</vt:lpstr>
      <vt:lpstr>Saúde da Criança</vt:lpstr>
      <vt:lpstr>Melhorar Atenção à Saúde das Crianças de 0 – 72 meses de idade na UBS Carmo de Maruanum, Macapá/AP</vt:lpstr>
      <vt:lpstr>Introdução </vt:lpstr>
      <vt:lpstr>Introdução </vt:lpstr>
      <vt:lpstr>Introdução </vt:lpstr>
      <vt:lpstr>Introdução </vt:lpstr>
      <vt:lpstr>Objetivo geral </vt:lpstr>
      <vt:lpstr>Objetivos Específicos</vt:lpstr>
      <vt:lpstr>Metodologia </vt:lpstr>
      <vt:lpstr>Resultados </vt:lpstr>
      <vt:lpstr>Resultados </vt:lpstr>
      <vt:lpstr>Resultados </vt:lpstr>
      <vt:lpstr>Resultados </vt:lpstr>
      <vt:lpstr>Resultados </vt:lpstr>
      <vt:lpstr>Resultados</vt:lpstr>
      <vt:lpstr>Resultados</vt:lpstr>
      <vt:lpstr>Resultados</vt:lpstr>
      <vt:lpstr>Resultados</vt:lpstr>
      <vt:lpstr>Resultados </vt:lpstr>
      <vt:lpstr>Conclusões </vt:lpstr>
      <vt:lpstr>Conclusões </vt:lpstr>
      <vt:lpstr>Recomendações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Fernanda</cp:lastModifiedBy>
  <cp:revision>30</cp:revision>
  <dcterms:created xsi:type="dcterms:W3CDTF">2015-09-02T00:44:52Z</dcterms:created>
  <dcterms:modified xsi:type="dcterms:W3CDTF">2015-10-07T18:32:47Z</dcterms:modified>
</cp:coreProperties>
</file>