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1" r:id="rId3"/>
    <p:sldId id="298" r:id="rId4"/>
    <p:sldId id="264" r:id="rId5"/>
    <p:sldId id="265" r:id="rId6"/>
    <p:sldId id="266" r:id="rId7"/>
    <p:sldId id="267" r:id="rId8"/>
    <p:sldId id="268" r:id="rId9"/>
    <p:sldId id="269" r:id="rId10"/>
    <p:sldId id="299" r:id="rId11"/>
    <p:sldId id="301" r:id="rId12"/>
    <p:sldId id="300" r:id="rId13"/>
    <p:sldId id="302" r:id="rId14"/>
    <p:sldId id="270" r:id="rId15"/>
    <p:sldId id="271" r:id="rId16"/>
    <p:sldId id="272" r:id="rId17"/>
    <p:sldId id="274" r:id="rId18"/>
    <p:sldId id="275" r:id="rId19"/>
    <p:sldId id="276" r:id="rId20"/>
    <p:sldId id="304" r:id="rId21"/>
    <p:sldId id="303" r:id="rId22"/>
    <p:sldId id="286" r:id="rId23"/>
    <p:sldId id="287" r:id="rId24"/>
    <p:sldId id="288" r:id="rId25"/>
    <p:sldId id="289" r:id="rId26"/>
    <p:sldId id="290" r:id="rId27"/>
    <p:sldId id="291" r:id="rId28"/>
    <p:sldId id="293" r:id="rId29"/>
    <p:sldId id="297" r:id="rId30"/>
    <p:sldId id="25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10" autoAdjust="0"/>
    <p:restoredTop sz="94660"/>
  </p:normalViewPr>
  <p:slideViewPr>
    <p:cSldViewPr>
      <p:cViewPr varScale="1">
        <p:scale>
          <a:sx n="70" d="100"/>
          <a:sy n="70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2014_11_06%20Coleta%20de%20dados%20Pre-Nat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%20Helena\Desktop\2014_11_06%20Coleta%20de%20dados%20Puerp&#233;rio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0.5</c:v>
                </c:pt>
                <c:pt idx="1">
                  <c:v>0.875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04048"/>
        <c:axId val="185404440"/>
      </c:barChart>
      <c:catAx>
        <c:axId val="18540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5404440"/>
        <c:crosses val="autoZero"/>
        <c:auto val="1"/>
        <c:lblAlgn val="ctr"/>
        <c:lblOffset val="100"/>
        <c:noMultiLvlLbl val="0"/>
      </c:catAx>
      <c:valAx>
        <c:axId val="1854044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85404048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'[2014_11_06 Coleta de dados Pre-Natal.xls]Indicadores'!$C$5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'[2014_11_06 Coleta de dados Pre-Natal.xls]Indicadores'!$D$4:$G$4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Pre-Natal.xls]Indicadores'!$D$5:$G$5</c:f>
              <c:numCache>
                <c:formatCode>0.0%</c:formatCode>
                <c:ptCount val="4"/>
                <c:pt idx="0">
                  <c:v>0.4</c:v>
                </c:pt>
                <c:pt idx="1">
                  <c:v>0.52</c:v>
                </c:pt>
                <c:pt idx="2">
                  <c:v>0.56000000000000005</c:v>
                </c:pt>
                <c:pt idx="3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10024"/>
        <c:axId val="142810808"/>
      </c:barChart>
      <c:catAx>
        <c:axId val="14281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810808"/>
        <c:crosses val="autoZero"/>
        <c:auto val="1"/>
        <c:lblAlgn val="ctr"/>
        <c:lblOffset val="100"/>
        <c:noMultiLvlLbl val="0"/>
      </c:catAx>
      <c:valAx>
        <c:axId val="1428108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81002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0.55000000000000004</c:v>
                </c:pt>
                <c:pt idx="1">
                  <c:v>0.88461538461538458</c:v>
                </c:pt>
                <c:pt idx="2">
                  <c:v>0.9642857142857143</c:v>
                </c:pt>
                <c:pt idx="3">
                  <c:v>0.96551724137931039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72624"/>
        <c:axId val="139469096"/>
      </c:barChart>
      <c:catAx>
        <c:axId val="13947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469096"/>
        <c:crosses val="autoZero"/>
        <c:auto val="1"/>
        <c:lblAlgn val="ctr"/>
        <c:lblOffset val="100"/>
        <c:noMultiLvlLbl val="0"/>
      </c:catAx>
      <c:valAx>
        <c:axId val="1394690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472624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Indicadores!$D$12:$G$12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Indicadores!$D$13:$G$13</c:f>
              <c:numCache>
                <c:formatCode>0.0%</c:formatCode>
                <c:ptCount val="4"/>
                <c:pt idx="0">
                  <c:v>0.5</c:v>
                </c:pt>
                <c:pt idx="1">
                  <c:v>0.875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74192"/>
        <c:axId val="139476544"/>
      </c:barChart>
      <c:catAx>
        <c:axId val="13947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476544"/>
        <c:crosses val="autoZero"/>
        <c:auto val="1"/>
        <c:lblAlgn val="ctr"/>
        <c:lblOffset val="100"/>
        <c:noMultiLvlLbl val="0"/>
      </c:catAx>
      <c:valAx>
        <c:axId val="1394765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9474192"/>
        <c:crosses val="autoZero"/>
        <c:crossBetween val="between"/>
        <c:majorUnit val="0.1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218045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Arial"/>
                <a:ea typeface="Calibri"/>
                <a:cs typeface="Times New Roman"/>
              </a:rPr>
              <a:t>Melhoria </a:t>
            </a:r>
            <a:r>
              <a:rPr lang="pt-BR" sz="2800" b="1" dirty="0">
                <a:latin typeface="Arial"/>
                <a:ea typeface="Calibri"/>
                <a:cs typeface="Times New Roman"/>
              </a:rPr>
              <a:t>d</a:t>
            </a:r>
            <a:r>
              <a:rPr lang="pt-BR" sz="2800" b="1" dirty="0" smtClean="0">
                <a:latin typeface="Arial"/>
                <a:ea typeface="Calibri"/>
                <a:cs typeface="Times New Roman"/>
              </a:rPr>
              <a:t>a Atenção ao Pré-natal e Puerpério na UBS Mazagão Velho, Mazagão/AP.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99220" y="4593322"/>
            <a:ext cx="542530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Especializanda: Akelis Texidó Pérez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Fabiana Barros Marinho Maia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1560" y="1071547"/>
            <a:ext cx="9577064" cy="3365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avaliação</a:t>
            </a:r>
            <a:r>
              <a:rPr lang="pt-BR" sz="2600" b="1" noProof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600" b="1" noProof="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971599" y="4345874"/>
            <a:ext cx="8098213" cy="2736304"/>
          </a:xfrm>
        </p:spPr>
        <p:txBody>
          <a:bodyPr>
            <a:normAutofit/>
          </a:bodyPr>
          <a:lstStyle/>
          <a:p>
            <a:pPr lvl="1" algn="just"/>
            <a:r>
              <a:rPr lang="pt-BR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71600" y="116632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664" y="1834592"/>
            <a:ext cx="7200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5760" marR="0" indent="-283464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pt-BR" sz="2400" dirty="0"/>
              <a:t>Monitorar a cobertura do pré-natal periodicamente (mensalmente).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pt-BR" sz="2400" dirty="0"/>
              <a:t>Avaliar a cobertura do puerpério periodicamente.</a:t>
            </a:r>
          </a:p>
        </p:txBody>
      </p:sp>
    </p:spTree>
    <p:extLst>
      <p:ext uri="{BB962C8B-B14F-4D97-AF65-F5344CB8AC3E}">
        <p14:creationId xmlns:p14="http://schemas.microsoft.com/office/powerpoint/2010/main" val="26748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r>
              <a:rPr lang="pt-BR" b="1" dirty="0">
                <a:solidFill>
                  <a:srgbClr val="FF0000"/>
                </a:solidFill>
                <a:effectLst/>
              </a:rPr>
              <a:t/>
            </a:r>
            <a:br>
              <a:rPr lang="pt-BR" b="1" dirty="0">
                <a:solidFill>
                  <a:srgbClr val="FF0000"/>
                </a:solidFill>
                <a:effectLst/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 algn="ctr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Organização e gestão 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serviço: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endParaRPr lang="pt-BR" sz="2400" dirty="0" smtClean="0"/>
          </a:p>
          <a:p>
            <a:pPr lvl="0"/>
            <a:r>
              <a:rPr lang="pt-BR" sz="2400" dirty="0" smtClean="0"/>
              <a:t>Acolher </a:t>
            </a:r>
            <a:r>
              <a:rPr lang="pt-BR" sz="2400" dirty="0"/>
              <a:t>as </a:t>
            </a:r>
            <a:r>
              <a:rPr lang="pt-BR" sz="2400" dirty="0" smtClean="0"/>
              <a:t>gestantes e puérperas. </a:t>
            </a:r>
            <a:endParaRPr lang="pt-BR" sz="2400" dirty="0"/>
          </a:p>
          <a:p>
            <a:pPr lvl="0"/>
            <a:r>
              <a:rPr lang="pt-BR" sz="2400" dirty="0"/>
              <a:t>Cadastrar todas as gestantes </a:t>
            </a:r>
            <a:r>
              <a:rPr lang="pt-BR" sz="2400" dirty="0" smtClean="0"/>
              <a:t>da </a:t>
            </a:r>
            <a:r>
              <a:rPr lang="pt-BR" sz="2400" dirty="0"/>
              <a:t>área de cobertura da unidade de saúde.</a:t>
            </a:r>
          </a:p>
          <a:p>
            <a:pPr lvl="0"/>
            <a:r>
              <a:rPr lang="pt-BR" sz="2400" dirty="0"/>
              <a:t>Acolher todas as puérperas da área de abrangência; cadastrar todas as mulheres que tiveram parto no último mês.</a:t>
            </a: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093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556792"/>
            <a:ext cx="7452320" cy="5472608"/>
          </a:xfrm>
        </p:spPr>
        <p:txBody>
          <a:bodyPr>
            <a:normAutofit fontScale="55000" lnSpcReduction="20000"/>
          </a:bodyPr>
          <a:lstStyle/>
          <a:p>
            <a:pPr marL="82296" algn="ctr">
              <a:lnSpc>
                <a:spcPct val="120000"/>
              </a:lnSpc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público: </a:t>
            </a:r>
            <a:endParaRPr lang="pt-BR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65760" indent="-283464">
              <a:lnSpc>
                <a:spcPct val="120000"/>
              </a:lnSpc>
              <a:buFont typeface="Wingdings 2"/>
              <a:buChar char=""/>
            </a:pPr>
            <a:endParaRPr lang="pt-BR" sz="3100" dirty="0">
              <a:solidFill>
                <a:schemeClr val="tx1"/>
              </a:solidFill>
            </a:endParaRPr>
          </a:p>
          <a:p>
            <a:pPr marL="365760" indent="-283464">
              <a:lnSpc>
                <a:spcPct val="120000"/>
              </a:lnSpc>
              <a:buFont typeface="Wingdings 2"/>
              <a:buChar char=""/>
            </a:pPr>
            <a:r>
              <a:rPr lang="pt-BR" sz="3800" dirty="0">
                <a:solidFill>
                  <a:schemeClr val="tx1"/>
                </a:solidFill>
              </a:rPr>
              <a:t> Esclarecer a comunidade sobre a importância da realização do pré-natal e sobre as facilidades de realizá-lo na unidade de saúde.</a:t>
            </a:r>
          </a:p>
          <a:p>
            <a:pPr marL="365760" indent="-283464">
              <a:lnSpc>
                <a:spcPct val="120000"/>
              </a:lnSpc>
              <a:buFont typeface="Wingdings 2"/>
              <a:buChar char=""/>
            </a:pPr>
            <a:endParaRPr lang="pt-BR" sz="3800" dirty="0">
              <a:solidFill>
                <a:schemeClr val="tx1"/>
              </a:solidFill>
            </a:endParaRPr>
          </a:p>
          <a:p>
            <a:pPr marL="365760" indent="-283464">
              <a:lnSpc>
                <a:spcPct val="120000"/>
              </a:lnSpc>
              <a:buFont typeface="Wingdings 2"/>
              <a:buChar char=""/>
            </a:pPr>
            <a:r>
              <a:rPr lang="pt-BR" sz="3800" dirty="0">
                <a:solidFill>
                  <a:schemeClr val="tx1"/>
                </a:solidFill>
              </a:rPr>
              <a:t> Esclarecer a comunidade sobre a prioridade de atendimento às gestantes ou mulheres com atraso menstrual.</a:t>
            </a:r>
          </a:p>
          <a:p>
            <a:pPr marL="365760" indent="-283464">
              <a:lnSpc>
                <a:spcPct val="120000"/>
              </a:lnSpc>
              <a:buFont typeface="Wingdings 2"/>
              <a:buChar char=""/>
            </a:pPr>
            <a:endParaRPr lang="pt-BR" sz="3800" dirty="0">
              <a:solidFill>
                <a:schemeClr val="tx1"/>
              </a:solidFill>
            </a:endParaRPr>
          </a:p>
          <a:p>
            <a:pPr marL="365760" indent="-283464">
              <a:lnSpc>
                <a:spcPct val="120000"/>
              </a:lnSpc>
              <a:buFont typeface="Wingdings 2"/>
              <a:buChar char=""/>
            </a:pPr>
            <a:r>
              <a:rPr lang="pt-BR" sz="3800" dirty="0">
                <a:solidFill>
                  <a:schemeClr val="tx1"/>
                </a:solidFill>
              </a:rPr>
              <a:t> Explicar para a comunidade o significado de puerpério e a importância da sua realização preferencialmente nos primeiros 30 dias de pós-parto.</a:t>
            </a:r>
          </a:p>
          <a:p>
            <a:pPr algn="just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>
                <a:solidFill>
                  <a:srgbClr val="FF0000"/>
                </a:solidFill>
                <a:effectLst/>
              </a:rPr>
              <a:t>Metodologia/Ações</a:t>
            </a:r>
            <a:br>
              <a:rPr lang="pt-BR" b="1" dirty="0">
                <a:solidFill>
                  <a:srgbClr val="FF0000"/>
                </a:solidFill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Qualificação da prática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clínica:</a:t>
            </a:r>
            <a:endParaRPr lang="pt-BR" sz="2400" dirty="0" smtClean="0"/>
          </a:p>
          <a:p>
            <a:pPr lvl="0"/>
            <a:endParaRPr lang="pt-BR" sz="2400" dirty="0"/>
          </a:p>
          <a:p>
            <a:pPr lvl="0"/>
            <a:r>
              <a:rPr lang="pt-BR" sz="2400" dirty="0" smtClean="0"/>
              <a:t>Capacitar </a:t>
            </a:r>
            <a:r>
              <a:rPr lang="pt-BR" sz="2400" dirty="0"/>
              <a:t>a equipe no acolhimento às gestantes. </a:t>
            </a:r>
          </a:p>
          <a:p>
            <a:pPr lvl="0"/>
            <a:r>
              <a:rPr lang="pt-BR" sz="2400" dirty="0"/>
              <a:t>Capacitar os ACS na busca daquelas que não estão realizando pré-natal em nenhum serviço. </a:t>
            </a:r>
          </a:p>
          <a:p>
            <a:pPr lvl="0"/>
            <a:r>
              <a:rPr lang="pt-BR" sz="2400" dirty="0"/>
              <a:t>Ampliar o conhecimento da equipe sobre o Programa de Humanização ao Pré-natal e nascimento (PHPN).</a:t>
            </a:r>
          </a:p>
          <a:p>
            <a:pPr lvl="0"/>
            <a:r>
              <a:rPr lang="pt-BR" sz="2400" dirty="0"/>
              <a:t>Capacitar a equipe para orientar as mulheres, ainda no pré-natal, sobre a importância da realização da consulta de puerpério e do período que a mesma deve ser </a:t>
            </a:r>
            <a:r>
              <a:rPr lang="pt-BR" sz="2400" dirty="0" smtClean="0"/>
              <a:t>feita</a:t>
            </a:r>
            <a:r>
              <a:rPr lang="pt-BR" sz="2400" dirty="0"/>
              <a:t>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069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 smtClean="0">
                <a:solidFill>
                  <a:srgbClr val="FF0000"/>
                </a:solidFill>
              </a:rPr>
              <a:t>Logística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Protocolo: Manual Técnico de Pré-natal e Puerpério 2006.</a:t>
            </a:r>
          </a:p>
          <a:p>
            <a:r>
              <a:rPr lang="pt-BR" dirty="0" smtClean="0"/>
              <a:t>Ficha Espelho.</a:t>
            </a:r>
          </a:p>
          <a:p>
            <a:r>
              <a:rPr lang="pt-BR" dirty="0" smtClean="0"/>
              <a:t>Planilha coleta de 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FF0000"/>
                </a:solidFill>
              </a:rPr>
              <a:t>OBJETIVOS ESPECÍFICOS/METAS</a:t>
            </a: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b="1" dirty="0">
                <a:solidFill>
                  <a:srgbClr val="FF0000"/>
                </a:solidFill>
              </a:rPr>
              <a:t>Objetivo </a:t>
            </a:r>
            <a:r>
              <a:rPr lang="pt-BR" sz="2400" b="1" dirty="0" smtClean="0">
                <a:solidFill>
                  <a:srgbClr val="FF0000"/>
                </a:solidFill>
              </a:rPr>
              <a:t>1</a:t>
            </a:r>
            <a:r>
              <a:rPr lang="pt-BR" sz="2400" b="1" dirty="0" smtClean="0"/>
              <a:t>: </a:t>
            </a:r>
            <a:r>
              <a:rPr lang="pt-BR" sz="2400" dirty="0" smtClean="0"/>
              <a:t>Ampliar </a:t>
            </a:r>
            <a:r>
              <a:rPr lang="pt-BR" sz="2400" dirty="0"/>
              <a:t>a cobertura de </a:t>
            </a:r>
            <a:r>
              <a:rPr lang="pt-BR" sz="2400" dirty="0" smtClean="0"/>
              <a:t>Pré-Natal e puerpério.</a:t>
            </a:r>
            <a:endParaRPr lang="pt-BR" sz="2400" dirty="0"/>
          </a:p>
          <a:p>
            <a:endParaRPr lang="pt-BR" sz="2400" dirty="0"/>
          </a:p>
          <a:p>
            <a:r>
              <a:rPr lang="pt-BR" sz="2400" b="1" dirty="0"/>
              <a:t>Meta </a:t>
            </a:r>
            <a:r>
              <a:rPr lang="pt-BR" sz="2400" b="1" dirty="0" smtClean="0"/>
              <a:t>1.1:</a:t>
            </a:r>
            <a:r>
              <a:rPr lang="pt-BR" sz="2400" dirty="0"/>
              <a:t>Meta 1: Alcançar 100% </a:t>
            </a:r>
            <a:r>
              <a:rPr lang="pt-BR" sz="2400" dirty="0" smtClean="0"/>
              <a:t>de cobertura </a:t>
            </a:r>
            <a:r>
              <a:rPr lang="pt-BR" sz="2400" dirty="0"/>
              <a:t>das </a:t>
            </a:r>
            <a:r>
              <a:rPr lang="pt-BR" sz="2400" dirty="0" smtClean="0"/>
              <a:t>gestantes e puérperas </a:t>
            </a:r>
            <a:r>
              <a:rPr lang="pt-BR" sz="2400" dirty="0"/>
              <a:t>cadastradas no Programa de Pré-Natal da unidade de saúde. </a:t>
            </a:r>
          </a:p>
          <a:p>
            <a:endParaRPr lang="pt-BR" sz="2400" dirty="0"/>
          </a:p>
          <a:p>
            <a:endParaRPr lang="pt-BR" sz="2400" dirty="0" smtClean="0"/>
          </a:p>
          <a:p>
            <a:pPr marL="82296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51216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 e puerpério.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12678" y="4748189"/>
            <a:ext cx="4352786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2:</a:t>
            </a:r>
            <a:r>
              <a:rPr lang="pt-BR" sz="2000" dirty="0"/>
              <a:t>Proporção de gestantes cadastradas no programa de atenção ao pré-natal na UBS Mazagão Velho, Mazagão/AP. Fonte: Planilha Final da Coleta de Dados (UNA-SUS/UFPel), 2015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5580112" y="4725144"/>
            <a:ext cx="3492482" cy="130355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algn="just"/>
            <a:r>
              <a:rPr lang="pt-BR" sz="2600" dirty="0" smtClean="0">
                <a:latin typeface="Arial" pitchFamily="34" charset="0"/>
                <a:cs typeface="Arial" pitchFamily="34" charset="0"/>
              </a:rPr>
              <a:t>Figura 9: Proporção de puérperas com consulta ate 42 dias após o parto, UBS Mazagão Velho, Mazagão/AP. Fonte Planilha Final da Coleta de dados ( UNA-SUS/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Ufpel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600" i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6190940"/>
            <a:ext cx="3108281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Meta: 100%</a:t>
            </a:r>
            <a:endParaRPr lang="pt-BR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249298597"/>
              </p:ext>
            </p:extLst>
          </p:nvPr>
        </p:nvGraphicFramePr>
        <p:xfrm>
          <a:off x="5129020" y="1211636"/>
          <a:ext cx="3913973" cy="337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67984900"/>
              </p:ext>
            </p:extLst>
          </p:nvPr>
        </p:nvGraphicFramePr>
        <p:xfrm>
          <a:off x="1115616" y="1196752"/>
          <a:ext cx="3960440" cy="3394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Dificuldades na meta de cobertura: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Tamanho da área de abrangência.</a:t>
            </a:r>
          </a:p>
          <a:p>
            <a:r>
              <a:rPr lang="pt-BR" dirty="0" smtClean="0"/>
              <a:t>Difícil acesso à UBS.</a:t>
            </a:r>
          </a:p>
          <a:p>
            <a:r>
              <a:rPr lang="pt-BR" dirty="0" smtClean="0"/>
              <a:t>Baixa adesão.</a:t>
            </a:r>
          </a:p>
          <a:p>
            <a:r>
              <a:rPr lang="pt-BR" dirty="0" smtClean="0"/>
              <a:t>Poucos ACS.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354162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Objetivo </a:t>
            </a:r>
            <a:r>
              <a:rPr lang="pt-BR" sz="2800" b="1" dirty="0" smtClean="0">
                <a:solidFill>
                  <a:srgbClr val="FF0000"/>
                </a:solidFill>
              </a:rPr>
              <a:t>2</a:t>
            </a:r>
            <a:r>
              <a:rPr lang="pt-BR" sz="2800" b="1" dirty="0">
                <a:effectLst/>
              </a:rPr>
              <a:t>– </a:t>
            </a:r>
            <a:r>
              <a:rPr lang="pt-BR" sz="2800" dirty="0">
                <a:effectLst/>
              </a:rPr>
              <a:t>Melhorar a qualidade da atenção ao Pré-Natal e puerpério realizado na unidade</a:t>
            </a:r>
            <a:r>
              <a:rPr lang="pt-BR" sz="2800" dirty="0" smtClean="0">
                <a:effectLst/>
              </a:rPr>
              <a:t>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 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800" dirty="0" smtClean="0"/>
              <a:t>2.1</a:t>
            </a:r>
            <a:r>
              <a:rPr lang="pt-BR" sz="2800" b="1" dirty="0"/>
              <a:t>.</a:t>
            </a:r>
            <a:r>
              <a:rPr lang="pt-BR" sz="2800" dirty="0"/>
              <a:t> Garantir a 100% das gestantes o ingresso no Programa de Pré-Natal no primeiro trimestre de gestação</a:t>
            </a:r>
            <a:r>
              <a:rPr lang="pt-BR" sz="2800" dirty="0" smtClean="0"/>
              <a:t>.</a:t>
            </a:r>
            <a:endParaRPr lang="pt-BR" sz="2800" dirty="0"/>
          </a:p>
          <a:p>
            <a:pPr marL="82296" indent="0" algn="just">
              <a:buNone/>
            </a:pPr>
            <a:r>
              <a:rPr lang="pt-BR" sz="2800" dirty="0" smtClean="0"/>
              <a:t>2.2. Realizar </a:t>
            </a:r>
            <a:r>
              <a:rPr lang="pt-BR" sz="2800" dirty="0"/>
              <a:t>pelo menos um exame ginecológico por trimestre em 100% das gestantes</a:t>
            </a:r>
            <a:r>
              <a:rPr lang="pt-BR" sz="2800" dirty="0" smtClean="0"/>
              <a:t>.</a:t>
            </a:r>
            <a:endParaRPr lang="pt-BR" sz="2800" dirty="0"/>
          </a:p>
          <a:p>
            <a:pPr marL="82296" indent="0" algn="just">
              <a:buNone/>
            </a:pPr>
            <a:r>
              <a:rPr lang="pt-BR" sz="2800" dirty="0" smtClean="0"/>
              <a:t>2.3. Realizar </a:t>
            </a:r>
            <a:r>
              <a:rPr lang="pt-BR" sz="2800" dirty="0"/>
              <a:t>pelo menos um exame de mamas em 100% das gestantes</a:t>
            </a:r>
            <a:r>
              <a:rPr lang="pt-BR" sz="2800" dirty="0" smtClean="0"/>
              <a:t>. </a:t>
            </a:r>
          </a:p>
          <a:p>
            <a:pPr marL="82296" indent="0" algn="just">
              <a:buNone/>
            </a:pPr>
            <a:r>
              <a:rPr lang="pt-BR" sz="2800" dirty="0" smtClean="0"/>
              <a:t>2.4. </a:t>
            </a:r>
            <a:r>
              <a:rPr lang="pt-BR" dirty="0" smtClean="0"/>
              <a:t>Garantir </a:t>
            </a:r>
            <a:r>
              <a:rPr lang="pt-BR" dirty="0"/>
              <a:t>a 100% das gestantes a solicitação de exames laboratoriais de acordo com protocolo.</a:t>
            </a:r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4000" u="sng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000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Meta </a:t>
            </a:r>
            <a:r>
              <a:rPr lang="pt-BR" dirty="0"/>
              <a:t>de </a:t>
            </a:r>
            <a:r>
              <a:rPr lang="pt-BR" b="1" dirty="0">
                <a:solidFill>
                  <a:srgbClr val="00B050"/>
                </a:solidFill>
              </a:rPr>
              <a:t>100% alcançada </a:t>
            </a:r>
            <a:r>
              <a:rPr lang="pt-BR" dirty="0" smtClean="0"/>
              <a:t>na </a:t>
            </a:r>
            <a:r>
              <a:rPr lang="pt-BR" dirty="0"/>
              <a:t>proporção de </a:t>
            </a:r>
            <a:r>
              <a:rPr lang="pt-BR" dirty="0" smtClean="0"/>
              <a:t>gestantes e puérperas com </a:t>
            </a:r>
            <a:r>
              <a:rPr lang="pt-BR" dirty="0"/>
              <a:t>o exame clinico em dia de acordo com o protocolo.</a:t>
            </a:r>
          </a:p>
        </p:txBody>
      </p:sp>
    </p:spTree>
    <p:extLst>
      <p:ext uri="{BB962C8B-B14F-4D97-AF65-F5344CB8AC3E}">
        <p14:creationId xmlns:p14="http://schemas.microsoft.com/office/powerpoint/2010/main" val="3029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IMPORTÂNCIA DA AÇÃO PROGRAMÁTICA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pt-BR" sz="2400" dirty="0"/>
          </a:p>
          <a:p>
            <a:endParaRPr lang="pt-BR" sz="4400" dirty="0" smtClean="0"/>
          </a:p>
          <a:p>
            <a:endParaRPr lang="pt-BR" sz="4400" dirty="0" smtClean="0"/>
          </a:p>
          <a:p>
            <a:pPr marL="82296" indent="0">
              <a:buNone/>
            </a:pP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2286000" y="2274838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Melhorar os indicadores de saúde de gestantes e puérperas da área.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</a:rPr>
              <a:t>Diminuir a ocorrência de doenças que afetam as mães e crianças.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833" y="166999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u="sng" dirty="0" smtClean="0"/>
              <a:t>Resultado: </a:t>
            </a:r>
            <a:r>
              <a:rPr lang="pt-BR" sz="2700" dirty="0" smtClean="0">
                <a:solidFill>
                  <a:srgbClr val="FF0000"/>
                </a:solidFill>
              </a:rPr>
              <a:t>96.6% de gestantes com pelo menos um exame ginecológico.</a:t>
            </a:r>
            <a:endParaRPr lang="pt-BR" sz="27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0833" y="1447799"/>
            <a:ext cx="13920713" cy="11307933"/>
          </a:xfrm>
        </p:spPr>
        <p:txBody>
          <a:bodyPr/>
          <a:lstStyle/>
          <a:p>
            <a:pPr marL="82296" indent="0">
              <a:buNone/>
            </a:pPr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6982852" cy="107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52429355"/>
              </p:ext>
            </p:extLst>
          </p:nvPr>
        </p:nvGraphicFramePr>
        <p:xfrm>
          <a:off x="1386450" y="1435688"/>
          <a:ext cx="6978498" cy="35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19672" y="5530974"/>
            <a:ext cx="73192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4- Proporção de gestantes com pelo menos um exame ginecológico por trimestre, UBS Mazagão Velho, Mazagão/AP. Fonte: Planilha Final da Coleta de Dados (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UNA-SUS/UFPel), 2015.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91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u="sng" dirty="0" smtClean="0"/>
              <a:t>Resultado</a:t>
            </a:r>
            <a:r>
              <a:rPr lang="pt-BR" dirty="0" smtClean="0"/>
              <a:t>: </a:t>
            </a:r>
            <a:r>
              <a:rPr lang="pt-BR" sz="3600" dirty="0" smtClean="0">
                <a:solidFill>
                  <a:srgbClr val="FF0000"/>
                </a:solidFill>
              </a:rPr>
              <a:t>84.3% de puérperas com mamas examinadas.</a:t>
            </a:r>
            <a:endParaRPr lang="pt-BR" sz="36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7" y="1692277"/>
            <a:ext cx="13073497" cy="897470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988105" cy="87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804672337"/>
              </p:ext>
            </p:extLst>
          </p:nvPr>
        </p:nvGraphicFramePr>
        <p:xfrm>
          <a:off x="1619672" y="1692277"/>
          <a:ext cx="6336704" cy="3680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19672" y="5551358"/>
            <a:ext cx="71287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Figura 10- Proporção de puérperas que tiveram as mamas examinadas, UBS Mazagão Velho, Mazagão/AP. Fonte: Planilha Final da Coleta de Dados (UNA-SUS/UFPel), 2015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6065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sz="3100" dirty="0" smtClean="0">
                <a:solidFill>
                  <a:schemeClr val="tx1"/>
                </a:solidFill>
                <a:effectLst/>
              </a:rPr>
              <a:t>Melhorar </a:t>
            </a:r>
            <a:r>
              <a:rPr lang="pt-BR" sz="3100" dirty="0">
                <a:solidFill>
                  <a:schemeClr val="tx1"/>
                </a:solidFill>
                <a:effectLst/>
              </a:rPr>
              <a:t>a adesão ao </a:t>
            </a:r>
            <a:r>
              <a:rPr lang="pt-BR" sz="3100" dirty="0" smtClean="0">
                <a:solidFill>
                  <a:schemeClr val="tx1"/>
                </a:solidFill>
                <a:effectLst/>
              </a:rPr>
              <a:t>Pré-Natal e puerpério</a:t>
            </a:r>
            <a:r>
              <a:rPr lang="pt-BR" sz="3100" dirty="0" smtClean="0">
                <a:effectLst/>
              </a:rPr>
              <a:t>.</a:t>
            </a:r>
            <a:r>
              <a:rPr lang="pt-BR" sz="3100" dirty="0">
                <a:effectLst/>
              </a:rPr>
              <a:t/>
            </a:r>
            <a:br>
              <a:rPr lang="pt-BR" sz="3100" dirty="0">
                <a:effectLst/>
              </a:rPr>
            </a:br>
            <a:r>
              <a:rPr lang="pt-B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/>
              <a:t>Realizar busca ativa de 100% das </a:t>
            </a:r>
            <a:r>
              <a:rPr lang="pt-BR" sz="2400" dirty="0" smtClean="0"/>
              <a:t>gestantes e puérperas </a:t>
            </a:r>
            <a:r>
              <a:rPr lang="pt-BR" sz="2400" dirty="0"/>
              <a:t>faltosas às </a:t>
            </a:r>
            <a:r>
              <a:rPr lang="pt-BR" sz="2400" dirty="0" smtClean="0"/>
              <a:t>consultas. </a:t>
            </a: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</a:t>
            </a:r>
            <a:r>
              <a:rPr lang="pt-BR" b="1" dirty="0" smtClean="0"/>
              <a:t>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100% De gestantes e puérperas faltosas a consulta receberam busca ativa.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116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b="1" dirty="0" smtClean="0">
                <a:effectLst/>
              </a:rPr>
              <a:t> </a:t>
            </a:r>
            <a:r>
              <a:rPr lang="pt-BR" dirty="0">
                <a:effectLst/>
              </a:rPr>
              <a:t>Melhorar o registro do programa de Pré-Natal.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pPr marL="82296" indent="0" algn="just">
              <a:buNone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4.1</a:t>
            </a:r>
            <a:r>
              <a:rPr lang="pt-BR" sz="2400" dirty="0" smtClean="0"/>
              <a:t>.</a:t>
            </a:r>
            <a:r>
              <a:rPr lang="pt-BR" sz="2400" dirty="0"/>
              <a:t> Manter registro na ficha de acompanhamento/espelho de </a:t>
            </a:r>
            <a:r>
              <a:rPr lang="pt-BR" sz="2400" dirty="0" smtClean="0"/>
              <a:t>Pré-Natal e registro de puérperas o </a:t>
            </a:r>
            <a:r>
              <a:rPr lang="pt-BR" sz="2400" dirty="0"/>
              <a:t>100% </a:t>
            </a:r>
            <a:r>
              <a:rPr lang="pt-BR" sz="2400" dirty="0" smtClean="0"/>
              <a:t>delas.</a:t>
            </a:r>
            <a:endParaRPr lang="pt-BR" sz="2400" dirty="0"/>
          </a:p>
          <a:p>
            <a:pPr marL="82296" indent="0">
              <a:buNone/>
            </a:pPr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</a:t>
            </a:r>
            <a:r>
              <a:rPr lang="pt-B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100% alcançada </a:t>
            </a:r>
            <a:r>
              <a:rPr lang="pt-BR" dirty="0"/>
              <a:t>em todos os meses na </a:t>
            </a:r>
            <a:r>
              <a:rPr lang="pt-BR" dirty="0" smtClean="0"/>
              <a:t>proporção de gestantes e puérperas em acompanhamento.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32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Objetivo 5:</a:t>
            </a:r>
            <a:r>
              <a:rPr lang="pt-BR" sz="2800" b="1" dirty="0">
                <a:effectLst/>
              </a:rPr>
              <a:t> </a:t>
            </a:r>
            <a:r>
              <a:rPr lang="pt-BR" sz="2800" dirty="0" smtClean="0">
                <a:effectLst/>
              </a:rPr>
              <a:t>Realizar </a:t>
            </a:r>
            <a:r>
              <a:rPr lang="pt-BR" sz="2800" dirty="0">
                <a:effectLst/>
              </a:rPr>
              <a:t>avaliação de </a:t>
            </a:r>
            <a:r>
              <a:rPr lang="pt-BR" sz="2800" dirty="0" smtClean="0">
                <a:effectLst/>
              </a:rPr>
              <a:t>risco</a:t>
            </a:r>
            <a:r>
              <a:rPr lang="pt-BR" sz="2800" dirty="0">
                <a:effectLst/>
              </a:rPr>
              <a:t> </a:t>
            </a:r>
            <a:r>
              <a:rPr lang="pt-BR" sz="2800" dirty="0" smtClean="0">
                <a:effectLst/>
              </a:rPr>
              <a:t>das gestantes</a:t>
            </a:r>
            <a:r>
              <a:rPr lang="pt-BR" sz="2800" dirty="0">
                <a:effectLst/>
              </a:rPr>
              <a:t/>
            </a:r>
            <a:br>
              <a:rPr lang="pt-BR" sz="2800" dirty="0">
                <a:effectLst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400" b="1" dirty="0" smtClean="0"/>
              <a:t>Meta 5.1:</a:t>
            </a:r>
            <a:r>
              <a:rPr lang="pt-BR" sz="2400" dirty="0"/>
              <a:t> Avaliar risco gestacional em 100% das gestantes.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900" b="1" dirty="0">
                <a:solidFill>
                  <a:srgbClr val="FF0000"/>
                </a:solidFill>
              </a:rPr>
              <a:t>Objetivo </a:t>
            </a:r>
            <a:r>
              <a:rPr lang="pt-BR" sz="2900" b="1" dirty="0" smtClean="0">
                <a:solidFill>
                  <a:srgbClr val="FF0000"/>
                </a:solidFill>
              </a:rPr>
              <a:t>6</a:t>
            </a:r>
            <a:r>
              <a:rPr lang="pt-BR" sz="2400" b="1" dirty="0" smtClean="0">
                <a:solidFill>
                  <a:srgbClr val="FF0000"/>
                </a:solidFill>
              </a:rPr>
              <a:t>: </a:t>
            </a:r>
            <a:r>
              <a:rPr lang="pt-BR" sz="2400" dirty="0"/>
              <a:t>Promover a saúde no </a:t>
            </a:r>
            <a:r>
              <a:rPr lang="pt-BR" sz="2400" dirty="0" smtClean="0"/>
              <a:t>Pré-Natal e puerpério.</a:t>
            </a:r>
            <a:endParaRPr lang="pt-BR" sz="2400" dirty="0"/>
          </a:p>
          <a:p>
            <a:pPr marL="82296" indent="0" algn="just">
              <a:buNone/>
            </a:pPr>
            <a:r>
              <a:rPr lang="pt-BR" sz="2400" b="1" dirty="0"/>
              <a:t>Meta 6.1: </a:t>
            </a:r>
            <a:r>
              <a:rPr lang="pt-BR" sz="2400" dirty="0"/>
              <a:t>Garantir orientação nutricional a 100% das gestantes.</a:t>
            </a:r>
          </a:p>
          <a:p>
            <a:pPr marL="82296" indent="0" algn="just">
              <a:buNone/>
            </a:pPr>
            <a:r>
              <a:rPr lang="pt-BR" sz="2400" b="1" dirty="0"/>
              <a:t>Meta 6.2: </a:t>
            </a:r>
            <a:r>
              <a:rPr lang="pt-BR" sz="2400" dirty="0"/>
              <a:t>Promover o aleitamento materno </a:t>
            </a:r>
            <a:r>
              <a:rPr lang="pt-BR" sz="2400" dirty="0" smtClean="0"/>
              <a:t> </a:t>
            </a:r>
            <a:r>
              <a:rPr lang="pt-BR" sz="2400" dirty="0"/>
              <a:t>a 100% das </a:t>
            </a:r>
            <a:r>
              <a:rPr lang="pt-BR" sz="2400" dirty="0" smtClean="0"/>
              <a:t>gestantes e puérperas.</a:t>
            </a:r>
            <a:endParaRPr lang="pt-BR" sz="2400" dirty="0"/>
          </a:p>
          <a:p>
            <a:pPr marL="82296" indent="0" algn="just">
              <a:buNone/>
            </a:pPr>
            <a:r>
              <a:rPr lang="pt-BR" sz="2400" b="1" dirty="0"/>
              <a:t>Meta 6.3: </a:t>
            </a:r>
            <a:r>
              <a:rPr lang="pt-BR" sz="2400" dirty="0"/>
              <a:t>Orientar 100% das gestantes </a:t>
            </a:r>
            <a:r>
              <a:rPr lang="pt-BR" sz="2400" dirty="0" smtClean="0"/>
              <a:t>e puérperas sobre </a:t>
            </a:r>
            <a:r>
              <a:rPr lang="pt-BR" sz="2400" dirty="0"/>
              <a:t>os cuidados com o </a:t>
            </a:r>
            <a:r>
              <a:rPr lang="pt-BR" sz="2400" dirty="0" smtClean="0"/>
              <a:t>recém-nascido.. </a:t>
            </a: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de 100% alcançada </a:t>
            </a:r>
            <a:r>
              <a:rPr lang="pt-BR" dirty="0"/>
              <a:t>em todos os meses na proporção de </a:t>
            </a:r>
            <a:r>
              <a:rPr lang="pt-BR" dirty="0" smtClean="0"/>
              <a:t>gestantes com avaliação de risco.</a:t>
            </a:r>
          </a:p>
          <a:p>
            <a:endParaRPr lang="pt-BR" dirty="0"/>
          </a:p>
          <a:p>
            <a:r>
              <a:rPr lang="pt-B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 de 100% alcançada </a:t>
            </a:r>
            <a:r>
              <a:rPr lang="pt-BR" dirty="0"/>
              <a:t>em todos os meses na proporção de gestantes e puérperas que receberam promoção de saúde.</a:t>
            </a:r>
          </a:p>
          <a:p>
            <a:pPr marL="82296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Discussão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sz="3000" dirty="0" smtClean="0"/>
              <a:t>Importância da intervenção para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EQUIPE:</a:t>
            </a:r>
          </a:p>
          <a:p>
            <a:pPr marL="82296" indent="0">
              <a:buNone/>
            </a:pPr>
            <a:r>
              <a:rPr lang="pt-BR" sz="2600" dirty="0" smtClean="0"/>
              <a:t>Permitiu a capacitação da equipe em relação ao Manual Técnico de Pré-natal e Puerpério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82296" indent="0">
              <a:buNone/>
            </a:pPr>
            <a:endParaRPr lang="pt-BR" sz="2400" dirty="0" smtClean="0"/>
          </a:p>
          <a:p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a qualidade da atenção de gestantes e puérperas da área.</a:t>
            </a: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Mudou positivamente os indicadores de saúde de gestantes e puérperas. </a:t>
            </a:r>
          </a:p>
          <a:p>
            <a:endParaRPr lang="pt-BR" sz="2800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Reflexão crítica sobre aprendizagem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78376" y="1412776"/>
            <a:ext cx="7498080" cy="4800600"/>
          </a:xfrm>
        </p:spPr>
        <p:txBody>
          <a:bodyPr/>
          <a:lstStyle/>
          <a:p>
            <a:r>
              <a:rPr lang="pt-BR" sz="2400" dirty="0" smtClean="0"/>
              <a:t>Permitiu minha capacitação pessoal sobre atendimento de gestantes e puérperas.</a:t>
            </a:r>
          </a:p>
          <a:p>
            <a:r>
              <a:rPr lang="pt-BR" sz="2400" dirty="0" smtClean="0"/>
              <a:t>Os fóruns e praticas clinicas foram importantes para melhor estudo dos protocolos de atenção. </a:t>
            </a:r>
          </a:p>
          <a:p>
            <a:r>
              <a:rPr lang="pt-BR" sz="2400" dirty="0" smtClean="0"/>
              <a:t>Enriquecimento de experiência laboral.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marL="82296" indent="0" algn="just">
              <a:buNone/>
            </a:pPr>
            <a:r>
              <a:rPr lang="pt-B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CARACTERIZAÇÃO DO MUNICÍPIO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t-BR" sz="2400" dirty="0"/>
              <a:t>Habitantes: </a:t>
            </a:r>
            <a:r>
              <a:rPr lang="pt-BR" sz="2400" dirty="0" smtClean="0"/>
              <a:t>18.739.</a:t>
            </a:r>
            <a:endParaRPr lang="pt-BR" sz="2400" dirty="0" smtClean="0"/>
          </a:p>
          <a:p>
            <a:pPr algn="just"/>
            <a:r>
              <a:rPr lang="pt-BR" sz="2400" dirty="0"/>
              <a:t>Extensão geográfica: </a:t>
            </a:r>
            <a:r>
              <a:rPr lang="pt-BR" sz="2400" dirty="0" smtClean="0"/>
              <a:t>13.131 </a:t>
            </a:r>
            <a:r>
              <a:rPr lang="pt-BR" sz="2400" dirty="0" smtClean="0"/>
              <a:t>km².  </a:t>
            </a:r>
            <a:endParaRPr lang="pt-BR" sz="2400" dirty="0" smtClean="0"/>
          </a:p>
          <a:p>
            <a:pPr algn="just"/>
            <a:r>
              <a:rPr lang="pt-BR" sz="2400" dirty="0" smtClean="0"/>
              <a:t> UBS: 5 </a:t>
            </a:r>
            <a:r>
              <a:rPr lang="pt-BR" sz="2400" dirty="0"/>
              <a:t>Unidades Básicas de </a:t>
            </a:r>
            <a:r>
              <a:rPr lang="pt-BR" sz="2400" dirty="0" smtClean="0"/>
              <a:t>Saúde, sendo 4 do modelo tradicional. </a:t>
            </a:r>
          </a:p>
          <a:p>
            <a:pPr algn="just"/>
            <a:r>
              <a:rPr lang="pt-BR" sz="2400" dirty="0" smtClean="0"/>
              <a:t>Funciona </a:t>
            </a:r>
            <a:r>
              <a:rPr lang="pt-BR" sz="2400" dirty="0"/>
              <a:t>um </a:t>
            </a:r>
            <a:r>
              <a:rPr lang="pt-BR" sz="2400" dirty="0" smtClean="0"/>
              <a:t>NASF.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b="1" u="sng" dirty="0">
                <a:solidFill>
                  <a:srgbClr val="FF0000"/>
                </a:solidFill>
              </a:rPr>
              <a:t>UBS</a:t>
            </a:r>
            <a:endParaRPr lang="pt-BR" b="1" dirty="0" smtClean="0"/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Tradicional.</a:t>
            </a:r>
            <a:endParaRPr lang="pt-B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família.</a:t>
            </a:r>
          </a:p>
          <a:p>
            <a:pPr algn="just"/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opulação aproximadamente 5000 pessoas ( zona rural ).</a:t>
            </a:r>
            <a:endParaRPr lang="pt-BR" sz="2400" dirty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 Saúde Bucal.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Difícil acesso para usuários de algumas zonas rurais e ribeirinhas.</a:t>
            </a: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Antes da intervenção: 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A unidade não tinha medico fixo até minha chegada.</a:t>
            </a:r>
          </a:p>
          <a:p>
            <a:pPr algn="just"/>
            <a:r>
              <a:rPr lang="pt-BR" sz="2800" dirty="0" smtClean="0"/>
              <a:t> 12 gestantes em acompanhamento. Representando uma cobertura de 16%.</a:t>
            </a:r>
          </a:p>
          <a:p>
            <a:pPr algn="just"/>
            <a:r>
              <a:rPr lang="pt-BR" sz="2800" dirty="0"/>
              <a:t>Quanto ao </a:t>
            </a:r>
            <a:r>
              <a:rPr lang="pt-BR" sz="2800" dirty="0" smtClean="0"/>
              <a:t>puerpério</a:t>
            </a:r>
            <a:r>
              <a:rPr lang="pt-BR" sz="2800" dirty="0"/>
              <a:t> </a:t>
            </a:r>
            <a:r>
              <a:rPr lang="pt-BR" sz="2800" dirty="0" smtClean="0"/>
              <a:t>foram </a:t>
            </a:r>
            <a:r>
              <a:rPr lang="pt-BR" sz="2800" dirty="0"/>
              <a:t>acompanhamos </a:t>
            </a:r>
            <a:r>
              <a:rPr lang="pt-BR" sz="2800" dirty="0" smtClean="0"/>
              <a:t>10 puérperas nos últimos 12 meses ( </a:t>
            </a:r>
            <a:r>
              <a:rPr lang="pt-BR" sz="2800" dirty="0"/>
              <a:t>cobertura </a:t>
            </a:r>
            <a:r>
              <a:rPr lang="pt-BR" sz="2800" dirty="0" smtClean="0"/>
              <a:t>de </a:t>
            </a:r>
            <a:r>
              <a:rPr lang="pt-BR" sz="2800" dirty="0"/>
              <a:t>9</a:t>
            </a:r>
            <a:r>
              <a:rPr lang="pt-BR" sz="2800" dirty="0" smtClean="0"/>
              <a:t>%).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u="sng" dirty="0" smtClean="0">
                <a:solidFill>
                  <a:srgbClr val="FF0000"/>
                </a:solidFill>
              </a:rPr>
              <a:t/>
            </a:r>
            <a:br>
              <a:rPr lang="pt-BR" sz="4000" b="1" u="sng" dirty="0" smtClean="0">
                <a:solidFill>
                  <a:srgbClr val="FF0000"/>
                </a:solidFill>
              </a:rPr>
            </a:br>
            <a:r>
              <a:rPr lang="pt-BR" sz="4000" b="1" u="sng" dirty="0" smtClean="0">
                <a:solidFill>
                  <a:srgbClr val="FF0000"/>
                </a:solidFill>
              </a:rPr>
              <a:t/>
            </a:r>
            <a:br>
              <a:rPr lang="pt-BR" sz="4000" b="1" u="sng" dirty="0" smtClean="0">
                <a:solidFill>
                  <a:srgbClr val="FF0000"/>
                </a:solidFill>
              </a:rPr>
            </a:br>
            <a:r>
              <a:rPr lang="pt-BR" sz="4000" b="1" u="sng" dirty="0">
                <a:solidFill>
                  <a:srgbClr val="FF0000"/>
                </a:solidFill>
              </a:rPr>
              <a:t/>
            </a:r>
            <a:br>
              <a:rPr lang="pt-BR" sz="4000" b="1" u="sng" dirty="0">
                <a:solidFill>
                  <a:srgbClr val="FF0000"/>
                </a:solidFill>
              </a:rPr>
            </a:br>
            <a:r>
              <a:rPr lang="pt-BR" sz="4000" b="1" u="sng" dirty="0" smtClean="0">
                <a:solidFill>
                  <a:srgbClr val="FF0000"/>
                </a:solidFill>
              </a:rPr>
              <a:t>Objetivo geral</a:t>
            </a:r>
            <a:br>
              <a:rPr lang="pt-BR" sz="4000" b="1" u="sng" dirty="0" smtClean="0">
                <a:solidFill>
                  <a:srgbClr val="FF0000"/>
                </a:solidFill>
              </a:rPr>
            </a:br>
            <a:r>
              <a:rPr lang="pt-BR" sz="4000" b="1" u="sng" dirty="0" smtClean="0">
                <a:solidFill>
                  <a:srgbClr val="FF0000"/>
                </a:solidFill>
              </a:rPr>
              <a:t/>
            </a:r>
            <a:br>
              <a:rPr lang="pt-BR" sz="4000" b="1" u="sng" dirty="0" smtClean="0">
                <a:solidFill>
                  <a:srgbClr val="FF0000"/>
                </a:solidFill>
              </a:rPr>
            </a:br>
            <a:r>
              <a:rPr lang="pt-BR" sz="4000" b="1" u="sng" dirty="0" smtClean="0">
                <a:solidFill>
                  <a:srgbClr val="FF0000"/>
                </a:solidFill>
              </a:rPr>
              <a:t/>
            </a:r>
            <a:br>
              <a:rPr lang="pt-BR" sz="4000" b="1" u="sng" dirty="0" smtClean="0">
                <a:solidFill>
                  <a:srgbClr val="FF0000"/>
                </a:solidFill>
              </a:rPr>
            </a:br>
            <a:endParaRPr lang="pt-B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Melhorar a Atenção ao Pré-natal e Puerpério na UBS Mazagão Velho, Mazagão/AP</a:t>
            </a:r>
            <a:r>
              <a:rPr lang="pt-BR" dirty="0"/>
              <a:t>.</a:t>
            </a:r>
          </a:p>
          <a:p>
            <a:endParaRPr lang="pt-BR" sz="2800" dirty="0" smtClean="0"/>
          </a:p>
          <a:p>
            <a:pPr algn="ctr"/>
            <a:endParaRPr lang="pt-BR" b="1" dirty="0">
              <a:latin typeface="Arial"/>
              <a:ea typeface="Calibri"/>
              <a:cs typeface="Times New Roman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/>
              <a:t>As </a:t>
            </a:r>
            <a:r>
              <a:rPr lang="pt-BR" dirty="0"/>
              <a:t>ações </a:t>
            </a:r>
            <a:r>
              <a:rPr lang="pt-BR" dirty="0" smtClean="0"/>
              <a:t>foram </a:t>
            </a:r>
            <a:r>
              <a:rPr lang="pt-BR" dirty="0"/>
              <a:t>desenvolvidas nos seguintes eixos: </a:t>
            </a:r>
            <a:endParaRPr lang="pt-BR" dirty="0" smtClean="0"/>
          </a:p>
          <a:p>
            <a:r>
              <a:rPr lang="pt-BR" dirty="0"/>
              <a:t>M</a:t>
            </a:r>
            <a:r>
              <a:rPr lang="pt-BR" dirty="0" smtClean="0"/>
              <a:t>onitoramento </a:t>
            </a:r>
            <a:r>
              <a:rPr lang="pt-BR" dirty="0"/>
              <a:t>e </a:t>
            </a:r>
            <a:r>
              <a:rPr lang="pt-BR" dirty="0" smtClean="0"/>
              <a:t>avaliação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/>
              <a:t>O</a:t>
            </a:r>
            <a:r>
              <a:rPr lang="pt-BR" dirty="0" smtClean="0"/>
              <a:t>rganização </a:t>
            </a:r>
            <a:r>
              <a:rPr lang="pt-BR" dirty="0"/>
              <a:t>e gestão do </a:t>
            </a:r>
            <a:r>
              <a:rPr lang="pt-BR" dirty="0" smtClean="0"/>
              <a:t>serviço.</a:t>
            </a:r>
          </a:p>
          <a:p>
            <a:r>
              <a:rPr lang="pt-BR" dirty="0" smtClean="0"/>
              <a:t> </a:t>
            </a:r>
            <a:r>
              <a:rPr lang="pt-BR" dirty="0"/>
              <a:t>E</a:t>
            </a:r>
            <a:r>
              <a:rPr lang="pt-BR" dirty="0" smtClean="0"/>
              <a:t>ngajamento público. </a:t>
            </a:r>
          </a:p>
          <a:p>
            <a:r>
              <a:rPr lang="pt-BR" dirty="0"/>
              <a:t>Q</a:t>
            </a:r>
            <a:r>
              <a:rPr lang="pt-BR" dirty="0" smtClean="0"/>
              <a:t>ualificação </a:t>
            </a:r>
            <a:r>
              <a:rPr lang="pt-BR" dirty="0"/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Metodologia/Ações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Intervenção de 4 meses.</a:t>
            </a:r>
          </a:p>
          <a:p>
            <a:r>
              <a:rPr lang="pt-BR" dirty="0" smtClean="0"/>
              <a:t> População alvo: 50 </a:t>
            </a:r>
            <a:r>
              <a:rPr lang="pt-BR" dirty="0" smtClean="0"/>
              <a:t>gestantes.</a:t>
            </a:r>
            <a:endParaRPr lang="pt-BR" dirty="0" smtClean="0"/>
          </a:p>
          <a:p>
            <a:r>
              <a:rPr lang="pt-BR" dirty="0" smtClean="0"/>
              <a:t>Cadastro da população alvo: 29 </a:t>
            </a:r>
            <a:r>
              <a:rPr lang="pt-BR" dirty="0" smtClean="0"/>
              <a:t>gestantes.</a:t>
            </a:r>
            <a:endParaRPr lang="pt-BR" dirty="0" smtClean="0"/>
          </a:p>
          <a:p>
            <a:r>
              <a:rPr lang="pt-BR" dirty="0" smtClean="0"/>
              <a:t>Atendimento individual na UBS e visita domiciliar.</a:t>
            </a:r>
          </a:p>
          <a:p>
            <a:r>
              <a:rPr lang="pt-BR" dirty="0" smtClean="0"/>
              <a:t>Qualificação/treinamento da </a:t>
            </a:r>
            <a:r>
              <a:rPr lang="pt-BR" dirty="0" smtClean="0"/>
              <a:t>equipe.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>Metodologia/Ações</a:t>
            </a:r>
            <a:endParaRPr lang="pt-BR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 Agendamento de consultas;</a:t>
            </a:r>
          </a:p>
          <a:p>
            <a:r>
              <a:rPr lang="pt-BR" dirty="0" smtClean="0"/>
              <a:t>Identificação de faltosos e busca ativa;</a:t>
            </a:r>
          </a:p>
          <a:p>
            <a:r>
              <a:rPr lang="pt-BR" dirty="0"/>
              <a:t>Atividade educativa com </a:t>
            </a:r>
            <a:r>
              <a:rPr lang="pt-BR" dirty="0" smtClean="0"/>
              <a:t>população;</a:t>
            </a:r>
          </a:p>
          <a:p>
            <a:r>
              <a:rPr lang="pt-BR" dirty="0" smtClean="0"/>
              <a:t>Reuniões de equipe;</a:t>
            </a:r>
          </a:p>
          <a:p>
            <a:r>
              <a:rPr lang="pt-BR" dirty="0" smtClean="0"/>
              <a:t>Monitoramento;</a:t>
            </a:r>
          </a:p>
          <a:p>
            <a:r>
              <a:rPr lang="pt-BR" dirty="0" smtClean="0"/>
              <a:t>Avaliação;</a:t>
            </a:r>
          </a:p>
          <a:p>
            <a:r>
              <a:rPr lang="pt-BR" dirty="0" smtClean="0"/>
              <a:t>Busca ativa;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1010</Words>
  <Application>Microsoft Office PowerPoint</Application>
  <PresentationFormat>Apresentação na tela (4:3)</PresentationFormat>
  <Paragraphs>168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Calibri</vt:lpstr>
      <vt:lpstr>Gill Sans MT</vt:lpstr>
      <vt:lpstr>Times New Roman</vt:lpstr>
      <vt:lpstr>Verdana</vt:lpstr>
      <vt:lpstr>Wingdings</vt:lpstr>
      <vt:lpstr>Wingdings 2</vt:lpstr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Antes da intervenção:  </vt:lpstr>
      <vt:lpstr>   Objetivo geral   </vt:lpstr>
      <vt:lpstr>Metodologia</vt:lpstr>
      <vt:lpstr>Metodologia/Ações</vt:lpstr>
      <vt:lpstr>Metodologia/Ações</vt:lpstr>
      <vt:lpstr>Apresentação do PowerPoint</vt:lpstr>
      <vt:lpstr>Metodologia/Ações </vt:lpstr>
      <vt:lpstr>Apresentação do PowerPoint</vt:lpstr>
      <vt:lpstr> Metodologia/Ações </vt:lpstr>
      <vt:lpstr>Logística</vt:lpstr>
      <vt:lpstr>OBJETIVOS ESPECÍFICOS/METAS</vt:lpstr>
      <vt:lpstr> Resultado:  Cobertura do programa de atenção ao  pré-natal e puerpério.   </vt:lpstr>
      <vt:lpstr>Dificuldades na meta de cobertura:</vt:lpstr>
      <vt:lpstr>Objetivo 2– Melhorar a qualidade da atenção ao Pré-Natal e puerpério realizado na unidade.   </vt:lpstr>
      <vt:lpstr> Resultado:</vt:lpstr>
      <vt:lpstr>Resultado: 96.6% de gestantes com pelo menos um exame ginecológico.</vt:lpstr>
      <vt:lpstr>Resultado: 84.3% de puérperas com mamas examinadas.</vt:lpstr>
      <vt:lpstr>Objetivo 3: Melhorar a adesão ao Pré-Natal e puerpério.    </vt:lpstr>
      <vt:lpstr>Resultados: </vt:lpstr>
      <vt:lpstr> Objetivo 4: Melhorar o registro do programa de Pré-Natal.</vt:lpstr>
      <vt:lpstr>Resultados:</vt:lpstr>
      <vt:lpstr>Objetivo 5: Realizar avaliação de risco das gestantes </vt:lpstr>
      <vt:lpstr>Resultados:</vt:lpstr>
      <vt:lpstr>Discussão</vt:lpstr>
      <vt:lpstr>Reflexão crítica sobre aprendizagem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User</cp:lastModifiedBy>
  <cp:revision>32</cp:revision>
  <dcterms:created xsi:type="dcterms:W3CDTF">2015-08-05T17:36:44Z</dcterms:created>
  <dcterms:modified xsi:type="dcterms:W3CDTF">2015-08-13T20:42:21Z</dcterms:modified>
</cp:coreProperties>
</file>