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78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B644-4B69-4DD6-B599-8D25C35FEF7A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C24A-E4B1-4C9F-BA34-B154533C736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  <a:cs typeface="Times New Roman" pitchFamily="18" charset="0"/>
              </a:rPr>
              <a:t>UNIVERSIDADE FEDERAL DE PELOTAS</a:t>
            </a:r>
            <a:br>
              <a:rPr lang="pt-BR" sz="2400" dirty="0">
                <a:latin typeface="+mn-lt"/>
                <a:cs typeface="Times New Roman" pitchFamily="18" charset="0"/>
              </a:rPr>
            </a:br>
            <a:r>
              <a:rPr lang="pt-BR" sz="2400" dirty="0">
                <a:latin typeface="+mn-lt"/>
                <a:cs typeface="Times New Roman" pitchFamily="18" charset="0"/>
              </a:rPr>
              <a:t>Universidade </a:t>
            </a:r>
            <a:r>
              <a:rPr lang="pt-BR" sz="2400" dirty="0" smtClean="0">
                <a:latin typeface="+mn-lt"/>
                <a:cs typeface="Times New Roman" pitchFamily="18" charset="0"/>
              </a:rPr>
              <a:t>Aberta </a:t>
            </a:r>
            <a:r>
              <a:rPr lang="pt-BR" sz="2400" dirty="0">
                <a:latin typeface="+mn-lt"/>
                <a:cs typeface="Times New Roman" pitchFamily="18" charset="0"/>
              </a:rPr>
              <a:t>do SUS UNA/SUS</a:t>
            </a:r>
            <a:br>
              <a:rPr lang="pt-BR" sz="2400" dirty="0">
                <a:latin typeface="+mn-lt"/>
                <a:cs typeface="Times New Roman" pitchFamily="18" charset="0"/>
              </a:rPr>
            </a:br>
            <a:r>
              <a:rPr lang="pt-BR" sz="2400" dirty="0" smtClean="0">
                <a:latin typeface="+mn-lt"/>
                <a:cs typeface="Times New Roman" pitchFamily="18" charset="0"/>
              </a:rPr>
              <a:t>Departamento de Medicina Social</a:t>
            </a:r>
            <a:br>
              <a:rPr lang="pt-BR" sz="2400" dirty="0" smtClean="0">
                <a:latin typeface="+mn-lt"/>
                <a:cs typeface="Times New Roman" pitchFamily="18" charset="0"/>
              </a:rPr>
            </a:br>
            <a:r>
              <a:rPr lang="pt-BR" sz="2400" dirty="0" smtClean="0">
                <a:latin typeface="+mn-lt"/>
                <a:cs typeface="Times New Roman" pitchFamily="18" charset="0"/>
              </a:rPr>
              <a:t>Programa de Especialização em Saúde da Família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endParaRPr lang="pt-BR" sz="24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272808" cy="2304256"/>
          </a:xfrm>
        </p:spPr>
        <p:txBody>
          <a:bodyPr>
            <a:normAutofit fontScale="92500"/>
          </a:bodyPr>
          <a:lstStyle/>
          <a:p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Trabalho de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Conclusão </a:t>
            </a:r>
            <a:r>
              <a:rPr lang="pt-BR" sz="2400" dirty="0">
                <a:solidFill>
                  <a:schemeClr val="tx1"/>
                </a:solidFill>
                <a:cs typeface="Times New Roman" pitchFamily="18" charset="0"/>
              </a:rPr>
              <a:t>de </a:t>
            </a:r>
            <a:r>
              <a:rPr lang="pt-BR" sz="2400" dirty="0" smtClean="0">
                <a:solidFill>
                  <a:schemeClr val="tx1"/>
                </a:solidFill>
                <a:cs typeface="Times New Roman" pitchFamily="18" charset="0"/>
              </a:rPr>
              <a:t>Curso</a:t>
            </a:r>
            <a:endParaRPr lang="pt-BR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pt-BR" sz="2400" b="1" dirty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r>
              <a:rPr lang="pt-BR" sz="2800" b="1" dirty="0" smtClean="0">
                <a:solidFill>
                  <a:schemeClr val="tx1"/>
                </a:solidFill>
                <a:cs typeface="Times New Roman" pitchFamily="18" charset="0"/>
              </a:rPr>
              <a:t>Melhoria </a:t>
            </a:r>
            <a:r>
              <a:rPr lang="pt-BR" sz="2800" b="1" dirty="0">
                <a:solidFill>
                  <a:schemeClr val="tx1"/>
                </a:solidFill>
                <a:cs typeface="Times New Roman" pitchFamily="18" charset="0"/>
              </a:rPr>
              <a:t>da cobertura de prevenção do câncer de colo de útero e do câncer de mama na unidade básica de saúde doca moura, Beneditinos/PI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1285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788024" y="5934670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Ákla</a:t>
            </a:r>
            <a:r>
              <a:rPr lang="pt-BR" sz="2000" b="1" dirty="0"/>
              <a:t> Patrícia </a:t>
            </a:r>
            <a:r>
              <a:rPr lang="pt-BR" sz="2000" b="1" dirty="0" err="1"/>
              <a:t>Belarmino</a:t>
            </a:r>
            <a:r>
              <a:rPr lang="pt-BR" sz="2000" b="1" dirty="0"/>
              <a:t> da Silva</a:t>
            </a:r>
            <a:endParaRPr lang="pt-BR" sz="2000" dirty="0"/>
          </a:p>
          <a:p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Metodologia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Divulgação na comunidade (periodicidade dos exames, tempo de espera dos resultados, auto exame das mamas, fatores de risco, combater os fatores modificáveis</a:t>
            </a:r>
            <a:r>
              <a:rPr lang="pt-BR" sz="2400" dirty="0" smtClean="0">
                <a:cs typeface="Times New Roman" pitchFamily="18" charset="0"/>
              </a:rPr>
              <a:t>);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Realizar palestras na sala de </a:t>
            </a:r>
            <a:r>
              <a:rPr lang="pt-BR" sz="2400" dirty="0" smtClean="0">
                <a:cs typeface="Times New Roman" pitchFamily="18" charset="0"/>
              </a:rPr>
              <a:t>espera e comunidade;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Incentivar </a:t>
            </a:r>
            <a:r>
              <a:rPr lang="pt-BR" sz="2400" dirty="0">
                <a:cs typeface="Times New Roman" pitchFamily="18" charset="0"/>
              </a:rPr>
              <a:t>na comunidade  o uso de preservativos,  prática de atividade física regular, os hábitos alimentares saudáveis, combater tabagismo, álcool e </a:t>
            </a:r>
            <a:r>
              <a:rPr lang="pt-BR" sz="2400" dirty="0" smtClean="0">
                <a:cs typeface="Times New Roman" pitchFamily="18" charset="0"/>
              </a:rPr>
              <a:t>drogas;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Busca </a:t>
            </a:r>
            <a:r>
              <a:rPr lang="pt-BR" sz="2400" dirty="0">
                <a:cs typeface="Times New Roman" pitchFamily="18" charset="0"/>
              </a:rPr>
              <a:t>Ativa</a:t>
            </a:r>
          </a:p>
          <a:p>
            <a:pPr lvl="0" algn="just"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+mn-lt"/>
                <a:cs typeface="Times New Roman" pitchFamily="18" charset="0"/>
              </a:rPr>
              <a:t>Objetivos, Metas e Resultados</a:t>
            </a:r>
            <a:endParaRPr lang="pt-BR" sz="3600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None/>
            </a:pPr>
            <a:endParaRPr lang="pt-BR" sz="2400" b="1" dirty="0" smtClean="0"/>
          </a:p>
          <a:p>
            <a:pPr algn="just">
              <a:lnSpc>
                <a:spcPct val="120000"/>
              </a:lnSpc>
              <a:buNone/>
            </a:pPr>
            <a:r>
              <a:rPr lang="pt-BR" sz="2400" b="1" dirty="0" smtClean="0"/>
              <a:t>Objetivo </a:t>
            </a:r>
            <a:r>
              <a:rPr lang="pt-BR" sz="2400" b="1" dirty="0"/>
              <a:t>1:</a:t>
            </a:r>
            <a:r>
              <a:rPr lang="pt-BR" sz="2400" dirty="0"/>
              <a:t> Ampliar a cobertura de detecção precoce do câncer de colo e do câncer de mama.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b="1" dirty="0"/>
              <a:t>Meta: 1.1. </a:t>
            </a:r>
            <a:r>
              <a:rPr lang="pt-BR" sz="2400" dirty="0"/>
              <a:t>Ampliar a cobertura de detecção precoce do câncer de colo de útero das mulheres na faixa etária entre 25 e 64 anos de idade para </a:t>
            </a:r>
            <a:r>
              <a:rPr lang="pt-BR" sz="2400" dirty="0" smtClean="0"/>
              <a:t>15%.</a:t>
            </a:r>
            <a:endParaRPr lang="pt-BR" sz="2400" dirty="0"/>
          </a:p>
          <a:p>
            <a:pPr algn="just">
              <a:lnSpc>
                <a:spcPct val="120000"/>
              </a:lnSpc>
              <a:buNone/>
            </a:pPr>
            <a:endParaRPr lang="pt-BR" sz="2400" b="1" dirty="0" smtClean="0"/>
          </a:p>
          <a:p>
            <a:pPr algn="just">
              <a:lnSpc>
                <a:spcPct val="120000"/>
              </a:lnSpc>
              <a:buNone/>
            </a:pPr>
            <a:r>
              <a:rPr lang="pt-BR" sz="2400" b="1" dirty="0" smtClean="0"/>
              <a:t>Resultado alcançado: </a:t>
            </a:r>
          </a:p>
          <a:p>
            <a:pPr algn="just">
              <a:lnSpc>
                <a:spcPct val="120000"/>
              </a:lnSpc>
              <a:buNone/>
            </a:pPr>
            <a:endParaRPr lang="pt-BR" sz="2400" b="1" dirty="0" smtClean="0"/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/>
              <a:t>mês 1</a:t>
            </a:r>
            <a:r>
              <a:rPr lang="pt-BR" sz="2400" smtClean="0"/>
              <a:t>: 14   </a:t>
            </a:r>
            <a:r>
              <a:rPr lang="pt-BR" sz="2400" dirty="0" smtClean="0"/>
              <a:t>(3,5%)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/>
              <a:t> mês </a:t>
            </a:r>
            <a:r>
              <a:rPr lang="pt-BR" sz="2400" dirty="0"/>
              <a:t>2 </a:t>
            </a:r>
            <a:r>
              <a:rPr lang="pt-BR" sz="2400" dirty="0" smtClean="0"/>
              <a:t>: 14 (7,0%)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2400" dirty="0" smtClean="0"/>
              <a:t> </a:t>
            </a:r>
            <a:r>
              <a:rPr lang="pt-BR" sz="2400" dirty="0"/>
              <a:t>mês 3 </a:t>
            </a:r>
            <a:r>
              <a:rPr lang="pt-BR" sz="2400" dirty="0" smtClean="0"/>
              <a:t>: 24 (13%)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2" descr="grafico novo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3000372"/>
            <a:ext cx="5400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43504" y="614364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Times New Roman" pitchFamily="18" charset="0"/>
              </a:rPr>
              <a:t>Total: 52 citologias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-10705"/>
            <a:ext cx="8229600" cy="57214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None/>
            </a:pPr>
            <a:endParaRPr lang="pt-BR" sz="2400" b="1" dirty="0" smtClean="0"/>
          </a:p>
          <a:p>
            <a:pPr>
              <a:lnSpc>
                <a:spcPct val="130000"/>
              </a:lnSpc>
              <a:buNone/>
            </a:pPr>
            <a:r>
              <a:rPr lang="pt-BR" sz="2400" b="1" dirty="0" smtClean="0"/>
              <a:t>Objetivo </a:t>
            </a:r>
            <a:r>
              <a:rPr lang="pt-BR" sz="2400" b="1" dirty="0"/>
              <a:t>1:</a:t>
            </a:r>
            <a:r>
              <a:rPr lang="pt-BR" sz="2400" dirty="0"/>
              <a:t> Ampliar a cobertura de detecção precoce do câncer de colo e do câncer de mama</a:t>
            </a:r>
            <a:r>
              <a:rPr lang="pt-BR" sz="2400" dirty="0" smtClean="0"/>
              <a:t>.</a:t>
            </a:r>
          </a:p>
          <a:p>
            <a:pPr>
              <a:lnSpc>
                <a:spcPct val="130000"/>
              </a:lnSpc>
              <a:buNone/>
            </a:pPr>
            <a:r>
              <a:rPr lang="pt-BR" sz="2400" b="1" dirty="0"/>
              <a:t>Meta: 1.2. </a:t>
            </a:r>
            <a:r>
              <a:rPr lang="pt-BR" sz="2400" dirty="0"/>
              <a:t>Ampliar a cobertura de detecção precoce do câncer de mama das mulheres na faixa etária entre 50 e 69 anos de idade para 30%.</a:t>
            </a:r>
          </a:p>
          <a:p>
            <a:pPr>
              <a:lnSpc>
                <a:spcPct val="130000"/>
              </a:lnSpc>
              <a:buNone/>
            </a:pPr>
            <a:r>
              <a:rPr lang="pt-BR" sz="2400" b="1" dirty="0" smtClean="0"/>
              <a:t>Resultados</a:t>
            </a:r>
            <a:r>
              <a:rPr lang="pt-BR" sz="2400" dirty="0" smtClean="0"/>
              <a:t> 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/>
              <a:t>mês </a:t>
            </a:r>
            <a:r>
              <a:rPr lang="pt-BR" sz="2400" dirty="0"/>
              <a:t>1 </a:t>
            </a:r>
            <a:r>
              <a:rPr lang="pt-BR" sz="2400" dirty="0" smtClean="0"/>
              <a:t>: 03 (1,5</a:t>
            </a:r>
            <a:r>
              <a:rPr lang="pt-BR" sz="2400" dirty="0"/>
              <a:t>% </a:t>
            </a:r>
            <a:r>
              <a:rPr lang="pt-BR" sz="2400" dirty="0" smtClean="0"/>
              <a:t>) 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/>
              <a:t> </a:t>
            </a:r>
            <a:r>
              <a:rPr lang="pt-BR" sz="2400" dirty="0"/>
              <a:t>mês 2 :</a:t>
            </a:r>
            <a:r>
              <a:rPr lang="pt-BR" sz="2400" dirty="0" smtClean="0"/>
              <a:t> 03 (3,0</a:t>
            </a:r>
            <a:r>
              <a:rPr lang="pt-BR" sz="2400" dirty="0"/>
              <a:t>% </a:t>
            </a:r>
            <a:r>
              <a:rPr lang="pt-BR" sz="2400" dirty="0" smtClean="0"/>
              <a:t>)</a:t>
            </a:r>
          </a:p>
          <a:p>
            <a:pPr>
              <a:lnSpc>
                <a:spcPct val="130000"/>
              </a:lnSpc>
              <a:buNone/>
            </a:pPr>
            <a:r>
              <a:rPr lang="pt-BR" sz="2400" dirty="0" smtClean="0"/>
              <a:t>mês </a:t>
            </a:r>
            <a:r>
              <a:rPr lang="pt-BR" sz="2400" dirty="0"/>
              <a:t>3 :</a:t>
            </a:r>
            <a:r>
              <a:rPr lang="pt-BR" sz="2400" dirty="0" smtClean="0"/>
              <a:t> 09 (7,5%)</a:t>
            </a:r>
            <a:endParaRPr lang="pt-BR" sz="2400" dirty="0"/>
          </a:p>
          <a:p>
            <a:pPr>
              <a:lnSpc>
                <a:spcPct val="130000"/>
              </a:lnSpc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graf mama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14620"/>
            <a:ext cx="55446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857752" y="6396335"/>
            <a:ext cx="300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cs typeface="Times New Roman" pitchFamily="18" charset="0"/>
              </a:rPr>
              <a:t>Total: 15 mamografias</a:t>
            </a:r>
            <a:endParaRPr lang="en-US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57935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dirty="0"/>
              <a:t>Objetivo 2:</a:t>
            </a:r>
            <a:r>
              <a:rPr lang="pt-BR" sz="2400" dirty="0"/>
              <a:t> Melhorar a qualidade do atendimento das mulheres que realizam detecção precoce de câncer de colo de útero e de mama na unidade de saúde.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/>
              <a:t>Meta 2.1. </a:t>
            </a:r>
            <a:r>
              <a:rPr lang="pt-BR" sz="2400" dirty="0"/>
              <a:t>Obter 100% de coleta de amostras satisfatórias do exame citopatológico de colo de útero</a:t>
            </a:r>
            <a:r>
              <a:rPr lang="pt-B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 smtClean="0"/>
              <a:t>Resultado alcançado: </a:t>
            </a:r>
            <a:r>
              <a:rPr lang="pt-BR" sz="2400" dirty="0" smtClean="0"/>
              <a:t>100%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 smtClean="0"/>
              <a:t>        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68960"/>
            <a:ext cx="52242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96540" y="6488692"/>
            <a:ext cx="134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52 amostras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780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800" b="1" dirty="0"/>
              <a:t>Objetivo 3:</a:t>
            </a:r>
            <a:r>
              <a:rPr lang="pt-BR" sz="2800" dirty="0"/>
              <a:t> Melhorar a adesão das mulheres à realização de exame </a:t>
            </a:r>
            <a:r>
              <a:rPr lang="pt-BR" sz="2800" dirty="0" err="1"/>
              <a:t>citopatológico</a:t>
            </a:r>
            <a:r>
              <a:rPr lang="pt-BR" sz="2800" dirty="0"/>
              <a:t> de colo de útero e mamografia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399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/>
              <a:t>Metas </a:t>
            </a:r>
            <a:r>
              <a:rPr lang="pt-BR" sz="2400" b="1" dirty="0"/>
              <a:t>3.1. </a:t>
            </a:r>
            <a:r>
              <a:rPr lang="pt-BR" sz="2400" b="1" dirty="0" smtClean="0"/>
              <a:t>e 3.2 </a:t>
            </a:r>
            <a:r>
              <a:rPr lang="pt-BR" sz="2400" dirty="0" smtClean="0"/>
              <a:t>Identificar </a:t>
            </a:r>
            <a:r>
              <a:rPr lang="pt-BR" sz="2400" dirty="0"/>
              <a:t>100% das mulheres com exame </a:t>
            </a:r>
            <a:r>
              <a:rPr lang="pt-BR" sz="2400" dirty="0" err="1"/>
              <a:t>citopatológico</a:t>
            </a:r>
            <a:r>
              <a:rPr lang="pt-BR" sz="2400" dirty="0"/>
              <a:t> alterado e 100% das mulheres com mamografia </a:t>
            </a:r>
            <a:r>
              <a:rPr lang="pt-BR" sz="2400" dirty="0" smtClean="0"/>
              <a:t>alterada e sem </a:t>
            </a:r>
            <a:r>
              <a:rPr lang="pt-BR" sz="2400" dirty="0"/>
              <a:t>acompanhamento pela unidade de </a:t>
            </a:r>
            <a:r>
              <a:rPr lang="pt-BR" sz="2400" dirty="0" smtClean="0"/>
              <a:t>saúde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/>
              <a:t>Resultados: </a:t>
            </a:r>
            <a:r>
              <a:rPr lang="pt-BR" sz="2400" dirty="0" smtClean="0"/>
              <a:t>Não houve mulheres com exame citopatológico e com mamografia alterada sem acompanhamento pela unidade de saúde. Portanto os resultados desses gráficos foram 0,0%.</a:t>
            </a:r>
            <a:endParaRPr lang="pt-BR" sz="2400" dirty="0"/>
          </a:p>
          <a:p>
            <a:pPr>
              <a:lnSpc>
                <a:spcPct val="120000"/>
              </a:lnSpc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548680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pt-BR" sz="2800" b="1" dirty="0" smtClean="0"/>
              <a:t>Objetivo 3:</a:t>
            </a:r>
            <a:r>
              <a:rPr lang="pt-BR" sz="2800" dirty="0" smtClean="0"/>
              <a:t> Melhorar a adesão das mulheres à realização de exame </a:t>
            </a:r>
            <a:r>
              <a:rPr lang="pt-BR" sz="2800" dirty="0" err="1" smtClean="0"/>
              <a:t>citopatológico</a:t>
            </a:r>
            <a:r>
              <a:rPr lang="pt-BR" sz="2800" dirty="0" smtClean="0"/>
              <a:t> de colo de útero e mamografia</a:t>
            </a:r>
            <a:endParaRPr lang="pt-BR" sz="28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 smtClean="0"/>
              <a:t>Metas </a:t>
            </a:r>
            <a:r>
              <a:rPr lang="pt-BR" sz="2400" b="1" dirty="0"/>
              <a:t>3.3. </a:t>
            </a:r>
            <a:r>
              <a:rPr lang="pt-BR" sz="2400" b="1" dirty="0" smtClean="0"/>
              <a:t>e 3.4 </a:t>
            </a:r>
            <a:r>
              <a:rPr lang="pt-BR" sz="2400" dirty="0" smtClean="0"/>
              <a:t>Realizar </a:t>
            </a:r>
            <a:r>
              <a:rPr lang="pt-BR" sz="2400" dirty="0"/>
              <a:t>busca ativa em 100% de mulheres com exame </a:t>
            </a:r>
            <a:r>
              <a:rPr lang="pt-BR" sz="2400" dirty="0" err="1"/>
              <a:t>citopatológico</a:t>
            </a:r>
            <a:r>
              <a:rPr lang="pt-BR" sz="2400" dirty="0"/>
              <a:t> alterado e em 100% de mulheres com mamografia </a:t>
            </a:r>
            <a:r>
              <a:rPr lang="pt-BR" sz="2400" dirty="0" smtClean="0"/>
              <a:t>alteradas em </a:t>
            </a:r>
            <a:r>
              <a:rPr lang="pt-BR" sz="2400" dirty="0"/>
              <a:t>acompanhamento pela unidade de </a:t>
            </a:r>
            <a:r>
              <a:rPr lang="pt-BR" sz="2400" dirty="0" smtClean="0"/>
              <a:t>saúde;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/>
              <a:t>Resultados: </a:t>
            </a:r>
            <a:r>
              <a:rPr lang="pt-BR" sz="2400" dirty="0" smtClean="0"/>
              <a:t>Todas </a:t>
            </a:r>
            <a:r>
              <a:rPr lang="pt-BR" sz="2400" dirty="0"/>
              <a:t>as mulheres retornaram para conhecer o resultado da citologia e da mamografia, portanto os resultado desses gráficos foram 0,0%. </a:t>
            </a:r>
          </a:p>
          <a:p>
            <a:pPr>
              <a:lnSpc>
                <a:spcPct val="120000"/>
              </a:lnSpc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5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/>
              <a:t>Objetivo 4:</a:t>
            </a:r>
            <a:r>
              <a:rPr lang="pt-BR" sz="2400" dirty="0"/>
              <a:t> Melhorar o registro das informações</a:t>
            </a:r>
          </a:p>
          <a:p>
            <a:pPr algn="just">
              <a:buNone/>
            </a:pPr>
            <a:r>
              <a:rPr lang="pt-BR" sz="2400" b="1" dirty="0"/>
              <a:t>Meta 4.1. </a:t>
            </a:r>
            <a:r>
              <a:rPr lang="pt-BR" sz="2400" dirty="0"/>
              <a:t>Manter registro da coleta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 em registro específico em 100% das mulheres cadastradas. </a:t>
            </a:r>
            <a:endParaRPr lang="pt-BR" sz="2400" dirty="0" smtClean="0"/>
          </a:p>
          <a:p>
            <a:pPr algn="just">
              <a:buNone/>
            </a:pPr>
            <a:r>
              <a:rPr lang="pt-BR" sz="2400" b="1" dirty="0" smtClean="0"/>
              <a:t>Resultado</a:t>
            </a:r>
            <a:r>
              <a:rPr lang="pt-BR" sz="2400" b="1" dirty="0" smtClean="0"/>
              <a:t>: </a:t>
            </a:r>
            <a:r>
              <a:rPr lang="pt-BR" sz="2400" dirty="0" smtClean="0"/>
              <a:t>52 mulheres -</a:t>
            </a:r>
            <a:r>
              <a:rPr lang="pt-BR" sz="2400" b="1" dirty="0" smtClean="0"/>
              <a:t> </a:t>
            </a:r>
            <a:r>
              <a:rPr lang="pt-BR" sz="2400" dirty="0" smtClean="0"/>
              <a:t>100%</a:t>
            </a:r>
            <a:endParaRPr lang="pt-BR" sz="2400" dirty="0"/>
          </a:p>
          <a:p>
            <a:pPr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6048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dirty="0"/>
              <a:t>Objetivo 4:</a:t>
            </a:r>
            <a:r>
              <a:rPr lang="pt-BR" sz="2400" dirty="0"/>
              <a:t> Melhorar o registro das informações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/>
              <a:t>Meta 4.2. </a:t>
            </a:r>
            <a:r>
              <a:rPr lang="pt-BR" sz="2400" dirty="0"/>
              <a:t>Manter registro da realização da mamografia em registro específico em 100% das mulheres cadastradas.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 smtClean="0">
                <a:cs typeface="Times New Roman" pitchFamily="18" charset="0"/>
              </a:rPr>
              <a:t>Resultado: </a:t>
            </a:r>
            <a:r>
              <a:rPr lang="pt-BR" sz="2400" b="1" dirty="0" smtClean="0">
                <a:cs typeface="Times New Roman" pitchFamily="18" charset="0"/>
              </a:rPr>
              <a:t> </a:t>
            </a:r>
            <a:r>
              <a:rPr lang="pt-BR" sz="2400" dirty="0" smtClean="0">
                <a:cs typeface="Times New Roman" pitchFamily="18" charset="0"/>
              </a:rPr>
              <a:t>15 mulheres -100</a:t>
            </a:r>
            <a:r>
              <a:rPr lang="pt-BR" sz="2400" dirty="0" smtClean="0">
                <a:cs typeface="Times New Roman" pitchFamily="18" charset="0"/>
              </a:rPr>
              <a:t>%</a:t>
            </a:r>
          </a:p>
          <a:p>
            <a:pPr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54006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cs typeface="Times New Roman" pitchFamily="18" charset="0"/>
              </a:rPr>
              <a:t>Objetivo 5:</a:t>
            </a:r>
            <a:r>
              <a:rPr lang="pt-BR" sz="2400" dirty="0">
                <a:cs typeface="Times New Roman" pitchFamily="18" charset="0"/>
              </a:rPr>
              <a:t> Mapear as mulheres de risco para câncer de colo de útero e de mama.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cs typeface="Times New Roman" pitchFamily="18" charset="0"/>
              </a:rPr>
              <a:t>Meta 5.1. </a:t>
            </a:r>
            <a:r>
              <a:rPr lang="pt-BR" sz="2400" dirty="0">
                <a:cs typeface="Times New Roman" pitchFamily="18" charset="0"/>
              </a:rPr>
              <a:t>Pesquisar sinais de alerta para  câncer de colo de útero em 100% das mulheres entre 25 e 64 anos </a:t>
            </a:r>
            <a:r>
              <a:rPr lang="pt-BR" sz="2400" dirty="0" smtClean="0">
                <a:cs typeface="Times New Roman" pitchFamily="18" charset="0"/>
              </a:rPr>
              <a:t>cadastradas.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Dor e sangramento após relação sexual - corrimento vaginal excessivo.</a:t>
            </a:r>
            <a:endParaRPr lang="pt-BR" sz="2400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sz="24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cs typeface="Times New Roman" pitchFamily="18" charset="0"/>
              </a:rPr>
              <a:t>Resultado</a:t>
            </a:r>
            <a:r>
              <a:rPr lang="pt-BR" sz="2400" b="1" dirty="0" smtClean="0">
                <a:cs typeface="Times New Roman" pitchFamily="18" charset="0"/>
              </a:rPr>
              <a:t>: </a:t>
            </a:r>
            <a:r>
              <a:rPr lang="pt-BR" sz="2400" dirty="0" smtClean="0">
                <a:cs typeface="Times New Roman" pitchFamily="18" charset="0"/>
              </a:rPr>
              <a:t>100%</a:t>
            </a:r>
          </a:p>
          <a:p>
            <a:pPr algn="just"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4363" y="3286124"/>
            <a:ext cx="558963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715008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52 </a:t>
            </a:r>
            <a:r>
              <a:rPr lang="en-US" b="1" dirty="0" err="1" smtClean="0"/>
              <a:t>mulheres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400" b="1" dirty="0"/>
              <a:t>Objetivo 5:</a:t>
            </a:r>
            <a:r>
              <a:rPr lang="pt-BR" sz="2400" dirty="0"/>
              <a:t> Mapear as mulheres de risco para câncer de colo de útero e de mama.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/>
              <a:t>Meta 5.2. </a:t>
            </a:r>
            <a:r>
              <a:rPr lang="pt-BR" sz="2400" dirty="0"/>
              <a:t>Realizar avaliação de risco para câncer de mama em 100% das mulheres </a:t>
            </a:r>
            <a:r>
              <a:rPr lang="pt-BR" sz="2400" dirty="0" smtClean="0"/>
              <a:t>cadastradas entre </a:t>
            </a:r>
            <a:r>
              <a:rPr lang="pt-BR" sz="2400" dirty="0"/>
              <a:t>50 e 69 anos</a:t>
            </a:r>
            <a:r>
              <a:rPr lang="pt-BR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pt-BR" sz="2400" b="1" dirty="0" smtClean="0"/>
          </a:p>
          <a:p>
            <a:pPr>
              <a:lnSpc>
                <a:spcPct val="150000"/>
              </a:lnSpc>
              <a:buNone/>
            </a:pPr>
            <a:r>
              <a:rPr lang="pt-BR" sz="2400" b="1" dirty="0" smtClean="0"/>
              <a:t>Resultados</a:t>
            </a:r>
            <a:r>
              <a:rPr lang="pt-BR" sz="2400" dirty="0" smtClean="0"/>
              <a:t>: 100%</a:t>
            </a:r>
            <a:endParaRPr lang="pt-BR" sz="2400" dirty="0"/>
          </a:p>
          <a:p>
            <a:pPr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24944"/>
            <a:ext cx="56166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572132" y="64886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 </a:t>
            </a:r>
            <a:r>
              <a:rPr lang="en-US" b="1" dirty="0" err="1" smtClean="0"/>
              <a:t>mulheres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36911"/>
            <a:ext cx="2650908" cy="39162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Município de Beneditino - PI</a:t>
            </a:r>
            <a:r>
              <a:rPr lang="pt-BR" sz="4000" dirty="0" smtClean="0"/>
              <a:t>	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Beneditinos é um município do estado do Piauí, com uma população de aproximadamente 10 000 habitantes (IBGE 2010);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A agricultura praticada no município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 smtClean="0">
                <a:cs typeface="Times New Roman" pitchFamily="18" charset="0"/>
              </a:rPr>
              <a:t> é de subsistência;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 60,8% da população acima de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 smtClean="0">
                <a:cs typeface="Times New Roman" pitchFamily="18" charset="0"/>
              </a:rPr>
              <a:t>10 anos de idade são alfabetizadas;</a:t>
            </a:r>
          </a:p>
          <a:p>
            <a:pPr algn="just"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58655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cs typeface="Times New Roman" pitchFamily="18" charset="0"/>
              </a:rPr>
              <a:t>Objetivo 6:</a:t>
            </a:r>
            <a:r>
              <a:rPr lang="pt-BR" sz="2400" dirty="0">
                <a:cs typeface="Times New Roman" pitchFamily="18" charset="0"/>
              </a:rPr>
              <a:t> Promover a saúde das mulheres que realizam detecção precoce de câncer de colo de útero e de mama  na unidade de saúde.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cs typeface="Times New Roman" pitchFamily="18" charset="0"/>
              </a:rPr>
              <a:t>Meta 6.1. </a:t>
            </a:r>
            <a:r>
              <a:rPr lang="pt-BR" sz="2400" dirty="0">
                <a:cs typeface="Times New Roman" pitchFamily="18" charset="0"/>
              </a:rPr>
              <a:t>Orientar 100% das mulheres cadastradas sobre doenças sexualmente transmissíveis (DST) e fatores de risco para câncer de colo de útero.</a:t>
            </a:r>
          </a:p>
          <a:p>
            <a:pPr>
              <a:lnSpc>
                <a:spcPct val="150000"/>
              </a:lnSpc>
              <a:buNone/>
            </a:pPr>
            <a:endParaRPr lang="pt-BR" sz="2400" b="1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400" b="1" dirty="0" smtClean="0">
                <a:cs typeface="Times New Roman" pitchFamily="18" charset="0"/>
              </a:rPr>
              <a:t>Resultado: </a:t>
            </a:r>
            <a:r>
              <a:rPr lang="pt-BR" sz="2400" dirty="0" smtClean="0">
                <a:cs typeface="Times New Roman" pitchFamily="18" charset="0"/>
              </a:rPr>
              <a:t>100</a:t>
            </a:r>
            <a:r>
              <a:rPr lang="pt-BR" sz="2400" dirty="0" smtClean="0">
                <a:cs typeface="Times New Roman" pitchFamily="18" charset="0"/>
              </a:rPr>
              <a:t>%</a:t>
            </a:r>
          </a:p>
          <a:p>
            <a:pPr>
              <a:buNone/>
            </a:pP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grafico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29000"/>
            <a:ext cx="53183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500694" y="65008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52 </a:t>
            </a:r>
            <a:r>
              <a:rPr lang="en-US" b="1" dirty="0" err="1" smtClean="0"/>
              <a:t>mulheres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9228"/>
            <a:ext cx="8229600" cy="59375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b="1" dirty="0"/>
              <a:t>Objetivo 6:</a:t>
            </a:r>
            <a:r>
              <a:rPr lang="pt-BR" sz="2400" dirty="0"/>
              <a:t> Promover a saúde das mulheres que realizam detecção precoce de câncer de colo de útero e de mama  na unidade de saúde.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>
                <a:cs typeface="Times New Roman" pitchFamily="18" charset="0"/>
              </a:rPr>
              <a:t>Meta 6.2. </a:t>
            </a:r>
            <a:r>
              <a:rPr lang="pt-BR" sz="2400" dirty="0"/>
              <a:t>Orientar 100% das mulheres cadastradas sobre doenças sexualmente transmissíveis (DST) e fatores de risco para câncer de mama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pt-BR" sz="24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sz="2400" b="1" dirty="0" smtClean="0">
                <a:cs typeface="Times New Roman" pitchFamily="18" charset="0"/>
              </a:rPr>
              <a:t>Resultado</a:t>
            </a:r>
            <a:r>
              <a:rPr lang="pt-BR" sz="2400" b="1" dirty="0" smtClean="0">
                <a:cs typeface="Times New Roman" pitchFamily="18" charset="0"/>
              </a:rPr>
              <a:t>: </a:t>
            </a:r>
            <a:r>
              <a:rPr lang="pt-BR" sz="2400" dirty="0" smtClean="0">
                <a:cs typeface="Times New Roman" pitchFamily="18" charset="0"/>
              </a:rPr>
              <a:t>100%</a:t>
            </a:r>
          </a:p>
          <a:p>
            <a:pPr algn="just"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312" y="2928934"/>
            <a:ext cx="5592688" cy="36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643570" y="685800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86446" y="64886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 </a:t>
            </a:r>
            <a:r>
              <a:rPr lang="en-US" b="1" dirty="0" err="1" smtClean="0"/>
              <a:t>mulheres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Discussão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2400" b="1" dirty="0" smtClean="0">
                <a:cs typeface="Times New Roman" pitchFamily="18" charset="0"/>
              </a:rPr>
              <a:t>Importância da intervenção para a equipe, o serviço e para a comunidade</a:t>
            </a:r>
            <a:r>
              <a:rPr lang="pt-BR" sz="2400" dirty="0" smtClean="0">
                <a:cs typeface="Times New Roman" pitchFamily="18" charset="0"/>
              </a:rPr>
              <a:t>	</a:t>
            </a:r>
          </a:p>
          <a:p>
            <a:pPr algn="ctr">
              <a:buNone/>
            </a:pPr>
            <a:endParaRPr lang="pt-BR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Contribuiu </a:t>
            </a:r>
            <a:r>
              <a:rPr lang="pt-BR" sz="2400" dirty="0">
                <a:cs typeface="Times New Roman" pitchFamily="18" charset="0"/>
              </a:rPr>
              <a:t>para a melhoria da </a:t>
            </a:r>
            <a:r>
              <a:rPr lang="pt-BR" sz="2400" dirty="0" smtClean="0">
                <a:cs typeface="Times New Roman" pitchFamily="18" charset="0"/>
              </a:rPr>
              <a:t>assistência </a:t>
            </a:r>
            <a:r>
              <a:rPr lang="pt-BR" sz="2400" dirty="0">
                <a:cs typeface="Times New Roman" pitchFamily="18" charset="0"/>
              </a:rPr>
              <a:t>da atenção </a:t>
            </a:r>
            <a:r>
              <a:rPr lang="pt-BR" sz="2400" dirty="0" smtClean="0">
                <a:cs typeface="Times New Roman" pitchFamily="18" charset="0"/>
              </a:rPr>
              <a:t>básica;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 Permitiu </a:t>
            </a:r>
            <a:r>
              <a:rPr lang="pt-BR" sz="2400" dirty="0">
                <a:cs typeface="Times New Roman" pitchFamily="18" charset="0"/>
              </a:rPr>
              <a:t>a educação continuada dos </a:t>
            </a:r>
            <a:r>
              <a:rPr lang="pt-BR" sz="2400" dirty="0" smtClean="0">
                <a:cs typeface="Times New Roman" pitchFamily="18" charset="0"/>
              </a:rPr>
              <a:t>profissionais;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 Proporciona à comunidade o aumento </a:t>
            </a:r>
            <a:r>
              <a:rPr lang="pt-BR" sz="2400" dirty="0">
                <a:cs typeface="Times New Roman" pitchFamily="18" charset="0"/>
              </a:rPr>
              <a:t>da cobertura dos exames de citologia e </a:t>
            </a:r>
            <a:r>
              <a:rPr lang="pt-BR" sz="2400" dirty="0" smtClean="0">
                <a:cs typeface="Times New Roman" pitchFamily="18" charset="0"/>
              </a:rPr>
              <a:t>mamografia; </a:t>
            </a:r>
          </a:p>
          <a:p>
            <a:pPr algn="just">
              <a:buNone/>
            </a:pPr>
            <a:endParaRPr lang="pt-BR" sz="2400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R</a:t>
            </a:r>
            <a:r>
              <a:rPr lang="pt-BR" sz="2400" dirty="0" smtClean="0">
                <a:cs typeface="Times New Roman" pitchFamily="18" charset="0"/>
              </a:rPr>
              <a:t>edução </a:t>
            </a:r>
            <a:r>
              <a:rPr lang="pt-BR" sz="2400" dirty="0">
                <a:cs typeface="Times New Roman" pitchFamily="18" charset="0"/>
              </a:rPr>
              <a:t>do tempo de </a:t>
            </a:r>
            <a:r>
              <a:rPr lang="pt-BR" sz="2400" dirty="0" smtClean="0">
                <a:cs typeface="Times New Roman" pitchFamily="18" charset="0"/>
              </a:rPr>
              <a:t>espera;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691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Discussão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 smtClean="0">
                <a:cs typeface="Times New Roman" pitchFamily="18" charset="0"/>
              </a:rPr>
              <a:t>Viabilização da implementação da intervenção na rotina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4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Acordo entre  a equipe </a:t>
            </a:r>
            <a:r>
              <a:rPr lang="pt-BR" sz="2400" dirty="0">
                <a:cs typeface="Times New Roman" pitchFamily="18" charset="0"/>
              </a:rPr>
              <a:t>de saúde </a:t>
            </a:r>
            <a:r>
              <a:rPr lang="pt-BR" sz="2400" dirty="0" smtClean="0">
                <a:cs typeface="Times New Roman" pitchFamily="18" charset="0"/>
              </a:rPr>
              <a:t>e com </a:t>
            </a:r>
            <a:r>
              <a:rPr lang="pt-BR" sz="2400" dirty="0">
                <a:cs typeface="Times New Roman" pitchFamily="18" charset="0"/>
              </a:rPr>
              <a:t>a </a:t>
            </a:r>
            <a:r>
              <a:rPr lang="pt-BR" sz="2400" dirty="0" smtClean="0">
                <a:cs typeface="Times New Roman" pitchFamily="18" charset="0"/>
              </a:rPr>
              <a:t>gestão municipal </a:t>
            </a:r>
            <a:r>
              <a:rPr lang="pt-BR" sz="2400" dirty="0">
                <a:cs typeface="Times New Roman" pitchFamily="18" charset="0"/>
              </a:rPr>
              <a:t>de viabilizar as ações </a:t>
            </a:r>
            <a:r>
              <a:rPr lang="pt-BR" sz="2400" dirty="0" smtClean="0">
                <a:cs typeface="Times New Roman" pitchFamily="18" charset="0"/>
              </a:rPr>
              <a:t>programáticas</a:t>
            </a:r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endParaRPr lang="pt-BR" sz="24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A comunidade - </a:t>
            </a:r>
            <a:r>
              <a:rPr lang="pt-BR" sz="2400" dirty="0">
                <a:cs typeface="Times New Roman" pitchFamily="18" charset="0"/>
              </a:rPr>
              <a:t>papel fundamental, de regulação e fiscalização dessa </a:t>
            </a:r>
            <a:r>
              <a:rPr lang="pt-BR" sz="2400" dirty="0" smtClean="0">
                <a:cs typeface="Times New Roman" pitchFamily="18" charset="0"/>
              </a:rPr>
              <a:t>iniciativa</a:t>
            </a: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2400" dirty="0" smtClean="0">
                <a:cs typeface="Times New Roman" pitchFamily="18" charset="0"/>
              </a:rPr>
              <a:t>- </a:t>
            </a:r>
            <a:r>
              <a:rPr lang="pt-BR" sz="2400" dirty="0">
                <a:cs typeface="Times New Roman" pitchFamily="18" charset="0"/>
              </a:rPr>
              <a:t>ações instaladas continuem sendo exercidas, com a mesma qualidade e resolutividade. 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445"/>
            <a:ext cx="8229600" cy="121014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+mn-lt"/>
                <a:cs typeface="Times New Roman" pitchFamily="18" charset="0"/>
              </a:rPr>
              <a:t> </a:t>
            </a:r>
            <a:br>
              <a:rPr lang="pt-BR" sz="3600" b="1" dirty="0" smtClean="0">
                <a:latin typeface="+mn-lt"/>
                <a:cs typeface="Times New Roman" pitchFamily="18" charset="0"/>
              </a:rPr>
            </a:br>
            <a:r>
              <a:rPr lang="pt-BR" sz="3600" b="1" dirty="0" smtClean="0">
                <a:latin typeface="+mn-lt"/>
                <a:cs typeface="Times New Roman" pitchFamily="18" charset="0"/>
              </a:rPr>
              <a:t>Reflexão crítica sobre o processo pessoal de aprendizagem</a:t>
            </a:r>
            <a:endParaRPr lang="pt-BR" sz="36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8884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>
                <a:cs typeface="Times New Roman" pitchFamily="18" charset="0"/>
              </a:rPr>
              <a:t>E</a:t>
            </a:r>
            <a:r>
              <a:rPr lang="pt-BR" sz="2800" b="1" dirty="0" smtClean="0">
                <a:cs typeface="Times New Roman" pitchFamily="18" charset="0"/>
              </a:rPr>
              <a:t>xpectativas </a:t>
            </a:r>
            <a:r>
              <a:rPr lang="pt-BR" sz="2800" b="1" dirty="0">
                <a:cs typeface="Times New Roman" pitchFamily="18" charset="0"/>
              </a:rPr>
              <a:t>iniciais do </a:t>
            </a:r>
            <a:r>
              <a:rPr lang="pt-BR" sz="2800" b="1" dirty="0" smtClean="0">
                <a:cs typeface="Times New Roman" pitchFamily="18" charset="0"/>
              </a:rPr>
              <a:t>projeto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 </a:t>
            </a:r>
            <a:r>
              <a:rPr lang="pt-BR" sz="2400" dirty="0">
                <a:cs typeface="Times New Roman" pitchFamily="18" charset="0"/>
              </a:rPr>
              <a:t>M</a:t>
            </a:r>
            <a:r>
              <a:rPr lang="pt-BR" sz="2400" dirty="0" smtClean="0">
                <a:cs typeface="Times New Roman" pitchFamily="18" charset="0"/>
              </a:rPr>
              <a:t>elhorar </a:t>
            </a:r>
            <a:r>
              <a:rPr lang="pt-BR" sz="2400" dirty="0">
                <a:cs typeface="Times New Roman" pitchFamily="18" charset="0"/>
              </a:rPr>
              <a:t>a cobertura da prevenção do câncer de colo de útero e mama na unidade de saúde Doca Moura. </a:t>
            </a:r>
            <a:endParaRPr lang="pt-BR" sz="24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Acolhimento demanda espontânea e induzida;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 Registro </a:t>
            </a:r>
            <a:r>
              <a:rPr lang="pt-BR" sz="2400" dirty="0">
                <a:cs typeface="Times New Roman" pitchFamily="18" charset="0"/>
              </a:rPr>
              <a:t>adequado dos </a:t>
            </a:r>
            <a:r>
              <a:rPr lang="pt-BR" sz="2400" dirty="0" smtClean="0">
                <a:cs typeface="Times New Roman" pitchFamily="18" charset="0"/>
              </a:rPr>
              <a:t>exames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Redução do tempo de espera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Exame seguro</a:t>
            </a:r>
            <a:endParaRPr lang="pt-BR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>
                <a:latin typeface="+mn-lt"/>
              </a:rPr>
              <a:t> </a:t>
            </a:r>
            <a:r>
              <a:rPr lang="pt-BR" sz="3200" dirty="0">
                <a:latin typeface="+mn-lt"/>
              </a:rPr>
              <a:t/>
            </a:r>
            <a:br>
              <a:rPr lang="pt-BR" sz="3200" dirty="0">
                <a:latin typeface="+mn-lt"/>
              </a:rPr>
            </a:br>
            <a:r>
              <a:rPr lang="pt-BR" sz="3600" b="1" dirty="0">
                <a:cs typeface="Times New Roman" pitchFamily="18" charset="0"/>
              </a:rPr>
              <a:t>Reflexão crítica sobre o processo pessoal de aprendizagem</a:t>
            </a:r>
            <a:endParaRPr lang="pt-BR" sz="3600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2800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cs typeface="Times New Roman" pitchFamily="18" charset="0"/>
              </a:rPr>
              <a:t>Acredita-se </a:t>
            </a:r>
            <a:r>
              <a:rPr lang="pt-BR" sz="2800" dirty="0">
                <a:cs typeface="Times New Roman" pitchFamily="18" charset="0"/>
              </a:rPr>
              <a:t>que este trabalho é extremamente pertinente no processo de aprendizado </a:t>
            </a:r>
            <a:r>
              <a:rPr lang="pt-BR" sz="2800" dirty="0" smtClean="0">
                <a:cs typeface="Times New Roman" pitchFamily="18" charset="0"/>
              </a:rPr>
              <a:t>profissional;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 smtClean="0"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>
                <a:cs typeface="Times New Roman" pitchFamily="18" charset="0"/>
              </a:rPr>
              <a:t>A</a:t>
            </a:r>
            <a:r>
              <a:rPr lang="pt-BR" sz="2800" dirty="0" smtClean="0">
                <a:cs typeface="Times New Roman" pitchFamily="18" charset="0"/>
              </a:rPr>
              <a:t>tuação </a:t>
            </a:r>
            <a:r>
              <a:rPr lang="pt-BR" sz="2800" dirty="0">
                <a:cs typeface="Times New Roman" pitchFamily="18" charset="0"/>
              </a:rPr>
              <a:t>da equipe da ESF com uma prática sistematizada e voltada para as necessidades do </a:t>
            </a:r>
            <a:r>
              <a:rPr lang="pt-BR" sz="2800" dirty="0" smtClean="0">
                <a:cs typeface="Times New Roman" pitchFamily="18" charset="0"/>
              </a:rPr>
              <a:t>paciente;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cs typeface="Times New Roman" pitchFamily="18" charset="0"/>
              </a:rPr>
              <a:t>Promoção </a:t>
            </a:r>
            <a:r>
              <a:rPr lang="pt-BR" sz="2800" dirty="0">
                <a:cs typeface="Times New Roman" pitchFamily="18" charset="0"/>
              </a:rPr>
              <a:t>e prevenção da saúde da </a:t>
            </a:r>
            <a:r>
              <a:rPr lang="pt-BR" sz="2800" dirty="0" smtClean="0">
                <a:cs typeface="Times New Roman" pitchFamily="18" charset="0"/>
              </a:rPr>
              <a:t>mulher;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cs typeface="Times New Roman" pitchFamily="18" charset="0"/>
              </a:rPr>
              <a:t> </a:t>
            </a:r>
            <a:r>
              <a:rPr lang="pt-BR" sz="2800" dirty="0">
                <a:cs typeface="Times New Roman" pitchFamily="18" charset="0"/>
              </a:rPr>
              <a:t>C</a:t>
            </a:r>
            <a:r>
              <a:rPr lang="pt-BR" sz="2800" dirty="0" smtClean="0">
                <a:cs typeface="Times New Roman" pitchFamily="18" charset="0"/>
              </a:rPr>
              <a:t>ompreensão </a:t>
            </a:r>
            <a:r>
              <a:rPr lang="pt-BR" sz="2800" dirty="0">
                <a:cs typeface="Times New Roman" pitchFamily="18" charset="0"/>
              </a:rPr>
              <a:t>do papel do enfermeiro no gerenciamento das ações de uma UBS. </a:t>
            </a:r>
          </a:p>
          <a:p>
            <a:pPr algn="just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dirty="0">
                <a:latin typeface="Times New Roman" pitchFamily="18" charset="0"/>
                <a:cs typeface="Times New Roman" pitchFamily="18" charset="0"/>
              </a:rPr>
            </a:b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palestra gestante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ultirã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042" y="1600200"/>
            <a:ext cx="62159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0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5463183" cy="4097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dscf0203-19-620x414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1891506"/>
            <a:ext cx="590550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Unidade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Básica de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Saúde Doca Moura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t-BR" sz="24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Estrutura física: Possui cinco </a:t>
            </a:r>
            <a:r>
              <a:rPr lang="pt-BR" sz="2400" dirty="0">
                <a:cs typeface="Times New Roman" pitchFamily="18" charset="0"/>
              </a:rPr>
              <a:t>consultórios, sala de vacina, citologia, farmácia, laboratório e sala de </a:t>
            </a:r>
            <a:r>
              <a:rPr lang="pt-BR" sz="2400" dirty="0" smtClean="0">
                <a:cs typeface="Times New Roman" pitchFamily="18" charset="0"/>
              </a:rPr>
              <a:t>curativos;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Equipe de saúde: Seis </a:t>
            </a:r>
            <a:r>
              <a:rPr lang="pt-BR" sz="2400" dirty="0">
                <a:cs typeface="Times New Roman" pitchFamily="18" charset="0"/>
              </a:rPr>
              <a:t>agentes de saúde, um médico, um enfermeiro, um dentista, uma auxiliar de serviço bucal </a:t>
            </a:r>
            <a:r>
              <a:rPr lang="pt-BR" sz="2400" dirty="0" smtClean="0">
                <a:cs typeface="Times New Roman" pitchFamily="18" charset="0"/>
              </a:rPr>
              <a:t>e uma </a:t>
            </a:r>
            <a:r>
              <a:rPr lang="pt-BR" sz="2400" dirty="0">
                <a:cs typeface="Times New Roman" pitchFamily="18" charset="0"/>
              </a:rPr>
              <a:t>técnica de </a:t>
            </a:r>
            <a:r>
              <a:rPr lang="pt-BR" sz="2400" dirty="0" smtClean="0">
                <a:cs typeface="Times New Roman" pitchFamily="18" charset="0"/>
              </a:rPr>
              <a:t>enfermagem;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Núcleo de Apoio a Saúde da Família – NASF nutricionista, educador físico e fisioterapeuta</a:t>
            </a:r>
            <a:r>
              <a:rPr lang="pt-BR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100" dirty="0">
                <a:latin typeface="Times New Roman" pitchFamily="18" charset="0"/>
                <a:cs typeface="Times New Roman" pitchFamily="18" charset="0"/>
              </a:rPr>
            </a:br>
            <a:r>
              <a:rPr lang="pt-BR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+mn-lt"/>
                <a:cs typeface="Times New Roman" pitchFamily="18" charset="0"/>
              </a:rPr>
              <a:t>Situação da ação programática antes </a:t>
            </a:r>
            <a:r>
              <a:rPr lang="pt-BR" sz="4000" dirty="0">
                <a:latin typeface="+mn-lt"/>
                <a:cs typeface="Times New Roman" pitchFamily="18" charset="0"/>
              </a:rPr>
              <a:t> </a:t>
            </a:r>
            <a:r>
              <a:rPr lang="pt-BR" sz="4000" dirty="0" smtClean="0">
                <a:latin typeface="+mn-lt"/>
                <a:cs typeface="Times New Roman" pitchFamily="18" charset="0"/>
              </a:rPr>
              <a:t>da intervenção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b="1" dirty="0" smtClean="0">
                <a:latin typeface="Times New Roman" pitchFamily="18" charset="0"/>
                <a:cs typeface="Times New Roman" pitchFamily="18" charset="0"/>
              </a:rPr>
            </a:b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Não existia </a:t>
            </a:r>
            <a:r>
              <a:rPr lang="pt-BR" sz="2400" dirty="0">
                <a:cs typeface="Times New Roman" pitchFamily="18" charset="0"/>
              </a:rPr>
              <a:t>registro da quantidade de mulheres atendidas para detecção de câncer de mama e </a:t>
            </a:r>
            <a:r>
              <a:rPr lang="pt-BR" sz="2400" dirty="0" smtClean="0">
                <a:cs typeface="Times New Roman" pitchFamily="18" charset="0"/>
              </a:rPr>
              <a:t>útero;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Citologia um vez por mês, sistema de agendamento - 10 mulheres;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Tempo de espera para o resultado de citologia e mamografia 4 semanas;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Não havia cadastro da população alvo.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Importância da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ação</a:t>
            </a:r>
            <a:r>
              <a:rPr lang="pt-BR" dirty="0">
                <a:latin typeface="+mn-lt"/>
                <a:cs typeface="Times New Roman" pitchFamily="18" charset="0"/>
              </a:rPr>
              <a:t> </a:t>
            </a:r>
            <a:r>
              <a:rPr lang="pt-BR" dirty="0" smtClean="0">
                <a:latin typeface="+mn-lt"/>
                <a:cs typeface="Times New Roman" pitchFamily="18" charset="0"/>
              </a:rPr>
              <a:t>programática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/>
              </a:rPr>
              <a:t>Déficit </a:t>
            </a:r>
            <a:r>
              <a:rPr lang="pt-BR" sz="2400" dirty="0">
                <a:cs typeface="Times New Roman"/>
              </a:rPr>
              <a:t>na cobertura de exames preventivos dos cânceres de colo de útero e mama</a:t>
            </a:r>
            <a:r>
              <a:rPr lang="pt-BR" sz="2400" dirty="0" smtClean="0">
                <a:cs typeface="Times New Roman"/>
              </a:rPr>
              <a:t>, surgindo </a:t>
            </a:r>
            <a:r>
              <a:rPr lang="pt-BR" sz="2400" dirty="0">
                <a:cs typeface="Times New Roman"/>
              </a:rPr>
              <a:t>a necessidade do desenvolvimento de um projeto na área da saúde da mulher</a:t>
            </a:r>
            <a:r>
              <a:rPr lang="pt-BR" sz="2400" dirty="0" smtClean="0"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Times New Roman"/>
              </a:rPr>
              <a:t> </a:t>
            </a:r>
            <a:r>
              <a:rPr lang="pt-BR" sz="2400" dirty="0">
                <a:cs typeface="Times New Roman"/>
              </a:rPr>
              <a:t>C</a:t>
            </a:r>
            <a:r>
              <a:rPr lang="pt-BR" sz="2400" dirty="0" smtClean="0">
                <a:cs typeface="Times New Roman"/>
              </a:rPr>
              <a:t>obertura </a:t>
            </a:r>
            <a:r>
              <a:rPr lang="pt-BR" sz="2400" dirty="0">
                <a:cs typeface="Times New Roman"/>
              </a:rPr>
              <a:t>de exames preventivos e ações para o controle dos cânceres de colo de útero e de mama possam ser ampliadas, atingindo os parâmetros preconizados pelo MS.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Objetivo Geral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4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Melhorar </a:t>
            </a:r>
            <a:r>
              <a:rPr lang="pt-BR" sz="2400" dirty="0">
                <a:cs typeface="Times New Roman" pitchFamily="18" charset="0"/>
              </a:rPr>
              <a:t>a detecção do câncer de colo de útero e do câncer de mama na Unidade Básica de Saúde Doca Moura, Beneditinos/</a:t>
            </a:r>
            <a:r>
              <a:rPr lang="pt-BR" sz="2400" dirty="0" smtClean="0">
                <a:cs typeface="Times New Roman" pitchFamily="18" charset="0"/>
              </a:rPr>
              <a:t>PI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559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Metodologia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67240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Capacitar a </a:t>
            </a:r>
            <a:r>
              <a:rPr lang="pt-BR" sz="2400" dirty="0" smtClean="0">
                <a:cs typeface="Times New Roman" pitchFamily="18" charset="0"/>
              </a:rPr>
              <a:t>equipe;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Apresentar e disponibilizar o protocolo de controle de câncer de útero e </a:t>
            </a:r>
            <a:r>
              <a:rPr lang="pt-BR" sz="2400" dirty="0" smtClean="0">
                <a:cs typeface="Times New Roman" pitchFamily="18" charset="0"/>
              </a:rPr>
              <a:t>mama (</a:t>
            </a:r>
            <a:r>
              <a:rPr lang="pt-BR" sz="2400" dirty="0">
                <a:cs typeface="Times New Roman" pitchFamily="18" charset="0"/>
              </a:rPr>
              <a:t>atualização</a:t>
            </a:r>
            <a:r>
              <a:rPr lang="pt-BR" sz="2400" dirty="0" smtClean="0">
                <a:cs typeface="Times New Roman" pitchFamily="18" charset="0"/>
              </a:rPr>
              <a:t>);</a:t>
            </a:r>
            <a:endParaRPr lang="pt-BR" sz="2400" dirty="0"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Implantar livro de registros, ficha espelho, planilha de coleta de </a:t>
            </a:r>
            <a:r>
              <a:rPr lang="pt-BR" sz="2400" dirty="0" smtClean="0">
                <a:cs typeface="Times New Roman" pitchFamily="18" charset="0"/>
              </a:rPr>
              <a:t>dados;</a:t>
            </a:r>
          </a:p>
          <a:p>
            <a:pPr>
              <a:buNone/>
            </a:pP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Metodologia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Garantir junto ao gestor municipal preservativos;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Atendimento </a:t>
            </a:r>
            <a:r>
              <a:rPr lang="pt-BR" sz="2400" dirty="0" smtClean="0">
                <a:cs typeface="Times New Roman" pitchFamily="18" charset="0"/>
              </a:rPr>
              <a:t>clínico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Fazer </a:t>
            </a:r>
            <a:r>
              <a:rPr lang="pt-BR" sz="2400" dirty="0">
                <a:cs typeface="Times New Roman" pitchFamily="18" charset="0"/>
              </a:rPr>
              <a:t>o cadastramento das </a:t>
            </a:r>
            <a:r>
              <a:rPr lang="pt-BR" sz="2400" dirty="0" smtClean="0">
                <a:cs typeface="Times New Roman" pitchFamily="18" charset="0"/>
              </a:rPr>
              <a:t>mulheres;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cs typeface="Times New Roman" pitchFamily="18" charset="0"/>
              </a:rPr>
              <a:t>Esclarecer </a:t>
            </a:r>
            <a:r>
              <a:rPr lang="pt-BR" sz="2400" dirty="0">
                <a:cs typeface="Times New Roman" pitchFamily="18" charset="0"/>
              </a:rPr>
              <a:t>a comunidade a importância da realização dos exames, periodicidade dos exames, fatores de risos, </a:t>
            </a:r>
            <a:r>
              <a:rPr lang="pt-BR" sz="2400" dirty="0" err="1" smtClean="0">
                <a:cs typeface="Times New Roman" pitchFamily="18" charset="0"/>
              </a:rPr>
              <a:t>DSTs</a:t>
            </a:r>
            <a:r>
              <a:rPr lang="pt-BR" sz="2400" dirty="0" smtClean="0">
                <a:cs typeface="Times New Roman" pitchFamily="18" charset="0"/>
              </a:rPr>
              <a:t>;</a:t>
            </a:r>
            <a:endParaRPr lang="pt-BR" sz="24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Definir função de cada um no projeto(acolhimento, busca ativa, atualização dos registros, monitoramentos das amostras, divulgadores de </a:t>
            </a:r>
            <a:r>
              <a:rPr lang="pt-BR" sz="2400" dirty="0" err="1">
                <a:cs typeface="Times New Roman" pitchFamily="18" charset="0"/>
              </a:rPr>
              <a:t>idéias</a:t>
            </a:r>
            <a:r>
              <a:rPr lang="pt-BR" sz="2400" dirty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+mn-lt"/>
                <a:cs typeface="Times New Roman" pitchFamily="18" charset="0"/>
              </a:rPr>
              <a:t>Metodologia</a:t>
            </a:r>
            <a:endParaRPr lang="pt-BR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Manter o registro </a:t>
            </a:r>
            <a:r>
              <a:rPr lang="pt-BR" sz="2400" dirty="0" smtClean="0">
                <a:cs typeface="Times New Roman" pitchFamily="18" charset="0"/>
              </a:rPr>
              <a:t>atualizado</a:t>
            </a:r>
            <a:endParaRPr lang="pt-BR" sz="2400" dirty="0"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Monitorar a cobertura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Monitorar a realização da avaliação de fatores de riscos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Monitorar a adequabilidade das amostras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Monitorar  e Organizar resultados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Identificar mulheres com maiores riscos e estabelecer acompanhamento diferenciado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Monitorar número de mulheres que receberam orientações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1302</Words>
  <Application>Microsoft Office PowerPoint</Application>
  <PresentationFormat>Apresentação na tela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UNIVERSIDADE FEDERAL DE PELOTAS Universidade Aberta do SUS UNA/SUS Departamento de Medicina Social Programa de Especialização em Saúde da Família </vt:lpstr>
      <vt:lpstr>Município de Beneditino - PI </vt:lpstr>
      <vt:lpstr> Unidade Básica de Saúde Doca Moura</vt:lpstr>
      <vt:lpstr>   Situação da ação programática antes  da intervenção  </vt:lpstr>
      <vt:lpstr>Importância da ação programática </vt:lpstr>
      <vt:lpstr>Objetivo Geral</vt:lpstr>
      <vt:lpstr>Metodologia</vt:lpstr>
      <vt:lpstr>Metodologia</vt:lpstr>
      <vt:lpstr>Metodologia</vt:lpstr>
      <vt:lpstr>Metodologia</vt:lpstr>
      <vt:lpstr>Objetivos, Metas e Resultados</vt:lpstr>
      <vt:lpstr>Slide 12</vt:lpstr>
      <vt:lpstr>Slide 13</vt:lpstr>
      <vt:lpstr>Objetivo 3: Melhorar a adesão das mulheres à realização de exame citopatológico de colo de útero e mamografia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Discussão</vt:lpstr>
      <vt:lpstr>Discussão</vt:lpstr>
      <vt:lpstr>  Reflexão crítica sobre o processo pessoal de aprendizagem</vt:lpstr>
      <vt:lpstr>  Reflexão crítica sobre o processo pessoal de aprendizagem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Kiko&amp;Akila</dc:creator>
  <cp:lastModifiedBy>Convidado</cp:lastModifiedBy>
  <cp:revision>73</cp:revision>
  <dcterms:created xsi:type="dcterms:W3CDTF">2015-01-18T19:53:47Z</dcterms:created>
  <dcterms:modified xsi:type="dcterms:W3CDTF">2015-01-23T12:16:58Z</dcterms:modified>
</cp:coreProperties>
</file>