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58" r:id="rId3"/>
    <p:sldId id="262" r:id="rId4"/>
    <p:sldId id="326" r:id="rId5"/>
    <p:sldId id="325" r:id="rId6"/>
    <p:sldId id="289" r:id="rId7"/>
    <p:sldId id="291" r:id="rId8"/>
    <p:sldId id="293" r:id="rId9"/>
    <p:sldId id="294" r:id="rId10"/>
    <p:sldId id="295" r:id="rId11"/>
    <p:sldId id="297" r:id="rId12"/>
    <p:sldId id="299" r:id="rId13"/>
    <p:sldId id="301" r:id="rId14"/>
    <p:sldId id="302" r:id="rId15"/>
    <p:sldId id="303" r:id="rId16"/>
    <p:sldId id="304" r:id="rId17"/>
    <p:sldId id="306" r:id="rId18"/>
    <p:sldId id="308" r:id="rId19"/>
    <p:sldId id="310" r:id="rId20"/>
    <p:sldId id="311" r:id="rId21"/>
    <p:sldId id="312" r:id="rId22"/>
    <p:sldId id="313" r:id="rId23"/>
    <p:sldId id="314" r:id="rId24"/>
    <p:sldId id="317" r:id="rId25"/>
    <p:sldId id="318" r:id="rId26"/>
    <p:sldId id="319" r:id="rId27"/>
    <p:sldId id="322" r:id="rId28"/>
    <p:sldId id="323" r:id="rId29"/>
    <p:sldId id="32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4662" autoAdjust="0"/>
  </p:normalViewPr>
  <p:slideViewPr>
    <p:cSldViewPr>
      <p:cViewPr>
        <p:scale>
          <a:sx n="77" d="100"/>
          <a:sy n="77" d="100"/>
        </p:scale>
        <p:origin x="-118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refas\pre-natal%20coleta%20de%20dados%20final%20-%20rev%20ivone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quivos\Downloads\Planilha%20puerp&#233;rio%20Ivan%20vers&#227;o%20final.xls" TargetMode="External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quivos\Desktop\Coleta%20de%20dados%20finalizada%20Ivan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quivos\Desktop\Coleta%20de%20dados%20finalizada%20Ivan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arefas\pre-natal%20coleta%20de%20dados%20final%20-%20rev%20ivone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quivos\Desktop\Coleta%20de%20dados%20finalizada%20Ivan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1325238183723"/>
          <c:y val="4.1695325635874268E-2"/>
          <c:w val="0.86741267441189329"/>
          <c:h val="0.8642236115209943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85120"/>
        <c:axId val="52528256"/>
      </c:barChart>
      <c:catAx>
        <c:axId val="488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2528256"/>
        <c:crosses val="autoZero"/>
        <c:auto val="1"/>
        <c:lblAlgn val="ctr"/>
        <c:lblOffset val="100"/>
        <c:noMultiLvlLbl val="0"/>
      </c:catAx>
      <c:valAx>
        <c:axId val="5252825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8885120"/>
        <c:crosses val="autoZero"/>
        <c:crossBetween val="between"/>
        <c:majorUnit val="0.1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17088"/>
        <c:axId val="89818624"/>
      </c:barChart>
      <c:catAx>
        <c:axId val="898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818624"/>
        <c:crosses val="autoZero"/>
        <c:auto val="1"/>
        <c:lblAlgn val="ctr"/>
        <c:lblOffset val="100"/>
        <c:noMultiLvlLbl val="0"/>
      </c:catAx>
      <c:valAx>
        <c:axId val="89818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817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49024"/>
        <c:axId val="99650560"/>
      </c:barChart>
      <c:catAx>
        <c:axId val="996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50560"/>
        <c:crosses val="autoZero"/>
        <c:auto val="1"/>
        <c:lblAlgn val="ctr"/>
        <c:lblOffset val="100"/>
        <c:noMultiLvlLbl val="0"/>
      </c:catAx>
      <c:valAx>
        <c:axId val="99650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649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11392"/>
        <c:axId val="100062336"/>
      </c:barChart>
      <c:catAx>
        <c:axId val="10001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062336"/>
        <c:crosses val="autoZero"/>
        <c:auto val="1"/>
        <c:lblAlgn val="ctr"/>
        <c:lblOffset val="100"/>
        <c:noMultiLvlLbl val="0"/>
      </c:catAx>
      <c:valAx>
        <c:axId val="100062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011392"/>
        <c:crosses val="autoZero"/>
        <c:crossBetween val="between"/>
        <c:majorUnit val="0.1"/>
      </c:valAx>
      <c:spPr>
        <a:solidFill>
          <a:srgbClr val="FFFFFF"/>
        </a:solidFill>
        <a:ln w="25397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93056"/>
        <c:axId val="100894592"/>
      </c:barChart>
      <c:catAx>
        <c:axId val="10089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894592"/>
        <c:crosses val="autoZero"/>
        <c:auto val="1"/>
        <c:lblAlgn val="ctr"/>
        <c:lblOffset val="100"/>
        <c:noMultiLvlLbl val="0"/>
      </c:catAx>
      <c:valAx>
        <c:axId val="1008945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893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12576"/>
        <c:axId val="100314112"/>
      </c:barChart>
      <c:catAx>
        <c:axId val="1003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314112"/>
        <c:crosses val="autoZero"/>
        <c:auto val="1"/>
        <c:lblAlgn val="ctr"/>
        <c:lblOffset val="100"/>
        <c:noMultiLvlLbl val="0"/>
      </c:catAx>
      <c:valAx>
        <c:axId val="100314112"/>
        <c:scaling>
          <c:orientation val="minMax"/>
          <c:max val="1"/>
          <c:min val="0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312576"/>
        <c:crosses val="autoZero"/>
        <c:crossBetween val="between"/>
        <c:majorUnit val="0.1"/>
      </c:valAx>
      <c:spPr>
        <a:solidFill>
          <a:srgbClr val="FFFFFF"/>
        </a:solidFill>
        <a:ln w="2538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3">
      <a:solidFill>
        <a:srgbClr val="808080"/>
      </a:solidFill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00896"/>
        <c:axId val="102002688"/>
      </c:barChart>
      <c:catAx>
        <c:axId val="1020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02688"/>
        <c:crosses val="autoZero"/>
        <c:auto val="1"/>
        <c:lblAlgn val="ctr"/>
        <c:lblOffset val="100"/>
        <c:noMultiLvlLbl val="0"/>
      </c:catAx>
      <c:valAx>
        <c:axId val="102002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00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puerpério Ivan versão final.xls]Indicadores'!$C$5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puerpério Ivan versão final.xls]Indicadores'!$D$4:$G$4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puerpério Ivan versão final.xls]Indicadores'!$D$5:$G$5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09472"/>
        <c:axId val="102645120"/>
      </c:barChart>
      <c:catAx>
        <c:axId val="1020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645120"/>
        <c:crosses val="autoZero"/>
        <c:auto val="1"/>
        <c:lblAlgn val="ctr"/>
        <c:lblOffset val="100"/>
        <c:noMultiLvlLbl val="0"/>
      </c:catAx>
      <c:valAx>
        <c:axId val="102645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0947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79296"/>
        <c:axId val="102680832"/>
      </c:barChart>
      <c:catAx>
        <c:axId val="1026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6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680832"/>
        <c:crosses val="autoZero"/>
        <c:auto val="1"/>
        <c:lblAlgn val="ctr"/>
        <c:lblOffset val="100"/>
        <c:noMultiLvlLbl val="0"/>
      </c:catAx>
      <c:valAx>
        <c:axId val="10268083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0267929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6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'[puerperio coleta de dados final rev ivone.xlsx]Indicadores'!$C$41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'[puerperio coleta de dados final rev ivone.xlsx]Indicadores'!$D$40:$G$40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'[puerperio coleta de dados final rev ivone.xlsx]Indicadores'!$D$41:$G$41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807040"/>
        <c:axId val="102808576"/>
      </c:barChart>
      <c:catAx>
        <c:axId val="10280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808576"/>
        <c:crosses val="autoZero"/>
        <c:auto val="1"/>
        <c:lblAlgn val="ctr"/>
        <c:lblOffset val="100"/>
        <c:noMultiLvlLbl val="0"/>
      </c:catAx>
      <c:valAx>
        <c:axId val="1028085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807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0.38095238095238093</c:v>
                </c:pt>
                <c:pt idx="1">
                  <c:v>0.52380952380952384</c:v>
                </c:pt>
                <c:pt idx="2">
                  <c:v>0.66666666666666663</c:v>
                </c:pt>
                <c:pt idx="3">
                  <c:v>0.95238095238095233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45568"/>
        <c:axId val="52447104"/>
      </c:barChart>
      <c:catAx>
        <c:axId val="5244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447104"/>
        <c:crosses val="autoZero"/>
        <c:auto val="1"/>
        <c:lblAlgn val="ctr"/>
        <c:lblOffset val="100"/>
        <c:noMultiLvlLbl val="0"/>
      </c:catAx>
      <c:valAx>
        <c:axId val="524471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4455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456448"/>
        <c:axId val="58859520"/>
      </c:barChart>
      <c:catAx>
        <c:axId val="5245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59520"/>
        <c:crosses val="autoZero"/>
        <c:auto val="1"/>
        <c:lblAlgn val="ctr"/>
        <c:lblOffset val="100"/>
        <c:noMultiLvlLbl val="0"/>
      </c:catAx>
      <c:valAx>
        <c:axId val="58859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4564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66688"/>
        <c:axId val="58884864"/>
      </c:barChart>
      <c:catAx>
        <c:axId val="5886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84864"/>
        <c:crosses val="autoZero"/>
        <c:auto val="1"/>
        <c:lblAlgn val="ctr"/>
        <c:lblOffset val="100"/>
        <c:noMultiLvlLbl val="0"/>
      </c:catAx>
      <c:valAx>
        <c:axId val="588848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866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97664"/>
        <c:axId val="87711744"/>
      </c:barChart>
      <c:catAx>
        <c:axId val="8769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11744"/>
        <c:crosses val="autoZero"/>
        <c:auto val="1"/>
        <c:lblAlgn val="ctr"/>
        <c:lblOffset val="100"/>
        <c:noMultiLvlLbl val="0"/>
      </c:catAx>
      <c:valAx>
        <c:axId val="877117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697664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18912"/>
        <c:axId val="88019712"/>
      </c:barChart>
      <c:catAx>
        <c:axId val="8771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19712"/>
        <c:crosses val="autoZero"/>
        <c:auto val="1"/>
        <c:lblAlgn val="ctr"/>
        <c:lblOffset val="100"/>
        <c:noMultiLvlLbl val="0"/>
      </c:catAx>
      <c:valAx>
        <c:axId val="88019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71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63456"/>
        <c:axId val="88192896"/>
      </c:barChart>
      <c:catAx>
        <c:axId val="881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92896"/>
        <c:crosses val="autoZero"/>
        <c:auto val="1"/>
        <c:lblAlgn val="ctr"/>
        <c:lblOffset val="100"/>
        <c:noMultiLvlLbl val="0"/>
      </c:catAx>
      <c:valAx>
        <c:axId val="881928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6345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06112"/>
        <c:axId val="88107648"/>
      </c:barChart>
      <c:catAx>
        <c:axId val="881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07648"/>
        <c:crosses val="autoZero"/>
        <c:auto val="1"/>
        <c:lblAlgn val="ctr"/>
        <c:lblOffset val="100"/>
        <c:noMultiLvlLbl val="0"/>
      </c:catAx>
      <c:valAx>
        <c:axId val="881076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061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06880"/>
        <c:axId val="90108672"/>
      </c:barChart>
      <c:catAx>
        <c:axId val="9010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108672"/>
        <c:crosses val="autoZero"/>
        <c:auto val="1"/>
        <c:lblAlgn val="ctr"/>
        <c:lblOffset val="100"/>
        <c:noMultiLvlLbl val="0"/>
      </c:catAx>
      <c:valAx>
        <c:axId val="9010867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9010688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296D-01BE-4EF0-AF8D-DD740C27727E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986-A1AF-4829-8DF4-0110ACBBC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35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FB25-5664-4DAF-99CD-7F9D61E60AAC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1062-5BB1-4DAF-9F49-B7EA016B8E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79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2D4B-EB53-4AB9-A985-441DD31508FD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238E-2D84-4062-8A4B-AD6061BBC9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AD8D-67D9-42F4-B66C-0F7B498BA892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1425-BE33-450B-AA18-369E4B488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7A9E-028A-4177-A4C2-BE8B7C6882BB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C945-EAAF-4011-B585-BE607EF4B8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10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7793-2540-4A12-B5C4-B12CD295F8FB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7499-70F5-4CAC-9A45-BBB827CEF4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594A-EC78-47D2-B317-C63289A26D9D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4EB94-5603-4320-A7E4-E2B88428B7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12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D6E4-0E3D-4F42-BEE4-99DE8FB1E030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A66C-CF61-41B8-97B3-06DAE16360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E6FC-DD48-407B-80CF-4CF5A8866D3B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8C720-76B0-4765-A9F5-B5149D3DAB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D531-8551-49AF-B99E-031ADE89522C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B249-0F4D-42E9-8315-6535DC481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1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1FBC-562B-434A-95F2-1E063B7AB258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A571-C056-4767-99B2-813D039281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34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6EF31-AABD-4BE9-BE56-CB4A4484D335}" type="datetimeFigureOut">
              <a:rPr lang="pt-BR"/>
              <a:pPr>
                <a:defRPr/>
              </a:pPr>
              <a:t>20/09/2015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A6D6F-0069-4550-9251-BEA13EB05E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apresenta&#231;ao%20do%20tcc%20alay%20cardoso%20alvarez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/>
          <a:p>
            <a:pPr eaLnBrk="1" hangingPunct="1"/>
            <a:r>
              <a:rPr lang="pt-BR" altLang="pt-BR" sz="4000" b="1" dirty="0" smtClean="0"/>
              <a:t>Melhoria da Atenção ao Pré-Natal e Puerpério na UBS Almirante Tamandaré do Sul/RS</a:t>
            </a:r>
            <a:r>
              <a:rPr lang="pt-BR" altLang="pt-BR" b="1" dirty="0" smtClean="0"/>
              <a:t>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2525"/>
          </a:xfrm>
        </p:spPr>
        <p:txBody>
          <a:bodyPr rtlCol="0">
            <a:normAutofit fontScale="77500" lnSpcReduction="20000"/>
          </a:bodyPr>
          <a:lstStyle/>
          <a:p>
            <a:pPr indent="540385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Alay Cardoso Álvarez</a:t>
            </a:r>
          </a:p>
          <a:p>
            <a:pPr indent="540385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Orientadora: Andressa de Andrade</a:t>
            </a:r>
            <a:endParaRPr lang="pt-BR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Pelotas, 2015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5300"/>
            <a:ext cx="1460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CaixaDeTexto 4"/>
          <p:cNvSpPr txBox="1">
            <a:spLocks noChangeArrowheads="1"/>
          </p:cNvSpPr>
          <p:nvPr/>
        </p:nvSpPr>
        <p:spPr bwMode="auto">
          <a:xfrm>
            <a:off x="1403350" y="477838"/>
            <a:ext cx="6337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Universidade Aberta do SUS</a:t>
            </a:r>
            <a:br>
              <a:rPr lang="pt-BR" altLang="pt-BR" sz="1800"/>
            </a:br>
            <a:r>
              <a:rPr lang="pt-BR" altLang="pt-BR" sz="1800"/>
              <a:t>Universidade Federal de Pelotas</a:t>
            </a:r>
            <a:br>
              <a:rPr lang="pt-BR" altLang="pt-BR" sz="1800"/>
            </a:br>
            <a:r>
              <a:rPr lang="pt-BR" altLang="pt-BR" sz="1800"/>
              <a:t>Especialização em Saúde da Família</a:t>
            </a:r>
            <a:br>
              <a:rPr lang="pt-BR" altLang="pt-BR" sz="1800"/>
            </a:br>
            <a:r>
              <a:rPr lang="pt-BR" altLang="pt-BR" sz="1800"/>
              <a:t>Turma nº 8</a:t>
            </a:r>
            <a:br>
              <a:rPr lang="pt-BR" altLang="pt-BR" sz="1800"/>
            </a:br>
            <a:endParaRPr lang="pt-BR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b="1" smtClean="0"/>
              <a:t>Meta 2.6: Garantir que 100% das gestantes estejam com vacina antitetânica em dia.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46394170"/>
              </p:ext>
            </p:extLst>
          </p:nvPr>
        </p:nvGraphicFramePr>
        <p:xfrm>
          <a:off x="1331640" y="1772816"/>
          <a:ext cx="6624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847721"/>
              </p:ext>
            </p:extLst>
          </p:nvPr>
        </p:nvGraphicFramePr>
        <p:xfrm>
          <a:off x="1331640" y="1844824"/>
          <a:ext cx="669674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4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52526"/>
          </a:xfrm>
        </p:spPr>
        <p:txBody>
          <a:bodyPr/>
          <a:lstStyle/>
          <a:p>
            <a:pPr marL="342900" indent="-342900" algn="just" eaLnBrk="1" hangingPunct="1">
              <a:buFontTx/>
              <a:buChar char="•"/>
            </a:pPr>
            <a:r>
              <a:rPr lang="pt-BR" altLang="pt-BR" sz="2500" b="1" smtClean="0"/>
              <a:t>Meta 2.7: Garantir que 100% das gestantes estejam com vacina contra hepatite B em dia.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7340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Ao longo dos 4 meses de intervenção, 100% das gestantes cadastradas no programa </a:t>
            </a:r>
            <a:r>
              <a:rPr lang="pt-BR" sz="2000" dirty="0" smtClean="0"/>
              <a:t>(</a:t>
            </a:r>
            <a:r>
              <a:rPr lang="pt-BR" sz="2000" dirty="0" smtClean="0"/>
              <a:t>20), </a:t>
            </a:r>
            <a:r>
              <a:rPr lang="pt-BR" sz="2000" dirty="0"/>
              <a:t>tiveram a vacina Hepatite B em dia. Para alcançar este indicador a efetividade do programa de imunização do Brasil tem um papel fundamental</a:t>
            </a:r>
            <a:r>
              <a:rPr lang="pt-BR" sz="2000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2.8: Realizar avaliação da necessidade de atendimento odontológico em 100% das gestantes durante o pré-natal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55678926"/>
              </p:ext>
            </p:extLst>
          </p:nvPr>
        </p:nvGraphicFramePr>
        <p:xfrm>
          <a:off x="1763688" y="3933056"/>
          <a:ext cx="554461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44577"/>
              </p:ext>
            </p:extLst>
          </p:nvPr>
        </p:nvGraphicFramePr>
        <p:xfrm>
          <a:off x="1691680" y="3933056"/>
          <a:ext cx="56166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b="1" smtClean="0"/>
              <a:t>Meta 2.9: Garantir a primeira consulta odontológica programática para 100% das gestantes cadastradas.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06448505"/>
              </p:ext>
            </p:extLst>
          </p:nvPr>
        </p:nvGraphicFramePr>
        <p:xfrm>
          <a:off x="1403648" y="1772816"/>
          <a:ext cx="62646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983867"/>
              </p:ext>
            </p:extLst>
          </p:nvPr>
        </p:nvGraphicFramePr>
        <p:xfrm>
          <a:off x="1403648" y="1772816"/>
          <a:ext cx="62646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algn="just" eaLnBrk="1" hangingPunct="1"/>
            <a:r>
              <a:rPr lang="pt-BR" altLang="pt-BR" sz="2500" smtClean="0"/>
              <a:t>Objetivo Específico 3: Melhorar a adesão ao pré-natal.</a:t>
            </a:r>
            <a:br>
              <a:rPr lang="pt-BR" altLang="pt-BR" sz="2500" smtClean="0"/>
            </a:br>
            <a:endParaRPr lang="pt-BR" altLang="pt-BR" sz="250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3.1: Realizar busca ativa de 100% das gestantes faltosas às consultas de pré-natal.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Durante a intervenção </a:t>
            </a:r>
            <a:r>
              <a:rPr lang="pt-BR" sz="2500" b="1" dirty="0"/>
              <a:t>100%</a:t>
            </a:r>
            <a:r>
              <a:rPr lang="pt-BR" sz="2500" dirty="0"/>
              <a:t> das gestantes faltosas receberam busca ativa sendo esta realizada pelo ACS, que direcionava-se até a residência da paciente procurando reagendar a consulta para uma nova data</a:t>
            </a:r>
            <a:r>
              <a:rPr lang="pt-BR" sz="2500" dirty="0" smtClean="0"/>
              <a:t>.</a:t>
            </a:r>
            <a:endParaRPr lang="pt-BR" sz="25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smtClean="0"/>
              <a:t>Objetivo Específico 4: Melhorar o registro do programa de pré-natal.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pt-BR" altLang="pt-BR" sz="2500" b="1" dirty="0" smtClean="0"/>
              <a:t>Meta 4.1: Manter registro na ficha de acompanhamento/espelho de pré-natal em 100% das gestantes.</a:t>
            </a:r>
          </a:p>
          <a:p>
            <a:pPr algn="just" eaLnBrk="1" hangingPunct="1"/>
            <a:endParaRPr lang="pt-BR" altLang="pt-BR" sz="2500" b="1" dirty="0" smtClean="0"/>
          </a:p>
          <a:p>
            <a:pPr algn="just" eaLnBrk="1" hangingPunct="1"/>
            <a:r>
              <a:rPr lang="pt-BR" altLang="pt-BR" sz="2500" b="1" dirty="0" smtClean="0"/>
              <a:t>100%</a:t>
            </a:r>
            <a:r>
              <a:rPr lang="pt-BR" altLang="pt-BR" sz="2500" dirty="0" smtClean="0"/>
              <a:t> das gestantes (</a:t>
            </a:r>
            <a:r>
              <a:rPr lang="pt-BR" altLang="pt-BR" sz="2500" dirty="0" smtClean="0"/>
              <a:t>20) </a:t>
            </a:r>
            <a:r>
              <a:rPr lang="pt-BR" altLang="pt-BR" sz="2500" dirty="0" smtClean="0"/>
              <a:t>tiveram registro na ficha de acompanhamento a cada nova ação realizada. Esse resultado foi possível graças a capacitação da equipe no preenchimento da ficha espelho e ao monitoramento dos registros realizado pelo médico da unidade.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smtClean="0"/>
              <a:t>Objetivo 5: Realizar avaliação de risco.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5.1: Avaliar risco gestacional em 100% das gestantes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Todas as gestantes que participaram da intervenção </a:t>
            </a:r>
            <a:r>
              <a:rPr lang="pt-BR" sz="2500" dirty="0" smtClean="0"/>
              <a:t>20 </a:t>
            </a:r>
            <a:r>
              <a:rPr lang="pt-BR" sz="2500" b="1" dirty="0"/>
              <a:t>(100%) </a:t>
            </a:r>
            <a:r>
              <a:rPr lang="pt-BR" sz="2500" dirty="0"/>
              <a:t>receberam avaliação de risco gestacional; esta avaliação é parte da rotina das consultas de pré-natal já que uma gestante pode não ter risco na primeira consulta e, durante a gestação, podem aparecer intercorrências que transformem uma gestação normal em uma gestação de alto risco.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68313" y="63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500" smtClean="0"/>
              <a:t>Objetivo 6: Promover a saúde no pré-natal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9483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Meta 6.1: Garantir a 100% das gestantes, orientação nutricional durante a </a:t>
            </a:r>
            <a:r>
              <a:rPr lang="pt-BR" sz="2500" dirty="0" smtClean="0"/>
              <a:t>gestação</a:t>
            </a:r>
            <a:r>
              <a:rPr lang="pt-BR" sz="2500" dirty="0"/>
              <a:t> </a:t>
            </a:r>
            <a:r>
              <a:rPr lang="pt-BR" sz="2500" dirty="0" smtClean="0"/>
              <a:t>– </a:t>
            </a:r>
            <a:r>
              <a:rPr lang="pt-BR" sz="2500" b="1" dirty="0" smtClean="0"/>
              <a:t>meta alcançada</a:t>
            </a:r>
            <a:r>
              <a:rPr lang="pt-BR" sz="2500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Meta </a:t>
            </a:r>
            <a:r>
              <a:rPr lang="pt-BR" sz="2500" dirty="0"/>
              <a:t>6.2: Promover o aleitamento materno junto a 100% das gestantes</a:t>
            </a:r>
            <a:r>
              <a:rPr lang="pt-BR" sz="2500" dirty="0" smtClean="0"/>
              <a:t>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80064"/>
              </p:ext>
            </p:extLst>
          </p:nvPr>
        </p:nvGraphicFramePr>
        <p:xfrm>
          <a:off x="1547664" y="3501008"/>
          <a:ext cx="60685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algn="just" eaLnBrk="1" hangingPunct="1"/>
            <a:r>
              <a:rPr lang="pt-BR" altLang="pt-BR" sz="2500" b="1" smtClean="0"/>
              <a:t>Meta 6.3: Orientar 100% das gestantes sobre os cuidados com o recém-nascido.</a:t>
            </a:r>
          </a:p>
        </p:txBody>
      </p:sp>
      <p:graphicFrame>
        <p:nvGraphicFramePr>
          <p:cNvPr id="2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39858"/>
              </p:ext>
            </p:extLst>
          </p:nvPr>
        </p:nvGraphicFramePr>
        <p:xfrm>
          <a:off x="1403350" y="1700213"/>
          <a:ext cx="6481763" cy="302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6942"/>
              </p:ext>
            </p:extLst>
          </p:nvPr>
        </p:nvGraphicFramePr>
        <p:xfrm>
          <a:off x="1475656" y="1772816"/>
          <a:ext cx="6408712" cy="290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b="1" smtClean="0"/>
              <a:t>Meta 6.4: Orientar 100% das gestantes sobre anticoncepção após o parto.</a:t>
            </a:r>
          </a:p>
        </p:txBody>
      </p:sp>
      <p:graphicFrame>
        <p:nvGraphicFramePr>
          <p:cNvPr id="2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34988"/>
              </p:ext>
            </p:extLst>
          </p:nvPr>
        </p:nvGraphicFramePr>
        <p:xfrm>
          <a:off x="1619250" y="1844675"/>
          <a:ext cx="6265863" cy="374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263798"/>
              </p:ext>
            </p:extLst>
          </p:nvPr>
        </p:nvGraphicFramePr>
        <p:xfrm>
          <a:off x="1691680" y="1916833"/>
          <a:ext cx="626469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marL="342900" indent="-342900" algn="just" eaLnBrk="1" hangingPunct="1">
              <a:buFontTx/>
              <a:buChar char="•"/>
            </a:pPr>
            <a:r>
              <a:rPr lang="pt-BR" altLang="pt-BR" sz="2500" b="1" smtClean="0"/>
              <a:t>Meta 6.5: Orientar 100% das gestantes sobre os riscos do tabagismo e do uso de álcool e drogas na gestação.</a:t>
            </a:r>
          </a:p>
        </p:txBody>
      </p:sp>
      <p:sp>
        <p:nvSpPr>
          <p:cNvPr id="2048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113338"/>
          </a:xfrm>
        </p:spPr>
        <p:txBody>
          <a:bodyPr/>
          <a:lstStyle/>
          <a:p>
            <a:pPr algn="just" eaLnBrk="1" hangingPunct="1"/>
            <a:r>
              <a:rPr lang="pt-BR" altLang="pt-BR" sz="2500" b="1" dirty="0" smtClean="0"/>
              <a:t>Meta 6.6: Orientar 100% das gestantes sobre higiene bucal.</a:t>
            </a:r>
          </a:p>
          <a:p>
            <a:pPr algn="just" eaLnBrk="1" hangingPunct="1"/>
            <a:endParaRPr lang="es-ES" altLang="pt-BR" sz="2500" b="1" dirty="0" smtClean="0"/>
          </a:p>
          <a:p>
            <a:pPr algn="just" eaLnBrk="1" hangingPunct="1"/>
            <a:r>
              <a:rPr lang="pt-BR" altLang="pt-BR" sz="2500" dirty="0" smtClean="0"/>
              <a:t>Das </a:t>
            </a:r>
            <a:r>
              <a:rPr lang="pt-BR" altLang="pt-BR" sz="2500" dirty="0" smtClean="0"/>
              <a:t>20 </a:t>
            </a:r>
            <a:r>
              <a:rPr lang="pt-BR" altLang="pt-BR" sz="2500" dirty="0" smtClean="0"/>
              <a:t>gestantes cadastradas durante a intervenção </a:t>
            </a:r>
            <a:r>
              <a:rPr lang="pt-BR" altLang="pt-BR" sz="2500" b="1" dirty="0" smtClean="0"/>
              <a:t>100%</a:t>
            </a:r>
            <a:r>
              <a:rPr lang="pt-BR" altLang="pt-BR" sz="2500" dirty="0" smtClean="0"/>
              <a:t> receberam orientação sobre os riscos do tabagismo e uso de álcool e droga na gestação. Desde o início a equipe recebeu capacitação sobre o pré-natal e o risco do fumo, álcool e droga durante a gestação. Todas as gestantes também foram orientadas sobre higiene bucal, alcançando a meta proposta pela equipe no projeto de intervenção.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Introdução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90" dirty="0"/>
              <a:t>O município </a:t>
            </a:r>
            <a:r>
              <a:rPr lang="pt-BR" sz="2590" dirty="0" smtClean="0"/>
              <a:t>de ATS </a:t>
            </a:r>
            <a:r>
              <a:rPr lang="pt-BR" sz="2590" dirty="0"/>
              <a:t>localiza-se ao noroeste do Estado Rio Grande do Sul e possui uma população de </a:t>
            </a:r>
            <a:r>
              <a:rPr lang="pt-BR" sz="2590" dirty="0" smtClean="0"/>
              <a:t>2098 </a:t>
            </a:r>
            <a:r>
              <a:rPr lang="pt-BR" sz="2590" dirty="0"/>
              <a:t>habitantes </a:t>
            </a:r>
            <a:r>
              <a:rPr lang="pt-BR" sz="2590" dirty="0" smtClean="0"/>
              <a:t>(IBGE, </a:t>
            </a:r>
            <a:r>
              <a:rPr lang="pt-BR" sz="2590" dirty="0"/>
              <a:t>2010</a:t>
            </a:r>
            <a:r>
              <a:rPr lang="pt-BR" sz="2590" dirty="0" smtClean="0"/>
              <a:t>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9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90" dirty="0"/>
              <a:t>E</a:t>
            </a:r>
            <a:r>
              <a:rPr lang="pt-BR" sz="2590" dirty="0" smtClean="0"/>
              <a:t>strutura </a:t>
            </a:r>
            <a:r>
              <a:rPr lang="pt-BR" sz="2590" dirty="0"/>
              <a:t>de </a:t>
            </a:r>
            <a:r>
              <a:rPr lang="pt-BR" sz="2590" dirty="0" smtClean="0"/>
              <a:t>saúde.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9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90" dirty="0" smtClean="0"/>
              <a:t>Estrutura da equipe de saúde.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9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90" dirty="0"/>
              <a:t>Situação da Ação Programática antes do Projeto </a:t>
            </a:r>
            <a:r>
              <a:rPr lang="pt-BR" sz="2590" dirty="0" smtClean="0"/>
              <a:t>de Intervenção.</a:t>
            </a:r>
            <a:endParaRPr lang="pt-BR" sz="25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pt-BR" altLang="pt-BR" sz="2500" b="1" smtClean="0"/>
              <a:t>Com relação ao Puerpério: 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algn="just" eaLnBrk="1" hangingPunct="1"/>
            <a:r>
              <a:rPr lang="pt-BR" altLang="pt-BR" sz="2500" smtClean="0"/>
              <a:t>Objetivo 1: Ampliar a cobertura de atenção as puérperas.</a:t>
            </a:r>
          </a:p>
          <a:p>
            <a:pPr algn="just" eaLnBrk="1" hangingPunct="1"/>
            <a:r>
              <a:rPr lang="pt-BR" altLang="pt-BR" sz="2500" b="1" smtClean="0"/>
              <a:t>Meta 1.1: Garantir a 100% das puérperas cadastradas no programa de Pré-Natal e Puerpério da Unidade de Saúde consulta puerperal antes dos 42 dias após o parto.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691680" y="2996952"/>
          <a:ext cx="6048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just" eaLnBrk="1" hangingPunct="1"/>
            <a:r>
              <a:rPr lang="pt-BR" altLang="pt-BR" sz="2500" smtClean="0"/>
              <a:t>Objetivo 2: Melhorar a qualidade da atenção as puérperas na unidade de saúde.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5329237"/>
          </a:xfrm>
        </p:spPr>
        <p:txBody>
          <a:bodyPr/>
          <a:lstStyle/>
          <a:p>
            <a:pPr algn="just" eaLnBrk="1" hangingPunct="1"/>
            <a:r>
              <a:rPr lang="pt-BR" altLang="pt-BR" sz="2500" b="1" smtClean="0"/>
              <a:t>Meta 2.1: Examinar as mamas em 100% das puérperas cadastradas no Programa.</a:t>
            </a:r>
          </a:p>
          <a:p>
            <a:pPr algn="just" eaLnBrk="1" hangingPunct="1"/>
            <a:r>
              <a:rPr lang="pt-BR" altLang="pt-BR" sz="2500" b="1" smtClean="0"/>
              <a:t>Meta 2.2: Examinar o abdome em 100% das puérperas cadastradas no Programa.</a:t>
            </a:r>
          </a:p>
          <a:p>
            <a:pPr algn="just" eaLnBrk="1" hangingPunct="1"/>
            <a:endParaRPr lang="pt-BR" altLang="pt-BR" sz="2500" b="1" smtClean="0"/>
          </a:p>
          <a:p>
            <a:pPr algn="just" eaLnBrk="1" hangingPunct="1"/>
            <a:r>
              <a:rPr lang="pt-BR" altLang="pt-BR" sz="2500" smtClean="0"/>
              <a:t>As 27 puérperas que participaram da intervenção tiveram as mamas e o abdome examinados, alcançando 100% de acordo com a meta planejada. A capacitação da equipe de acordo com o protocolo do Ministério da Saúde para realizar a consulta de puerpério e revisar a semiologia do "exame das mamas", permitiu o resultado satisfatório.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0928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2.3: Realizar exame ginecológico em 100% das puérperas cadastradas no Programa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2.4: Avaliar o estado psíquico em 100% das puérperas cadastradas no programa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2.5: Avaliar intercorrências em 100% das puérperas cadastradas no Programa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rgbClr val="002060"/>
                </a:solidFill>
              </a:rPr>
              <a:t>Todas alcançadas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t-BR" altLang="pt-BR" sz="2500" b="1" smtClean="0"/>
              <a:t>Meta 2.6: Prescrever a 100% das puérperas um dos métodos de anticoncepção.</a:t>
            </a:r>
          </a:p>
        </p:txBody>
      </p:sp>
      <p:graphicFrame>
        <p:nvGraphicFramePr>
          <p:cNvPr id="2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996239"/>
              </p:ext>
            </p:extLst>
          </p:nvPr>
        </p:nvGraphicFramePr>
        <p:xfrm>
          <a:off x="1547664" y="1700808"/>
          <a:ext cx="626427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000865"/>
              </p:ext>
            </p:extLst>
          </p:nvPr>
        </p:nvGraphicFramePr>
        <p:xfrm>
          <a:off x="1547664" y="1700808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pPr algn="just" eaLnBrk="1" hangingPunct="1"/>
            <a:r>
              <a:rPr lang="pt-BR" altLang="pt-BR" sz="2500" smtClean="0"/>
              <a:t>Objetivo 3: Melhorar a adesão das mães ao puerpério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6165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3.1: Garantir busca ativa a 100% das puérperas faltosas</a:t>
            </a:r>
            <a:r>
              <a:rPr lang="pt-BR" sz="2500" b="1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/>
              <a:t>Durante a intervenção a equipe não teve puérperas faltosas a consulta, alcançando a meta proposta</a:t>
            </a:r>
            <a:r>
              <a:rPr lang="pt-BR" sz="2200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500" dirty="0"/>
              <a:t>Objetivo 4: Melhorar os registros</a:t>
            </a:r>
            <a:r>
              <a:rPr lang="pt-BR" sz="2500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4.1: Manter registro na ficha de acompanhamento do Programa 100% das puérperas</a:t>
            </a:r>
            <a:r>
              <a:rPr lang="pt-BR" sz="2500" b="1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200" dirty="0"/>
              <a:t>A totalidade das puérperas que participaram da intervenção teve registro adequado. Este resultado deve-se ao conhecimento da equipe sobre o puerpério e a capacitação no preenchimento adequado das fichas espelho e coleta de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pt-BR" altLang="pt-BR" sz="2500" smtClean="0"/>
              <a:t>Objetivo 5: Promover a saúde das puérperas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046163"/>
            <a:ext cx="8229600" cy="58324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5.1: Orientar 100% das puérperas cadastradas no Programa sobre os cuidados do recém-nascido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5.2: Orientar 100% das puérperas cadastradas no Programa sobre aleitamento materno exclusivo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5.3: Orientar 100% das puérperas cadastradas no Programa sobre planejamento familiar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solidFill>
                  <a:srgbClr val="002060"/>
                </a:solidFill>
              </a:rPr>
              <a:t>METAS ALCANÇADAS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8769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A </a:t>
            </a:r>
            <a:r>
              <a:rPr lang="pt-BR" sz="2500" dirty="0"/>
              <a:t>intervenção exigiu que a equipe se capacitasse para seguir as recomendações do Ministério da Saúde relativas ao acolhimento, cadastro, atendimento qualificado e </a:t>
            </a:r>
            <a:r>
              <a:rPr lang="pt-BR" sz="2500" dirty="0" smtClean="0"/>
              <a:t>humanizado;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O </a:t>
            </a:r>
            <a:r>
              <a:rPr lang="pt-BR" sz="2500" dirty="0"/>
              <a:t>impacto da intervenção ainda é pouco percebido pela comunidade. As gestantes e puérperas demonstram satisfação com a prioridade no atendimento, porém gera insatisfação na sala de espera entre os outros membros da comunidade que desconhecem o motivo desta </a:t>
            </a:r>
            <a:r>
              <a:rPr lang="pt-BR" sz="2500" dirty="0" smtClean="0"/>
              <a:t>priorização;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>
                <a:solidFill>
                  <a:srgbClr val="000000"/>
                </a:solidFill>
              </a:rPr>
              <a:t>Discussão</a:t>
            </a:r>
            <a:endParaRPr lang="pt-BR" altLang="pt-BR" sz="36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A intervenção está bem incorporada a rotina do serviço.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Tomando </a:t>
            </a:r>
            <a:r>
              <a:rPr lang="pt-BR" sz="2500" dirty="0"/>
              <a:t>este projeto como exemplo, também pretendemos implementar o programa de hipertensos e diabéticos na UBS.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052512"/>
          </a:xfrm>
        </p:spPr>
        <p:txBody>
          <a:bodyPr/>
          <a:lstStyle/>
          <a:p>
            <a:pPr eaLnBrk="1" hangingPunct="1"/>
            <a:r>
              <a:rPr lang="pt-BR" altLang="pt-BR" sz="2500" b="1" smtClean="0"/>
              <a:t>Reflexão crítica sobre o processo pessoal de aprendizagem</a:t>
            </a:r>
          </a:p>
        </p:txBody>
      </p:sp>
      <p:pic>
        <p:nvPicPr>
          <p:cNvPr id="29699" name="Picture 2" descr="C:\Users\Ivan\AppData\Local\Microsoft\Windows\INetCache\IE\TQXTGF4J\medico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1633538"/>
            <a:ext cx="6096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pt-BR" sz="2600" smtClean="0"/>
              <a:t>Muito Obrigado!  </a:t>
            </a:r>
            <a:endParaRPr lang="pt-BR" altLang="pt-BR" sz="2600" smtClean="0"/>
          </a:p>
        </p:txBody>
      </p:sp>
      <p:pic>
        <p:nvPicPr>
          <p:cNvPr id="5" name="Picture 2" descr="C:\Users\Casa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844675"/>
            <a:ext cx="6769100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600" b="1" smtClean="0"/>
              <a:t>Objetivo Geral</a:t>
            </a:r>
            <a:endParaRPr lang="pt-BR" alt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2836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/>
              <a:t>Melhorar a atenção ao pré-natal e puerpério </a:t>
            </a:r>
            <a:r>
              <a:rPr lang="pt-BR" sz="2800" dirty="0" smtClean="0"/>
              <a:t>na UBS  de Almirante Tamandaré do Sul, </a:t>
            </a:r>
            <a:r>
              <a:rPr lang="pt-BR" sz="2800" dirty="0"/>
              <a:t>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Metodologia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altLang="pt-BR" smtClean="0"/>
              <a:t>Pacto com o Gestor;</a:t>
            </a:r>
          </a:p>
          <a:p>
            <a:pPr algn="just" eaLnBrk="1" hangingPunct="1"/>
            <a:r>
              <a:rPr lang="pt-BR" altLang="pt-BR" smtClean="0"/>
              <a:t>Capacitação da equipe da saude;</a:t>
            </a:r>
          </a:p>
          <a:p>
            <a:pPr algn="just" eaLnBrk="1" hangingPunct="1"/>
            <a:r>
              <a:rPr lang="pt-BR" altLang="pt-BR" smtClean="0"/>
              <a:t>Capacitação dos Agentes Comunitários de Saúde;</a:t>
            </a:r>
          </a:p>
          <a:p>
            <a:pPr algn="just" eaLnBrk="1" hangingPunct="1"/>
            <a:r>
              <a:rPr lang="pt-BR" altLang="pt-BR" smtClean="0"/>
              <a:t>Reorganização do atendimento;</a:t>
            </a:r>
          </a:p>
          <a:p>
            <a:pPr algn="just" eaLnBrk="1" hangingPunct="1"/>
            <a:r>
              <a:rPr lang="pt-BR" altLang="pt-BR" smtClean="0"/>
              <a:t>Grupos na comunidade;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77875"/>
          </a:xfrm>
        </p:spPr>
        <p:txBody>
          <a:bodyPr/>
          <a:lstStyle/>
          <a:p>
            <a:pPr eaLnBrk="1" hangingPunct="1"/>
            <a:r>
              <a:rPr lang="pt-BR" altLang="pt-BR" sz="3600" b="1" smtClean="0"/>
              <a:t>Logística</a:t>
            </a:r>
            <a:br>
              <a:rPr lang="pt-BR" altLang="pt-BR" sz="3600" b="1" smtClean="0"/>
            </a:br>
            <a:endParaRPr lang="pt-BR" altLang="pt-BR" sz="360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70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Manual </a:t>
            </a:r>
            <a:r>
              <a:rPr lang="pt-BR" sz="2500" dirty="0"/>
              <a:t>técnico de Pré-natal e Puerpério do Ministério da Saúde, </a:t>
            </a:r>
            <a:r>
              <a:rPr lang="pt-BR" sz="2500" dirty="0" smtClean="0"/>
              <a:t>2012</a:t>
            </a:r>
            <a:r>
              <a:rPr lang="pt-BR" sz="2500" dirty="0"/>
              <a:t>;</a:t>
            </a:r>
            <a:endParaRPr lang="pt-BR" sz="25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Os indicadores ficaram registrados na Ficha </a:t>
            </a:r>
            <a:r>
              <a:rPr lang="pt-BR" sz="2500" dirty="0"/>
              <a:t>espelho disponibilizada pelo curso de Especialização em Saúde da Família da </a:t>
            </a:r>
            <a:r>
              <a:rPr lang="pt-BR" sz="2500" dirty="0" smtClean="0"/>
              <a:t>UFPel; cópias das fichas foram disponibilizadas pela secretaria de saúde;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 smtClean="0"/>
              <a:t>Para </a:t>
            </a:r>
            <a:r>
              <a:rPr lang="pt-BR" sz="2500" dirty="0"/>
              <a:t>o acompanhamento mensal da intervenção </a:t>
            </a:r>
            <a:r>
              <a:rPr lang="pt-BR" sz="2500" dirty="0" smtClean="0"/>
              <a:t>foi </a:t>
            </a:r>
            <a:r>
              <a:rPr lang="pt-BR" sz="2500" dirty="0"/>
              <a:t>utilizada a planilha eletrônica de coleta de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</p:spPr>
        <p:txBody>
          <a:bodyPr/>
          <a:lstStyle/>
          <a:p>
            <a:pPr eaLnBrk="1" hangingPunct="1"/>
            <a:r>
              <a:rPr lang="pt-BR" altLang="pt-BR" sz="3200" b="1" smtClean="0"/>
              <a:t>Objetivos, Metas e Resultados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/>
            <a:r>
              <a:rPr lang="pt-BR" altLang="pt-BR" sz="2500" dirty="0" smtClean="0"/>
              <a:t>Objetivo Específico 1: Ampliar a cobertura ao Pré-Natal.</a:t>
            </a:r>
          </a:p>
          <a:p>
            <a:pPr algn="just" eaLnBrk="1" hangingPunct="1"/>
            <a:r>
              <a:rPr lang="pt-BR" altLang="pt-BR" sz="2500" b="1" dirty="0" smtClean="0"/>
              <a:t>Meta 1.1: Alcançar 60% de cobertura das gestantes cadastradas no Programa de Pré-natal da unidade de saúde.</a:t>
            </a:r>
          </a:p>
        </p:txBody>
      </p:sp>
      <p:graphicFrame>
        <p:nvGraphicFramePr>
          <p:cNvPr id="5" name="Gráfico 4">
            <a:hlinkClick r:id="rId2" action="ppaction://hlinkpres?slideindex=1&amp;slidetitle="/>
          </p:cNvPr>
          <p:cNvGraphicFramePr/>
          <p:nvPr>
            <p:extLst>
              <p:ext uri="{D42A27DB-BD31-4B8C-83A1-F6EECF244321}">
                <p14:modId xmlns:p14="http://schemas.microsoft.com/office/powerpoint/2010/main" val="1082259552"/>
              </p:ext>
            </p:extLst>
          </p:nvPr>
        </p:nvGraphicFramePr>
        <p:xfrm>
          <a:off x="2051720" y="2924944"/>
          <a:ext cx="5526931" cy="338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621880"/>
              </p:ext>
            </p:extLst>
          </p:nvPr>
        </p:nvGraphicFramePr>
        <p:xfrm>
          <a:off x="1619672" y="2924944"/>
          <a:ext cx="58326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9055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Objetivo Específico 2: Melhorar a qualidade da atenção ao pré-natal e puerpério realizado na </a:t>
            </a:r>
            <a:r>
              <a:rPr lang="pt-BR" sz="2500" dirty="0" smtClean="0"/>
              <a:t>unidade.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2.1: Garantir a 100% das gestantes o ingresso no Programa de Pré-Natal no primeiro trimestre de gestação</a:t>
            </a:r>
            <a:r>
              <a:rPr lang="pt-BR" sz="2500" b="1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13269470"/>
              </p:ext>
            </p:extLst>
          </p:nvPr>
        </p:nvGraphicFramePr>
        <p:xfrm>
          <a:off x="2267744" y="2708920"/>
          <a:ext cx="573762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62471"/>
              </p:ext>
            </p:extLst>
          </p:nvPr>
        </p:nvGraphicFramePr>
        <p:xfrm>
          <a:off x="1547664" y="2708920"/>
          <a:ext cx="64807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2.2: Realizar pelo menos um exame ginecológico por trimestre em 100% das gestantes</a:t>
            </a:r>
            <a:r>
              <a:rPr lang="pt-BR" sz="2500" b="1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2.3: Realizar pelo menos um exame de mamas em 100% das gestantes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dirty="0"/>
              <a:t>Durante o período da intervenção </a:t>
            </a:r>
            <a:r>
              <a:rPr lang="pt-BR" sz="2500" b="1" dirty="0"/>
              <a:t>100%</a:t>
            </a:r>
            <a:r>
              <a:rPr lang="pt-BR" sz="2500" dirty="0"/>
              <a:t> das gestantes </a:t>
            </a:r>
            <a:r>
              <a:rPr lang="pt-BR" sz="2500" dirty="0" smtClean="0"/>
              <a:t>(</a:t>
            </a:r>
            <a:r>
              <a:rPr lang="pt-BR" sz="2500" dirty="0" smtClean="0"/>
              <a:t>20) </a:t>
            </a:r>
            <a:r>
              <a:rPr lang="pt-BR" sz="2500" dirty="0"/>
              <a:t>tiveram um exame ginecológico por trimestre, bem como ao menos um exame de mamas durante o pré-natal. Este resultado foi possível graças à capacitação da equipe na realização do exame ginecológico e de mamas na gestante. Salientamos que houve ação conjunta do médico e da enfermeira que se empenharam na avaliação completa das pacientes.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marL="342900" indent="-342900" algn="just" eaLnBrk="1" hangingPunct="1">
              <a:buFontTx/>
              <a:buChar char="•"/>
            </a:pPr>
            <a:r>
              <a:rPr lang="pt-BR" altLang="pt-BR" sz="2500" b="1" smtClean="0"/>
              <a:t>Meta 2.4: Garantir a 100% das gestantes a solicitação de exames laboratoriais de acordo com protocolo.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100% das gestantes tiveram </a:t>
            </a:r>
            <a:r>
              <a:rPr lang="pt-BR" sz="2000" dirty="0"/>
              <a:t>solicitação dos exames de acordo ao protocolo. Os resultados retornavam com rapidez, com tempo necessário para ser apresentados pela paciente na próxima consulta. A secretaria de saúde sempre apoiou esta ação</a:t>
            </a:r>
            <a:r>
              <a:rPr lang="pt-BR" sz="2000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500" b="1" dirty="0"/>
              <a:t>Meta 2.5: Garantir a 100% das gestantes a prescrição de sulfato ferroso e ácido fólico conforme protocolo</a:t>
            </a:r>
            <a:r>
              <a:rPr lang="pt-BR" sz="2500" b="1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500" b="1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100</a:t>
            </a:r>
            <a:r>
              <a:rPr lang="pt-BR" sz="2000" dirty="0"/>
              <a:t>% das gestantes cadastradas no programa </a:t>
            </a:r>
            <a:r>
              <a:rPr lang="pt-BR" sz="2000" dirty="0" smtClean="0"/>
              <a:t>(</a:t>
            </a:r>
            <a:r>
              <a:rPr lang="pt-BR" sz="2000" dirty="0" smtClean="0"/>
              <a:t>20) </a:t>
            </a:r>
            <a:r>
              <a:rPr lang="pt-BR" sz="2000" dirty="0"/>
              <a:t>tiveram prescrição de suplementação de sulfato ferroso e ácido </a:t>
            </a:r>
            <a:r>
              <a:rPr lang="pt-BR" sz="2000" dirty="0" smtClean="0"/>
              <a:t>fólico. Os </a:t>
            </a:r>
            <a:r>
              <a:rPr lang="pt-BR" sz="2000" dirty="0"/>
              <a:t>medicamentos eram garantidos pela secretaria de saúde e não houve falta. As pacientes utilizavam rigorosamente, e a farmácia da UBS distribuía a medicação.</a:t>
            </a:r>
            <a:endParaRPr lang="pt-BR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1547</Words>
  <Application>Microsoft Office PowerPoint</Application>
  <PresentationFormat>Apresentação na tela (4:3)</PresentationFormat>
  <Paragraphs>128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Melhoria da Atenção ao Pré-Natal e Puerpério na UBS Almirante Tamandaré do Sul/RS.</vt:lpstr>
      <vt:lpstr>Introdução</vt:lpstr>
      <vt:lpstr>Objetivo Geral</vt:lpstr>
      <vt:lpstr>Metodologia</vt:lpstr>
      <vt:lpstr>Logística </vt:lpstr>
      <vt:lpstr>Objetivos, Metas e Resultados</vt:lpstr>
      <vt:lpstr>Apresentação do PowerPoint</vt:lpstr>
      <vt:lpstr>Apresentação do PowerPoint</vt:lpstr>
      <vt:lpstr>Meta 2.4: Garantir a 100% das gestantes a solicitação de exames laboratoriais de acordo com protocolo.</vt:lpstr>
      <vt:lpstr>Meta 2.6: Garantir que 100% das gestantes estejam com vacina antitetânica em dia.</vt:lpstr>
      <vt:lpstr>Meta 2.7: Garantir que 100% das gestantes estejam com vacina contra hepatite B em dia.</vt:lpstr>
      <vt:lpstr>Meta 2.9: Garantir a primeira consulta odontológica programática para 100% das gestantes cadastradas.</vt:lpstr>
      <vt:lpstr>Objetivo Específico 3: Melhorar a adesão ao pré-natal. </vt:lpstr>
      <vt:lpstr>Objetivo Específico 4: Melhorar o registro do programa de pré-natal.</vt:lpstr>
      <vt:lpstr>Objetivo 5: Realizar avaliação de risco.</vt:lpstr>
      <vt:lpstr>Objetivo 6: Promover a saúde no pré-natal</vt:lpstr>
      <vt:lpstr>Meta 6.3: Orientar 100% das gestantes sobre os cuidados com o recém-nascido.</vt:lpstr>
      <vt:lpstr>Meta 6.4: Orientar 100% das gestantes sobre anticoncepção após o parto.</vt:lpstr>
      <vt:lpstr>Meta 6.5: Orientar 100% das gestantes sobre os riscos do tabagismo e do uso de álcool e drogas na gestação.</vt:lpstr>
      <vt:lpstr>Com relação ao Puerpério: </vt:lpstr>
      <vt:lpstr>Objetivo 2: Melhorar a qualidade da atenção as puérperas na unidade de saúde.</vt:lpstr>
      <vt:lpstr>Apresentação do PowerPoint</vt:lpstr>
      <vt:lpstr>Meta 2.6: Prescrever a 100% das puérperas um dos métodos de anticoncepção.</vt:lpstr>
      <vt:lpstr>Objetivo 3: Melhorar a adesão das mães ao puerpério</vt:lpstr>
      <vt:lpstr>Objetivo 5: Promover a saúde das puérperas</vt:lpstr>
      <vt:lpstr>Discussão</vt:lpstr>
      <vt:lpstr>Discussão</vt:lpstr>
      <vt:lpstr>Reflexão crítica sobre o processo pessoal de aprendizagem</vt:lpstr>
      <vt:lpstr>Muito Obrigado!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 8</dc:title>
  <dc:creator>Ivan</dc:creator>
  <cp:lastModifiedBy>Arquivos</cp:lastModifiedBy>
  <cp:revision>81</cp:revision>
  <dcterms:created xsi:type="dcterms:W3CDTF">2015-07-29T01:14:58Z</dcterms:created>
  <dcterms:modified xsi:type="dcterms:W3CDTF">2015-09-20T23:39:20Z</dcterms:modified>
</cp:coreProperties>
</file>