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5"/>
  </p:notesMasterIdLst>
  <p:sldIdLst>
    <p:sldId id="256" r:id="rId2"/>
    <p:sldId id="257" r:id="rId3"/>
    <p:sldId id="307" r:id="rId4"/>
    <p:sldId id="258" r:id="rId5"/>
    <p:sldId id="308" r:id="rId6"/>
    <p:sldId id="309" r:id="rId7"/>
    <p:sldId id="310" r:id="rId8"/>
    <p:sldId id="311" r:id="rId9"/>
    <p:sldId id="305" r:id="rId10"/>
    <p:sldId id="259" r:id="rId11"/>
    <p:sldId id="260" r:id="rId12"/>
    <p:sldId id="261" r:id="rId13"/>
    <p:sldId id="312" r:id="rId14"/>
    <p:sldId id="306" r:id="rId15"/>
    <p:sldId id="313" r:id="rId16"/>
    <p:sldId id="266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01" r:id="rId33"/>
    <p:sldId id="302" r:id="rId34"/>
    <p:sldId id="296" r:id="rId35"/>
    <p:sldId id="297" r:id="rId36"/>
    <p:sldId id="298" r:id="rId37"/>
    <p:sldId id="299" r:id="rId38"/>
    <p:sldId id="300" r:id="rId39"/>
    <p:sldId id="329" r:id="rId40"/>
    <p:sldId id="330" r:id="rId41"/>
    <p:sldId id="331" r:id="rId42"/>
    <p:sldId id="333" r:id="rId43"/>
    <p:sldId id="303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ORIENTA&#199;&#195;O%20EAD%20UFPEL%202014%20TURMA%207\ALBERTO%20LUIS%20OCHOA%20GAMBOA\PLANILHAS%20INTERVEN&#199;&#195;O\NOVA%20Coleta%20de%20dados-planilha%20FINAL_corrigid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especialisacion%20en%20brasil\defesa\gr&#225;fico%2010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ORIENTA&#199;&#195;O%20EAD%20UFPEL%202014%20TURMA%207\ALBERTO%20LUIS%20OCHOA%20GAMBOA\PLANILHAS%20INTERVEN&#199;&#195;O\NOVA%20Coleta%20de%20dados-planilha%20FINAL_corrigida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ORIENTA&#199;&#195;O%20EAD%20UFPEL%202014%20TURMA%207\ALBERTO%20LUIS%20OCHOA%20GAMBOA\PLANILHAS%20INTERVEN&#199;&#195;O\NOVA%20Coleta%20de%20dados-planilha%20FINAL_corrigida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especialisacion%20en%20brasil\unidad%203\semana%2015\NOVA%20Coleta%20de%20dados.%20sem.%2015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especialisacion%20en%20brasil\unidad%203\semana%2015\NOVA%20Coleta%20de%20dados.%20sem.%2015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especialisacion%20en%20brasil\unidad%203\semana%2015\NOVA%20Coleta%20de%20dados.%20sem.%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ORIENTA&#199;&#195;O%20EAD%20UFPEL%202014%20TURMA%207\ALBERTO%20LUIS%20OCHOA%20GAMBOA\PLANILHAS%20INTERVEN&#199;&#195;O\NOVA%20Coleta%20de%20dados-planilha%20FINAL_corrigid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ORIENTA&#199;&#195;O%20EAD%20UFPEL%202014%20TURMA%207\ALBERTO%20LUIS%20OCHOA%20GAMBOA\PLANILHAS%20INTERVEN&#199;&#195;O\NOVA%20Coleta%20de%20dados-planilha%20FINAL_corrigid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ORIENTA&#199;&#195;O%20EAD%20UFPEL%202014%20TURMA%207\ALBERTO%20LUIS%20OCHOA%20GAMBOA\PLANILHAS%20INTERVEN&#199;&#195;O\NOVA%20Coleta%20de%20dados-planilha%20FINAL_corrigid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ORIENTA&#199;&#195;O%20EAD%20UFPEL%202014%20TURMA%207\ALBERTO%20LUIS%20OCHOA%20GAMBOA\PLANILHAS%20INTERVEN&#199;&#195;O\NOVA%20Coleta%20de%20dados-planilha%20FINAL_corrigid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ORIENTA&#199;&#195;O%20EAD%20UFPEL%202014%20TURMA%207\ALBERTO%20LUIS%20OCHOA%20GAMBOA\PLANILHAS%20INTERVEN&#199;&#195;O\NOVA%20Coleta%20de%20dados-planilha%20FINAL_corrigid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ORIENTA&#199;&#195;O%20EAD%20UFPEL%202014%20TURMA%207\ALBERTO%20LUIS%20OCHOA%20GAMBOA\PLANILHAS%20INTERVEN&#199;&#195;O\NOVA%20Coleta%20de%20dados-planilha%20FINAL_corrigid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ORIENTA&#199;&#195;O%20EAD%20UFPEL%202014%20TURMA%207\ALBERTO%20LUIS%20OCHOA%20GAMBOA\PLANILHAS%20INTERVEN&#199;&#195;O\NOVA%20Coleta%20de%20dados-planilha%20FINAL_corrigid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\Desktop\ORIENTA&#199;&#195;O%20EAD%20UFPEL%202014%20TURMA%207\ALBERTO%20LUIS%20OCHOA%20GAMBOA\PLANILHAS%20INTERVEN&#199;&#195;O\NOVA%20Coleta%20de%20dados-planilha%20FINAL_corrigi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19376005418677"/>
          <c:y val="0.31380449395045251"/>
          <c:w val="0.84879115816291872"/>
          <c:h val="0.59340871611977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0.26306913996627318</c:v>
                </c:pt>
                <c:pt idx="1">
                  <c:v>0.65430016863406404</c:v>
                </c:pt>
                <c:pt idx="2">
                  <c:v>0.92580101180438534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34272"/>
        <c:axId val="118249088"/>
      </c:barChart>
      <c:catAx>
        <c:axId val="11813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8249088"/>
        <c:crosses val="autoZero"/>
        <c:auto val="1"/>
        <c:lblAlgn val="ctr"/>
        <c:lblOffset val="100"/>
        <c:noMultiLvlLbl val="0"/>
      </c:catAx>
      <c:valAx>
        <c:axId val="11824908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8134272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solidFill>
        <a:srgbClr val="808080"/>
      </a:solidFill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Plan1!$A$1:$A$3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Plan1!$B$1:$B$3</c:f>
              <c:numCache>
                <c:formatCode>0.00%</c:formatCode>
                <c:ptCount val="3"/>
                <c:pt idx="0" formatCode="0%">
                  <c:v>1</c:v>
                </c:pt>
                <c:pt idx="1">
                  <c:v>0.50800000000000001</c:v>
                </c:pt>
                <c:pt idx="2" formatCode="0%">
                  <c:v>0.35899999999999999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506816"/>
        <c:axId val="118328704"/>
      </c:barChart>
      <c:catAx>
        <c:axId val="161506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18328704"/>
        <c:crosses val="autoZero"/>
        <c:auto val="1"/>
        <c:lblAlgn val="ctr"/>
        <c:lblOffset val="100"/>
        <c:noMultiLvlLbl val="0"/>
      </c:catAx>
      <c:valAx>
        <c:axId val="11832870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1506816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808080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64"/>
          <c:y val="0.31250059604758534"/>
          <c:w val="0.84677502714590613"/>
          <c:h val="0.56250107288565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508864"/>
        <c:axId val="118331008"/>
      </c:barChart>
      <c:catAx>
        <c:axId val="16150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331008"/>
        <c:crosses val="autoZero"/>
        <c:auto val="1"/>
        <c:lblAlgn val="ctr"/>
        <c:lblOffset val="100"/>
        <c:noMultiLvlLbl val="0"/>
      </c:catAx>
      <c:valAx>
        <c:axId val="1183310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15088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3740083925355"/>
          <c:y val="0.39051164481574552"/>
          <c:w val="0.82626425636098677"/>
          <c:h val="0.45620519254175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invertIfNegative val="0"/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0.512820512820514</c:v>
                </c:pt>
                <c:pt idx="1">
                  <c:v>0.40463917525773196</c:v>
                </c:pt>
                <c:pt idx="2">
                  <c:v>0.43897996357012847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603072"/>
        <c:axId val="84492864"/>
      </c:barChart>
      <c:catAx>
        <c:axId val="16160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4492864"/>
        <c:crosses val="autoZero"/>
        <c:auto val="1"/>
        <c:lblAlgn val="ctr"/>
        <c:lblOffset val="100"/>
        <c:noMultiLvlLbl val="0"/>
      </c:catAx>
      <c:valAx>
        <c:axId val="8449286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61603072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5001879934691"/>
          <c:y val="0.29811375684286295"/>
          <c:w val="0.84188996114801362"/>
          <c:h val="0.58113314625063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Indicadores!$C$79</c:f>
              <c:strCache>
                <c:ptCount val="1"/>
                <c:pt idx="0">
                  <c:v>Proporção de idosos com avaliação de risco para morbimortalidade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Indicadores!$D$78:$G$78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Indicadores!$D$79:$G$79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936896"/>
        <c:axId val="84495168"/>
      </c:barChart>
      <c:catAx>
        <c:axId val="16193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495168"/>
        <c:crosses val="autoZero"/>
        <c:auto val="1"/>
        <c:lblAlgn val="ctr"/>
        <c:lblOffset val="100"/>
        <c:noMultiLvlLbl val="0"/>
      </c:catAx>
      <c:valAx>
        <c:axId val="844951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19368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0964382358057"/>
          <c:y val="0.30769230769230782"/>
          <c:w val="0.84458246377823964"/>
          <c:h val="0.56923076923076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Indicadores!$C$85</c:f>
              <c:strCache>
                <c:ptCount val="1"/>
                <c:pt idx="0">
                  <c:v>Proporção de idosos com avaliação para fragilização na velhice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Indicadores!$D$84:$G$84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Indicadores!$D$85:$G$85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602560"/>
        <c:axId val="84497472"/>
      </c:barChart>
      <c:catAx>
        <c:axId val="16160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497472"/>
        <c:crosses val="autoZero"/>
        <c:auto val="1"/>
        <c:lblAlgn val="ctr"/>
        <c:lblOffset val="100"/>
        <c:noMultiLvlLbl val="0"/>
      </c:catAx>
      <c:valAx>
        <c:axId val="8449747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16025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5901639344"/>
          <c:y val="0.29583453708714996"/>
          <c:w val="0.84426229508195882"/>
          <c:h val="0.57500233969050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Indicadores!$C$90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Indicadores!$D$89:$G$89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Indicadores!$D$90:$G$90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659904"/>
        <c:axId val="84499776"/>
      </c:barChart>
      <c:catAx>
        <c:axId val="1616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499776"/>
        <c:crosses val="autoZero"/>
        <c:auto val="1"/>
        <c:lblAlgn val="ctr"/>
        <c:lblOffset val="100"/>
        <c:noMultiLvlLbl val="0"/>
      </c:catAx>
      <c:valAx>
        <c:axId val="844997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16599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7958806033768"/>
          <c:y val="0.32780149402208897"/>
          <c:w val="0.84920799465214769"/>
          <c:h val="0.5394201800363460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Indicadores!$C$4</c:f>
            </c:strRef>
          </c:tx>
          <c:invertIfNegative val="0"/>
          <c:cat>
            <c:multiLvlStrRef>
              <c:f>Indicadores!$D$3:$G$3</c:f>
            </c:multiLvlStrRef>
          </c:cat>
          <c:val>
            <c:numRef>
              <c:f>Indicadores!$D$4:$G$4</c:f>
            </c:numRef>
          </c:val>
        </c:ser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1</c:v>
                </c:pt>
                <c:pt idx="1">
                  <c:v>0.87113402061855816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36320"/>
        <c:axId val="118250816"/>
      </c:barChart>
      <c:catAx>
        <c:axId val="11813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50816"/>
        <c:crosses val="autoZero"/>
        <c:auto val="1"/>
        <c:lblAlgn val="ctr"/>
        <c:lblOffset val="100"/>
        <c:noMultiLvlLbl val="0"/>
      </c:catAx>
      <c:valAx>
        <c:axId val="1182508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1363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7958806033768"/>
          <c:y val="0.31746154770255114"/>
          <c:w val="0.84920799465214769"/>
          <c:h val="0.55555770847946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226432"/>
        <c:axId val="118336320"/>
      </c:barChart>
      <c:catAx>
        <c:axId val="11822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336320"/>
        <c:crosses val="autoZero"/>
        <c:auto val="1"/>
        <c:lblAlgn val="ctr"/>
        <c:lblOffset val="100"/>
        <c:noMultiLvlLbl val="0"/>
      </c:catAx>
      <c:valAx>
        <c:axId val="1183363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264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64"/>
          <c:y val="0.319838688952369"/>
          <c:w val="0.84677502714590613"/>
          <c:h val="0.5506083759180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0.58974358974358976</c:v>
                </c:pt>
                <c:pt idx="1">
                  <c:v>0.45103092783505216</c:v>
                </c:pt>
                <c:pt idx="2">
                  <c:v>0.55555555555555569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19680"/>
        <c:axId val="118338624"/>
      </c:barChart>
      <c:catAx>
        <c:axId val="16051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338624"/>
        <c:crosses val="autoZero"/>
        <c:auto val="1"/>
        <c:lblAlgn val="ctr"/>
        <c:lblOffset val="100"/>
        <c:noMultiLvlLbl val="0"/>
      </c:catAx>
      <c:valAx>
        <c:axId val="1183386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05196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64"/>
          <c:y val="0.30384615384615382"/>
          <c:w val="0.84677502714590613"/>
          <c:h val="0.57307692307692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idosos acamados ou com problemas de locomoção cadastrados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Indicadores!$D$28:$G$28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Indicadores!$D$29:$G$29</c:f>
              <c:numCache>
                <c:formatCode>0.0%</c:formatCode>
                <c:ptCount val="4"/>
                <c:pt idx="0">
                  <c:v>0.45283018867924607</c:v>
                </c:pt>
                <c:pt idx="1">
                  <c:v>0.75471698113207553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521728"/>
        <c:axId val="118284288"/>
      </c:barChart>
      <c:catAx>
        <c:axId val="16052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84288"/>
        <c:crosses val="autoZero"/>
        <c:auto val="1"/>
        <c:lblAlgn val="ctr"/>
        <c:lblOffset val="100"/>
        <c:noMultiLvlLbl val="0"/>
      </c:catAx>
      <c:valAx>
        <c:axId val="1182842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05217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7194833480969"/>
          <c:y val="0.29811375684286046"/>
          <c:w val="0.84646631641871162"/>
          <c:h val="0.58113314625063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idosos acamados ou com problemas de locomoção com visita domiciliar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691712"/>
        <c:axId val="118286592"/>
      </c:barChart>
      <c:catAx>
        <c:axId val="16069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86592"/>
        <c:crosses val="autoZero"/>
        <c:auto val="1"/>
        <c:lblAlgn val="ctr"/>
        <c:lblOffset val="100"/>
        <c:noMultiLvlLbl val="0"/>
      </c:catAx>
      <c:valAx>
        <c:axId val="1182865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06917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64"/>
          <c:y val="0.27874564459930279"/>
          <c:w val="0.84677502714590613"/>
          <c:h val="0.60975609756097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Indicadores!$C$39</c:f>
              <c:strCache>
                <c:ptCount val="1"/>
                <c:pt idx="0">
                  <c:v>Proporção de idosos com verificação da pressão arterial na última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Indicadores!$D$38:$G$38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Indicadores!$D$39:$G$39</c:f>
              <c:numCache>
                <c:formatCode>0.0%</c:formatCode>
                <c:ptCount val="4"/>
                <c:pt idx="0">
                  <c:v>1</c:v>
                </c:pt>
                <c:pt idx="1">
                  <c:v>0.87113402061855816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693760"/>
        <c:axId val="118288320"/>
      </c:barChart>
      <c:catAx>
        <c:axId val="16069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88320"/>
        <c:crosses val="autoZero"/>
        <c:auto val="1"/>
        <c:lblAlgn val="ctr"/>
        <c:lblOffset val="100"/>
        <c:noMultiLvlLbl val="0"/>
      </c:catAx>
      <c:valAx>
        <c:axId val="1182883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0693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64"/>
          <c:y val="0.27874564459930279"/>
          <c:w val="0.84677502714590613"/>
          <c:h val="0.60975609756097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Indicadores!$C$39</c:f>
              <c:strCache>
                <c:ptCount val="1"/>
                <c:pt idx="0">
                  <c:v>Proporção de idosos com verificação da pressão arterial na última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Indicadores!$D$38:$G$38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Indicadores!$D$39:$G$39</c:f>
              <c:numCache>
                <c:formatCode>0.0%</c:formatCode>
                <c:ptCount val="4"/>
                <c:pt idx="0">
                  <c:v>1</c:v>
                </c:pt>
                <c:pt idx="1">
                  <c:v>0.87113402061855816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44960"/>
        <c:axId val="118291200"/>
      </c:barChart>
      <c:catAx>
        <c:axId val="1607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91200"/>
        <c:crosses val="autoZero"/>
        <c:auto val="1"/>
        <c:lblAlgn val="ctr"/>
        <c:lblOffset val="100"/>
        <c:noMultiLvlLbl val="0"/>
      </c:catAx>
      <c:valAx>
        <c:axId val="1182912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07449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0964382357964"/>
          <c:y val="0.31620614386376034"/>
          <c:w val="0.84458246377824453"/>
          <c:h val="0.5573133285598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idosos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1</c:v>
                </c:pt>
                <c:pt idx="1">
                  <c:v>0.50773195876288668</c:v>
                </c:pt>
                <c:pt idx="2">
                  <c:v>0.3588342440801458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47008"/>
        <c:axId val="118326400"/>
      </c:barChart>
      <c:catAx>
        <c:axId val="16074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326400"/>
        <c:crosses val="autoZero"/>
        <c:auto val="1"/>
        <c:lblAlgn val="ctr"/>
        <c:lblOffset val="100"/>
        <c:noMultiLvlLbl val="0"/>
      </c:catAx>
      <c:valAx>
        <c:axId val="11832640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07470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C77E5-3490-4ABB-BB09-1A906F56F146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2A24D-749E-48C9-ADC1-A01727C9CC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22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A24D-749E-48C9-ADC1-A01727C9CCA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66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2A24D-749E-48C9-ADC1-A01727C9CCA5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41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18/08/2015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6624736" cy="1201335"/>
          </a:xfrm>
        </p:spPr>
        <p:txBody>
          <a:bodyPr>
            <a:normAutofit/>
          </a:bodyPr>
          <a:lstStyle/>
          <a:p>
            <a:pPr algn="ctr"/>
            <a:r>
              <a:rPr lang="pt-BR" sz="2000" dirty="0" smtClean="0">
                <a:latin typeface="Arial" pitchFamily="34" charset="0"/>
                <a:cs typeface="Arial" pitchFamily="34" charset="0"/>
              </a:rPr>
              <a:t>UNIVERSIDADE ABERTA DO SUS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Especialização em Saúde da Família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8064896" cy="4154234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da Atenção à Saúde do Idoso na ESF Piquiri, Cachoeira do Sul/RS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Alberto Luis Ochoa Gamboa</a:t>
            </a:r>
          </a:p>
          <a:p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Orientadora: Analu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Sparrenberger</a:t>
            </a: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Manéa</a:t>
            </a:r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Pelotas, 2015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611560" y="548680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/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Objetivo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Qualificar a atenção programática de saúde do idoso na área correspondente à ESF Piquiri, do município de Cachoeira do Sul/RS.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04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Período da intervenção – 12 semanas;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alvo são idosos pertencentes da área;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Manual de referência –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Protocolo da Saúde do idoso do Ministério da Saúde, ano 2012 (BRASIL, 2012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);</a:t>
            </a:r>
            <a:endParaRPr lang="pt-B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Foram planejados 5 encontros com a Comunidade;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motivação da equipe foi muito boa, além da responsabilidade individual e coletiva de cada um deles.</a:t>
            </a:r>
          </a:p>
          <a:p>
            <a:pPr>
              <a:lnSpc>
                <a:spcPct val="150000"/>
              </a:lnSpc>
              <a:buNone/>
            </a:pPr>
            <a:endParaRPr lang="pt-B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Utilizaremos o prontuário ambulatorial disponibilizado nas unidades de saúde para registro de consultas médicas e de enfermagem no município e também as fichas de cadastro e acompanhamento dos ACS.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Para coletar todos os indicadores necessários ao monitoramento da intervenção, será utilizada a ficha espelho fornecida pelo curso de especialização.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Existirá uma capacitação sobre o cadastramento dos idosos, sobre o preenchimento e fornecimento da caderneta da pessoa idosa.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305800" cy="1214446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-1016" y="260648"/>
            <a:ext cx="9145016" cy="1239526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Objetivo1: Ampliar a cobertura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 Programa Saúde do Idosos.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Meta 1: Cadastrar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90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% 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idosos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da área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abrangência.</a:t>
            </a:r>
            <a:endParaRPr lang="pt-BR" sz="24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23528" y="4869160"/>
            <a:ext cx="8640960" cy="158417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No 1º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mês realizamos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156 (26,3%)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novos cadastros,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2º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388 (65,4%)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549 (92,6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%).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final da intervenção foi alcançada uma cobertura de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92,6%.</a:t>
            </a:r>
          </a:p>
        </p:txBody>
      </p:sp>
      <p:graphicFrame>
        <p:nvGraphicFramePr>
          <p:cNvPr id="8" name="Image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197715"/>
              </p:ext>
            </p:extLst>
          </p:nvPr>
        </p:nvGraphicFramePr>
        <p:xfrm>
          <a:off x="1643042" y="1714488"/>
          <a:ext cx="6169318" cy="293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260648"/>
            <a:ext cx="8786874" cy="1440160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2 - Melhorar a qualidade da atenção ao idoso na Unidade de Saúde.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2.1: Realizar Avaliação Multidimensional Rápida de 100% dos idosos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23528" y="4869160"/>
            <a:ext cx="8640960" cy="158417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  Do total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549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idosos que participaram na intervenção, todos tiveram a avaliação multidimensional rápida em dia, representando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Image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059743"/>
              </p:ext>
            </p:extLst>
          </p:nvPr>
        </p:nvGraphicFramePr>
        <p:xfrm>
          <a:off x="1475656" y="1700808"/>
          <a:ext cx="633670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064292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2.2: Realizar exame clínico apropriado em 100% das consultas, incluindo exame físico dos pés, com palpação dos pulsos tibial posterior e pedioso e medida da sensibilidade a cada 3 meses para diabéticos.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24036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Buscando conhecer o perfil de saúde da população investigada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(593 pacientes)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foi realizado nas consultas o exame clínico apropriado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incluindo exame físico dos pés, palpação dos pulsos e a medida da sensibilidade dos portadores de Diabetes Mellitus; isto influi positivamente nas posteriores consultas e avaliações destes pacientes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86874" cy="1000132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2.3: Realizar a solicitação de exames complementares periódicos em 100% dos idosos hipertensos e/ou diabéticos.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323528" y="4714884"/>
            <a:ext cx="8640960" cy="1738452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Nos três meses da intervenção atingimos indicadores máximos com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92 (100%)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pacientes com solicitação de exames.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No primeiro mês,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175 (100%)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no segundo mês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305 (100%)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no terceiro mês.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Image1"/>
          <p:cNvGraphicFramePr/>
          <p:nvPr/>
        </p:nvGraphicFramePr>
        <p:xfrm>
          <a:off x="1571604" y="1714488"/>
          <a:ext cx="6000792" cy="2757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86874" cy="1000132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2.4: Priorizar a prescrição de medicamentos da Farmácia Popular a 100% dos idosos.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4429132"/>
            <a:ext cx="8821644" cy="214314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No primeiro mês atingimos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92 (59%)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usuários, no segundo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175 (45,1%)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terceiro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305 (55,6%)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Não atingimos a meta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isso também se justifica porque muitos usuários fazem acompanhamento com especialista e já faz uso de medicação que não está na lista da farmácia popular.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Image1"/>
          <p:cNvGraphicFramePr/>
          <p:nvPr/>
        </p:nvGraphicFramePr>
        <p:xfrm>
          <a:off x="1571604" y="1571613"/>
          <a:ext cx="5929354" cy="271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428736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2.5: Cadastrar 100% dos idosos acamados ou com problemas de locomoção. (Estimativa de 8% dos idosos da área).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4071942"/>
            <a:ext cx="8821644" cy="250033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De acordo com o cadastramento do SIAB, na nossa área de abrangência temos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idosos acamados.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Durante o período da intervenção foram cadastrados no primeiro mês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24 (45,2%)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idosos, no segundo mês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16 (30,1%)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idosos e no terceiro mês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13 (24,5%)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idosos, correspondendo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dos mesmos.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Image1"/>
          <p:cNvGraphicFramePr/>
          <p:nvPr/>
        </p:nvGraphicFramePr>
        <p:xfrm>
          <a:off x="1571604" y="1142984"/>
          <a:ext cx="5643602" cy="2762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571504"/>
          </a:xfrm>
        </p:spPr>
        <p:txBody>
          <a:bodyPr/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40768"/>
            <a:ext cx="8229600" cy="551723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Para o ano 2025, Brasil ocupará o sexto lugar quanto ao contingente de idosos; estima-se que seja cerca de 32 milhões de pessoas com 60 anos ou mais de idade (BRASIL, 2006).</a:t>
            </a:r>
            <a:r>
              <a:rPr lang="pt-BR" sz="2400" strike="sngStrik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strike="sngStrike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No ano 2006 foi publicada a Portaria/GM no 399, onde se apresentam as Diretrizes do Pacto pela Saúde, no mesmo aparece a Saúde do Idoso como uma das prioridades, isto tem uma grande importância porque pela primeira vez na história das políticas públicas no Brasil a saúde da população idosa é direito de todos.</a:t>
            </a:r>
            <a:r>
              <a:rPr lang="pt-BR" sz="2400" strike="sngStrike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071546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2.6: Realizar visita domiciliar a 100% dos idosos acamados ou com problemas de locomoção.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4357694"/>
            <a:ext cx="8821644" cy="142876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Do total 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pacientes acamados ou com problemas de locomoção, 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receberam visita domiciliar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Image1"/>
          <p:cNvGraphicFramePr/>
          <p:nvPr/>
        </p:nvGraphicFramePr>
        <p:xfrm>
          <a:off x="1643042" y="1214422"/>
          <a:ext cx="571504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071546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2.7: Rastrear 100% dos idosos para Hipertensão Arterial Sistêmica (HAS).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4857760"/>
            <a:ext cx="8821644" cy="121444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Foi rastreado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dos idosos participantes da intervenção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(549 usuários).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Image1"/>
          <p:cNvGraphicFramePr/>
          <p:nvPr/>
        </p:nvGraphicFramePr>
        <p:xfrm>
          <a:off x="1285852" y="1214422"/>
          <a:ext cx="571504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357298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2.8: Rastrear 100% dos idosos com pressão arterial sustentada maior que 135/80 mmHg ou com diagnóstico de hipertensão arterial e/ou Diabetes Mellitus (DM).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4643446"/>
            <a:ext cx="8821644" cy="185738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Nesta intervenção foram incluídos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297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pacientes que apresentavam diagnóstico de HAS.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Foram rastreados para diabetes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257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hipertensos, representando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86,5%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dos hipertensos rastreados.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Image1"/>
          <p:cNvGraphicFramePr/>
          <p:nvPr/>
        </p:nvGraphicFramePr>
        <p:xfrm>
          <a:off x="1714480" y="1571612"/>
          <a:ext cx="557216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071546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2.9: Realizar avaliação da necessidade de atendimento odontológico em 100% dos idosos.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3857628"/>
            <a:ext cx="8821644" cy="264320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Temos que sinalar que o trabalho da dentista só foi desenvolvido até 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semana 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Só foram avaliados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197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usuários, o que representa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33,22%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 ou seja as metas de avaliar 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 não foram atingidas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No primeiro mês contamos com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156 (100%)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idosos avaliados, nos meses seguintes contamos com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197 (50,8%)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197 (35,9%)</a:t>
            </a: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Image1"/>
          <p:cNvGraphicFramePr/>
          <p:nvPr/>
        </p:nvGraphicFramePr>
        <p:xfrm>
          <a:off x="1643042" y="1071546"/>
          <a:ext cx="557216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071546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2.10: Realizar a primeira consulta odontológica para 100% dos idosos.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4572008"/>
            <a:ext cx="8821644" cy="192882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Só foram avaliados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197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usuários, o que representa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33,22%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meta planejada.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proporção de usuários avaliados que tiveram a primeira consulta odontológica foi de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156 (100%), 197 (50,8%)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197 (35,9%).</a:t>
            </a: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1714480" y="1071546"/>
          <a:ext cx="557216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500174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3- Melhorar a adesão dos idosos ao Programa de Saúde do Idoso. 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3.1: Buscar 100% dos idosos faltosos às consultas programadas.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4572008"/>
            <a:ext cx="8821644" cy="192882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Em todos os meses tivemos idosos que faltaram as consultas e foi realizada busca ativa de 100% deles em cada mês de intervenção.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Atingimos a meta de 100% através do ótimo trabalho dos ACS.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Image1"/>
          <p:cNvGraphicFramePr/>
          <p:nvPr/>
        </p:nvGraphicFramePr>
        <p:xfrm>
          <a:off x="1500166" y="1571612"/>
          <a:ext cx="592935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86874" cy="2071702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Objetivo: 4- Melhorar o registro das informações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4.1: Manter registro específico de 100% das pessoas idosas.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2928934"/>
            <a:ext cx="8821644" cy="357190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dos idosos cadastrados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(593 usuários)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foram incluídos semanalmente e tiveram seu registro na ficha espelho; 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214422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4.2: Distribuir a Caderneta de Saúde da Pessoa Idosa a 100% dos idosos cadastrados.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4572008"/>
            <a:ext cx="8821644" cy="192882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No primeiro mês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80 (51,3)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idosos apresentaram a Caderneta da Pessoa idosa preenchida; no segundo mês foram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157(40,5%)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idosos e no terceiro mês finalizamos com apenas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241(43,9%)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deles com a caderneta preenchida.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Image1"/>
          <p:cNvGraphicFramePr/>
          <p:nvPr/>
        </p:nvGraphicFramePr>
        <p:xfrm>
          <a:off x="1571604" y="1285860"/>
          <a:ext cx="571504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571612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5- Mapear os idosos de risco da área de abrangência.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5.1: Rastrear 100% das pessoas idosas para risco de morbimortalidade.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4929198"/>
            <a:ext cx="8821644" cy="157163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Buscando conhecer o perfil de risco para morbimortalidade da população alvo do estudo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(549 pacientes)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foram avaliados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dos mesmos.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Image1"/>
          <p:cNvGraphicFramePr/>
          <p:nvPr/>
        </p:nvGraphicFramePr>
        <p:xfrm>
          <a:off x="1785918" y="1714488"/>
          <a:ext cx="5429288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285860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5.2: Investigar a presença de indicadores de fragilização na velhice em 100% das pessoas idosas.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4929198"/>
            <a:ext cx="8821644" cy="157163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Nos três meses de intervenção, 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549 (100%)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idosos foram avaliados para fragilização na velhice.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Image1"/>
          <p:cNvGraphicFramePr/>
          <p:nvPr/>
        </p:nvGraphicFramePr>
        <p:xfrm>
          <a:off x="1428728" y="1643050"/>
          <a:ext cx="5857916" cy="313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14356"/>
            <a:ext cx="8678768" cy="614364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contribuirá para melhorar a qualidade de vida dos idosos, planejamentos de ações da ESF focando nas características da população idosa, assim reduzindo aparecimentos de complicações e melhorando vínculo entre equipe de ESF e usuário.</a:t>
            </a:r>
          </a:p>
          <a:p>
            <a:pPr algn="just">
              <a:lnSpc>
                <a:spcPct val="16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Foi visto que grande parte da população adstrita é idosa, por isso a necessidade de organizar o serviço voltado nesse tema.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É função da atenção básica contribuir para que mais pessoas alcancem idades avançadas com melhor estado de saúde possível.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Através de exames clínicos com qualidade e capacitação da equipe, apresentando mais resolutividade do serviço em relação à saúde do idoso.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785818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5.3: Avaliar a rede social de 100% dos idosos.</a:t>
            </a:r>
            <a:endParaRPr lang="pt-BR" sz="2400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42844" y="4929198"/>
            <a:ext cx="8821644" cy="157163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100%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dos idosos alvos da intervenção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(549 pacientes)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tiveram a avaliação de rede social em dia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Image1"/>
          <p:cNvGraphicFramePr/>
          <p:nvPr/>
        </p:nvGraphicFramePr>
        <p:xfrm>
          <a:off x="1857356" y="1357298"/>
          <a:ext cx="5500726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16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89440" cy="3600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6- Promover a saúde dos idosos.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6.1; 6.2; 6.3: Garantir orientação nutricional para hábitos alimentares saudáveis, orientação para prática regular de atividade física, orientações sobre higiene bucal a 100% das pessoas idosas. 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/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17158"/>
            <a:ext cx="8229600" cy="525305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população da área de abrangência da ESF Piquiri é de 5.000 habitantes aproximadamente. Para essa população, estão cadastrados 593 usuários idosos na área de abrangência. </a:t>
            </a:r>
          </a:p>
          <a:p>
            <a:pPr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focalizou as 5 microáreas, duas comunidades indígenas, uma comunidades quilombola e as microáreas que ainda não estão cobertas por ACS.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85926"/>
            <a:ext cx="8501122" cy="335758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Em relação aos benefícios gerados aos indivíduos idosos envolvidos na intervenção, notamos uma maior conscientização quanto às atitudes como: a polimedicação, automedicação, o sedentarismo e a importância da prática de atividade física, inadequada nutrição e isolamento social, entre outros.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Este trabalho de intervenção, em minha unidade básica de saúde, proporcionou uma ferramenta para a ampliação da cobertura e qualidade da atenção da saúde do idoso, melhorando assim os registros, além da realização da avaliação multidimensional rápida e exame clínico a todos os usuários alvos e exames laboratoriais aos que precisaram.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Uma das primeiras atividades da intervenção foi a capacitação da equipe de saúde.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Antes da intervenção as atividades de atenção aos idosos eram feitas fundamentalmente na unidade de saúde, e só baseada no tratamento das doenças clínicas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92935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 o início da intervenção o trabalho da equipe converteu-se em uma rotina e deixou a unidade para ser realizado nas comunidades, viabilizando atenção a um número cada dia maior de pacientes.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Dependendo de seu estado de saúde, algum paciente precisou ser atendido na unidade e seu agendamento foi priorizado e feito na hora.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Tudo isto contribuiu ao melhoramento do programa de Hiperdia, Pré-natal, Puericultura, além da otimização da agenda para garantir a atenção à demanda espontânea, mas ainda temos dificuldades com a realização do Papanicolau, a realização das Mamografias e temos que melhorar os outros registros dos diferentes programas, com o objetivo de garantir uma saúde com qualidade.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Faltou uma maior articulação com a comunidade para explicar tudo para os outros usuários que não se encontravam dentro da intervenção. </a:t>
            </a:r>
          </a:p>
          <a:p>
            <a:pPr algn="just">
              <a:lnSpc>
                <a:spcPct val="16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equipe está integrada e fico entusiasmado com a implementação da intervenção na rotina da unidade. E, além disso, ser ampliada a outros programas e assim participar na condução de uma melhor qualidade de vida das pessoas da área de abrangência.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Atualmente temos microáreas que não estão cobertas por agentes comunitários de saúde, isto está atrapalhando o trabalho.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Mas conhecendo o território e com o cadastramento finalizado, implementaremos todos os programas nas mesmas, partindo deste projeto.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/>
              <a:t>Reflexão crítica sobre seu processo pessoal de aprendizagem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Minha opinião do curso é que foi todo muito bom, durante o desenvolvimento do mesmo e a realização das tarefas, pois minha prática profissional continuou melhorando assim como meus conhecimentos. Acredito que a programação do curso, assim como os conteúdos escolhidos pelo departamento metodológico estão de acordo com o nível técnico-profissional dos especializando, além de ajudar no melhora da qualidade da atenção aos usuários do SUS de nossas áreas de abrangência e sua qualidade de vida.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Reflexão crítica sobre seu processo pessoal de aprendizagem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Ao inicio do curso, minhas expectativas foram bem altas e para meu próprio conforto tenho a certeza que todas forem cumpridas. As atividades desempenhadas promoverem o trabalho integrado da equipe, elevando o nível de humanismo e qualidade dos atendimentos, ficando as linhas gerais das atribuições de cada integrante da equipe, além de lograr maior adesão dos pacientes nas consultas e recomendações.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Fotos com os pacientes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uario\Pictures\mias\trabajo\20150624_110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56" y="1500188"/>
            <a:ext cx="8040687" cy="482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286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582455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Cachoeira do Sul é um município brasileiro do estado do Rio Grande do Sul. É considerado uma das quatro capitais farroupilhas. Localiza-se na Mesorregião do Centro Oriental Rio Grandense e na Microrregião de Cachoeira do Sul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;</a:t>
            </a:r>
            <a:endParaRPr lang="pt-BR" sz="2000" strike="sngStrike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BR" sz="2000" strike="sngStrike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Apresenta uma densidade populacional de 22,4 habitantes/Km²,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população de 86.750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habitantes, sendo a urbana de 72.716 habitantes (83.82 %) e a população rural de 14.034 habitantes (16.17%) (IBGE,2010);</a:t>
            </a:r>
          </a:p>
          <a:p>
            <a:pPr algn="just">
              <a:lnSpc>
                <a:spcPct val="150000"/>
              </a:lnSpc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O sexo feminino representa 51.41% da população (44.598 mulheres), enquanto o sexo masculino corresponde a 48.59% da população (42.152 homens). </a:t>
            </a:r>
          </a:p>
          <a:p>
            <a:pPr>
              <a:lnSpc>
                <a:spcPct val="150000"/>
              </a:lnSpc>
              <a:buNone/>
            </a:pP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/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Fotos com os pacientes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uario\Pictures\mias\trabajo\20150624_111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7" y="1571625"/>
            <a:ext cx="7921625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Fotos com os pacientes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uario\Pictures\mias\trabajo\20150624_111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36357"/>
            <a:ext cx="8229600" cy="49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Fotos com a equipe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uario\Pictures\mias\trabajo\20150625_143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56" y="1500188"/>
            <a:ext cx="8040687" cy="482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830580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Por sua atenção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muito obrigado!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0072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22 unidades básicas de saúde (ESF: 6 e UBS 16). Neste momento encontra-se em construção três ESF. Não tem disponibilidade de NASF, coisa que influi negativamente na prestação dos serviços de saúde.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01 hospital, com uma capacidade de 126 leitos, o que não é suficiente para a densidade populacional que tem.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município não tem muitas especialidades, sendo assim os pacientes que precisam de sua avaliação, precisam viajar para outros municípios, além disso, os atendimentos dos mesmos são bem demorados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Caracterização da UBS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85791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unidade tem uma população de 5.000 habitantes, 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ncluindo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duas comunidades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indígenas.</a:t>
            </a:r>
          </a:p>
          <a:p>
            <a:pPr algn="just">
              <a:lnSpc>
                <a:spcPct val="17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Em relação à estrutura física: encontra-se em remodelação porque não foi construída para estes fins, ainda não contém uma estrutura típica de uma Estratégia de Saúde da Família (ESF), pelo que não são desenvolvidas atividades de ensino; anteriormente foi uma UBS tradicional e voltou a ser ESF no mês de Abril deste ano.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/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78647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No futuro a unidade vai ter sala de reunião, sala de acolhimento e procedimentos de enfermagem, dois banheiros, um para os funcionários e outro para pacientes com limitações físicas e também uma sala de vacinação.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unidade tem só 01 equipe de saúde da família, sendo composta por: 1 médico especialista em medicina de família, 1 técnico de enfermagem, 1 dentista, 1 enfermeira, 4 agentes comunitários. Para completar o Equipe de Saúde faltam: 1 técnico de farmácia, 1auxiliar administrativo, 4 agentes comunitários, 1 técnica em odontologia e 1 faxineira   (porque só contamos com limpeza da unidade só uma vez na semana), é evidente que a equipe não está completa e isto carrega problemas e dificuldades nos  atendimentos da população.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/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população alvo da intervenção será constituída por 593 pacientes maiores de 60 anos que moram na área de abrangência.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aumento do número de idosos impõe mudanças no modo e estilo de vida, pois esta faixa etária é mais vulnerável e pode apresentar diferentes doenças que ocasionam perdas de funções importantes como: da visão, da capacidade de deambulação, com consequente diminuição da autonomia tornando-os totalmente dependentes dos familiais.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contribuirá para melhorar a qualidade de vida dos idosos, planejamentos de ações da ESF focando nas características da população idosa, assim reduzindo aparecimentos de complicações e melhorando vínculo entre equipe de ESF e usuário.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 smtClean="0">
                <a:latin typeface="Arial" pitchFamily="34" charset="0"/>
                <a:cs typeface="Arial" pitchFamily="34" charset="0"/>
              </a:rPr>
              <a:t>Foto dos atendimentos na aldeia indígena</a:t>
            </a:r>
            <a:endParaRPr lang="pt-BR" sz="3200" dirty="0"/>
          </a:p>
        </p:txBody>
      </p:sp>
      <p:pic>
        <p:nvPicPr>
          <p:cNvPr id="1026" name="Picture 2" descr="C:\Users\Usuario\Pictures\mias\trabajo\20150612_110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96873" y="857232"/>
            <a:ext cx="8147091" cy="5346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49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462</TotalTime>
  <Words>2437</Words>
  <Application>Microsoft Office PowerPoint</Application>
  <PresentationFormat>Apresentação na tela (4:3)</PresentationFormat>
  <Paragraphs>139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Fluxo</vt:lpstr>
      <vt:lpstr>UNIVERSIDADE ABERTA DO SUS UNIVERSIDADE FEDERAL DE PELOTAS Especialização em Saúde da Família</vt:lpstr>
      <vt:lpstr>Introdução</vt:lpstr>
      <vt:lpstr>Introdução</vt:lpstr>
      <vt:lpstr>Caracterização do Município</vt:lpstr>
      <vt:lpstr>Caracterização do município</vt:lpstr>
      <vt:lpstr>Caracterização da UBS</vt:lpstr>
      <vt:lpstr>Introdução</vt:lpstr>
      <vt:lpstr>Introdução</vt:lpstr>
      <vt:lpstr>Foto dos atendimentos na aldeia indígena</vt:lpstr>
      <vt:lpstr>Objetivo</vt:lpstr>
      <vt:lpstr>Metodologia</vt:lpstr>
      <vt:lpstr>Metodologia</vt:lpstr>
      <vt:lpstr>Objetivos, Metas e Resultados</vt:lpstr>
      <vt:lpstr>Objetivo1: Ampliar a cobertura do Programa Saúde do Idosos. Meta 1: Cadastrar 90% dos idosos da área de abrangência.</vt:lpstr>
      <vt:lpstr>Objetivo 2 - Melhorar a qualidade da atenção ao idoso na Unidade de Saúde. Meta 2.1: Realizar Avaliação Multidimensional Rápida de 100% dos idosos</vt:lpstr>
      <vt:lpstr>Meta 2.2: Realizar exame clínico apropriado em 100% das consultas, incluindo exame físico dos pés, com palpação dos pulsos tibial posterior e pedioso e medida da sensibilidade a cada 3 meses para diabéticos.</vt:lpstr>
      <vt:lpstr>Meta 2.3: Realizar a solicitação de exames complementares periódicos em 100% dos idosos hipertensos e/ou diabéticos.</vt:lpstr>
      <vt:lpstr>Meta 2.4: Priorizar a prescrição de medicamentos da Farmácia Popular a 100% dos idosos.</vt:lpstr>
      <vt:lpstr>Meta 2.5: Cadastrar 100% dos idosos acamados ou com problemas de locomoção. (Estimativa de 8% dos idosos da área).</vt:lpstr>
      <vt:lpstr>Meta 2.6: Realizar visita domiciliar a 100% dos idosos acamados ou com problemas de locomoção.</vt:lpstr>
      <vt:lpstr>Meta 2.7: Rastrear 100% dos idosos para Hipertensão Arterial Sistêmica (HAS).</vt:lpstr>
      <vt:lpstr>Meta 2.8: Rastrear 100% dos idosos com pressão arterial sustentada maior que 135/80 mmHg ou com diagnóstico de hipertensão arterial e/ou Diabetes Mellitus (DM).</vt:lpstr>
      <vt:lpstr>Meta 2.9: Realizar avaliação da necessidade de atendimento odontológico em 100% dos idosos.</vt:lpstr>
      <vt:lpstr>Meta 2.10: Realizar a primeira consulta odontológica para 100% dos idosos.</vt:lpstr>
      <vt:lpstr>Objetivo 3- Melhorar a adesão dos idosos ao Programa de Saúde do Idoso.  Meta 3.1: Buscar 100% dos idosos faltosos às consultas programadas.</vt:lpstr>
      <vt:lpstr>Objetivo: 4- Melhorar o registro das informações   Metas 4.1: Manter registro específico de 100% das pessoas idosas.  </vt:lpstr>
      <vt:lpstr>Meta 4.2: Distribuir a Caderneta de Saúde da Pessoa Idosa a 100% dos idosos cadastrados.</vt:lpstr>
      <vt:lpstr>Objetivo 5- Mapear os idosos de risco da área de abrangência. Metas 5.1: Rastrear 100% das pessoas idosas para risco de morbimortalidade.</vt:lpstr>
      <vt:lpstr>Meta 5.2: Investigar a presença de indicadores de fragilização na velhice em 100% das pessoas idosas.</vt:lpstr>
      <vt:lpstr>Meta 5.3: Avaliar a rede social de 100% dos idosos.</vt:lpstr>
      <vt:lpstr>Objetivo 6- Promover a saúde dos idosos.  Metas 6.1; 6.2; 6.3: Garantir orientação nutricional para hábitos alimentares saudáveis, orientação para prática regular de atividade física, orientações sobre higiene bucal a 100% das pessoas idosas. </vt:lpstr>
      <vt:lpstr>Resultados</vt:lpstr>
      <vt:lpstr>Resultados</vt:lpstr>
      <vt:lpstr>Discussão</vt:lpstr>
      <vt:lpstr>Discussão</vt:lpstr>
      <vt:lpstr>Discussão</vt:lpstr>
      <vt:lpstr>Reflexão crítica sobre seu processo pessoal de aprendizagem</vt:lpstr>
      <vt:lpstr>Reflexão crítica sobre seu processo pessoal de aprendizagem</vt:lpstr>
      <vt:lpstr>Fotos com os pacientes</vt:lpstr>
      <vt:lpstr>Fotos com os pacientes</vt:lpstr>
      <vt:lpstr>Fotos com os pacientes</vt:lpstr>
      <vt:lpstr>Fotos com a equipe</vt:lpstr>
      <vt:lpstr>Por sua atenção  muito obrigado!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</dc:title>
  <dc:creator>Usuario</dc:creator>
  <cp:lastModifiedBy>Lavínia Boaventura</cp:lastModifiedBy>
  <cp:revision>69</cp:revision>
  <dcterms:created xsi:type="dcterms:W3CDTF">2015-08-10T18:07:32Z</dcterms:created>
  <dcterms:modified xsi:type="dcterms:W3CDTF">2015-08-18T22:49:11Z</dcterms:modified>
</cp:coreProperties>
</file>