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92" r:id="rId4"/>
    <p:sldId id="258" r:id="rId5"/>
    <p:sldId id="284" r:id="rId6"/>
    <p:sldId id="295" r:id="rId7"/>
    <p:sldId id="293" r:id="rId8"/>
    <p:sldId id="285" r:id="rId9"/>
    <p:sldId id="294" r:id="rId10"/>
    <p:sldId id="287" r:id="rId11"/>
    <p:sldId id="259" r:id="rId12"/>
    <p:sldId id="260" r:id="rId13"/>
    <p:sldId id="319" r:id="rId14"/>
    <p:sldId id="288" r:id="rId15"/>
    <p:sldId id="261" r:id="rId16"/>
    <p:sldId id="296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264" r:id="rId25"/>
    <p:sldId id="304" r:id="rId26"/>
    <p:sldId id="265" r:id="rId27"/>
    <p:sldId id="269" r:id="rId28"/>
    <p:sldId id="267" r:id="rId29"/>
    <p:sldId id="317" r:id="rId30"/>
    <p:sldId id="283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78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AD\Turma%207\ALCIDES%20AGRAMONTE%20ABEL\Interven&#231;&#227;o\Planilha%20final\rev%20Tomasi%20Planilha%20de%20coleta%20final%20Abe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AD\Turma%207\ALCIDES%20AGRAMONTE%20ABEL\Interven&#231;&#227;o\Planilha%20final\rev%20Tomasi%20Planilha%20de%20coleta%20final%20Abe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623257866570917"/>
          <c:y val="0.35125570976040882"/>
          <c:w val="0.84769622026887925"/>
          <c:h val="0.534052048513274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2.1232876712328808E-2</c:v>
                </c:pt>
                <c:pt idx="1">
                  <c:v>7.5342465753424723E-2</c:v>
                </c:pt>
                <c:pt idx="2">
                  <c:v>0.1458904109589042</c:v>
                </c:pt>
              </c:numCache>
            </c:numRef>
          </c:val>
        </c:ser>
        <c:axId val="74710016"/>
        <c:axId val="74294016"/>
      </c:barChart>
      <c:catAx>
        <c:axId val="747100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74294016"/>
        <c:crosses val="autoZero"/>
        <c:auto val="1"/>
        <c:lblAlgn val="ctr"/>
        <c:lblOffset val="100"/>
      </c:catAx>
      <c:valAx>
        <c:axId val="74294016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747100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553796098609564"/>
          <c:y val="0.28937832452754647"/>
          <c:w val="0.84860640310477264"/>
          <c:h val="0.5934087161197777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2.3076923076923099E-2</c:v>
                </c:pt>
                <c:pt idx="1">
                  <c:v>0.10769230769230764</c:v>
                </c:pt>
                <c:pt idx="2">
                  <c:v>0.21153846153846179</c:v>
                </c:pt>
              </c:numCache>
            </c:numRef>
          </c:val>
        </c:ser>
        <c:axId val="79708544"/>
        <c:axId val="79710080"/>
      </c:barChart>
      <c:catAx>
        <c:axId val="797085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79710080"/>
        <c:crosses val="autoZero"/>
        <c:auto val="1"/>
        <c:lblAlgn val="ctr"/>
        <c:lblOffset val="100"/>
      </c:catAx>
      <c:valAx>
        <c:axId val="79710080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797085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F0493-956F-4904-B098-8EAF77241B1E}" type="datetimeFigureOut">
              <a:rPr lang="pt-BR" smtClean="0"/>
              <a:pPr/>
              <a:t>25/06/2015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51BCB-8340-4302-AE1B-25B0D5153D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1BCB-8340-4302-AE1B-25B0D5153D98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pt-B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4056-C681-4D90-B0E5-110BC2829DE6}" type="datetimeFigureOut">
              <a:rPr lang="pt-BR" smtClean="0"/>
              <a:pPr/>
              <a:t>25/06/2015</a:t>
            </a:fld>
            <a:endParaRPr lang="pt-B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EECE-BF3C-4402-95C6-1767A1B75BC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4056-C681-4D90-B0E5-110BC2829DE6}" type="datetimeFigureOut">
              <a:rPr lang="pt-BR" smtClean="0"/>
              <a:pPr/>
              <a:t>25/06/2015</a:t>
            </a:fld>
            <a:endParaRPr lang="pt-B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EECE-BF3C-4402-95C6-1767A1B75BC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4056-C681-4D90-B0E5-110BC2829DE6}" type="datetimeFigureOut">
              <a:rPr lang="pt-BR" smtClean="0"/>
              <a:pPr/>
              <a:t>25/06/2015</a:t>
            </a:fld>
            <a:endParaRPr lang="pt-B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EECE-BF3C-4402-95C6-1767A1B75BC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4056-C681-4D90-B0E5-110BC2829DE6}" type="datetimeFigureOut">
              <a:rPr lang="pt-BR" smtClean="0"/>
              <a:pPr/>
              <a:t>25/06/2015</a:t>
            </a:fld>
            <a:endParaRPr lang="pt-B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EECE-BF3C-4402-95C6-1767A1B75BC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4056-C681-4D90-B0E5-110BC2829DE6}" type="datetimeFigureOut">
              <a:rPr lang="pt-BR" smtClean="0"/>
              <a:pPr/>
              <a:t>25/06/2015</a:t>
            </a:fld>
            <a:endParaRPr lang="pt-B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EECE-BF3C-4402-95C6-1767A1B75BC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4056-C681-4D90-B0E5-110BC2829DE6}" type="datetimeFigureOut">
              <a:rPr lang="pt-BR" smtClean="0"/>
              <a:pPr/>
              <a:t>25/06/2015</a:t>
            </a:fld>
            <a:endParaRPr lang="pt-B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EECE-BF3C-4402-95C6-1767A1B75BC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4056-C681-4D90-B0E5-110BC2829DE6}" type="datetimeFigureOut">
              <a:rPr lang="pt-BR" smtClean="0"/>
              <a:pPr/>
              <a:t>25/06/2015</a:t>
            </a:fld>
            <a:endParaRPr lang="pt-B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EECE-BF3C-4402-95C6-1767A1B75BC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4056-C681-4D90-B0E5-110BC2829DE6}" type="datetimeFigureOut">
              <a:rPr lang="pt-BR" smtClean="0"/>
              <a:pPr/>
              <a:t>25/06/2015</a:t>
            </a:fld>
            <a:endParaRPr lang="pt-B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EECE-BF3C-4402-95C6-1767A1B75BC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4056-C681-4D90-B0E5-110BC2829DE6}" type="datetimeFigureOut">
              <a:rPr lang="pt-BR" smtClean="0"/>
              <a:pPr/>
              <a:t>25/06/2015</a:t>
            </a:fld>
            <a:endParaRPr lang="pt-B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EECE-BF3C-4402-95C6-1767A1B75BC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4056-C681-4D90-B0E5-110BC2829DE6}" type="datetimeFigureOut">
              <a:rPr lang="pt-BR" smtClean="0"/>
              <a:pPr/>
              <a:t>25/06/2015</a:t>
            </a:fld>
            <a:endParaRPr lang="pt-B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EECE-BF3C-4402-95C6-1767A1B75BC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4056-C681-4D90-B0E5-110BC2829DE6}" type="datetimeFigureOut">
              <a:rPr lang="pt-BR" smtClean="0"/>
              <a:pPr/>
              <a:t>25/06/2015</a:t>
            </a:fld>
            <a:endParaRPr lang="pt-B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EECE-BF3C-4402-95C6-1767A1B75BC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B4056-C681-4D90-B0E5-110BC2829DE6}" type="datetimeFigureOut">
              <a:rPr lang="pt-BR" smtClean="0"/>
              <a:pPr/>
              <a:t>25/06/2015</a:t>
            </a:fld>
            <a:endParaRPr lang="pt-B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EECE-BF3C-4402-95C6-1767A1B75BC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286808" cy="457203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pt-BR" sz="2600" b="1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pt-B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r>
              <a:rPr lang="pt-BR" sz="36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Melhoria </a:t>
            </a:r>
            <a:r>
              <a:rPr lang="pt-BR" sz="3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da detecção e prevenção do câncer de colo do útero e de mama na Unidade Básica de Saúde Barro Duro, Pelotas/RS</a:t>
            </a:r>
          </a:p>
          <a:p>
            <a:endParaRPr lang="pt-BR" b="1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r>
              <a:rPr lang="pt-BR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ALCIDES AGRAMONTE ABEL</a:t>
            </a:r>
          </a:p>
          <a:p>
            <a:r>
              <a:rPr lang="pt-BR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Orientadora: Maria Emilia Nunes Bueno</a:t>
            </a:r>
            <a:endParaRPr lang="pt-B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r>
              <a:rPr lang="pt-BR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Pelotas</a:t>
            </a:r>
            <a:r>
              <a:rPr lang="pt-B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, 2015.</a:t>
            </a:r>
          </a:p>
          <a:p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9225" t="18695" r="19223" b="18871"/>
          <a:stretch/>
        </p:blipFill>
        <p:spPr bwMode="auto">
          <a:xfrm>
            <a:off x="357158" y="142852"/>
            <a:ext cx="1357322" cy="1285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14480" y="285728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b="1" dirty="0" smtClean="0">
                <a:latin typeface="Arial" charset="0"/>
                <a:ea typeface="Arial" charset="0"/>
              </a:rPr>
              <a:t>UNIVERSIDADE ABERTA DO SUS – UNASUS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altLang="en-US" b="1" dirty="0" smtClean="0">
                <a:latin typeface="Arial" charset="0"/>
                <a:ea typeface="Arial" charset="0"/>
              </a:rPr>
              <a:t>UNIVERSIDADE FEDERAL DE PELOTAS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altLang="en-US" b="1" dirty="0" smtClean="0">
                <a:latin typeface="Arial" charset="0"/>
                <a:ea typeface="Arial" charset="0"/>
              </a:rPr>
              <a:t>ESPECIALIZAÇÃO EM SAÚDE DA FAMÍLIA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altLang="en-US" b="1" dirty="0" smtClean="0">
                <a:latin typeface="Arial" charset="0"/>
                <a:ea typeface="Arial" charset="0"/>
              </a:rPr>
              <a:t>MODALIDADE À DISTÂNCIA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7358082" y="214290"/>
            <a:ext cx="1428728" cy="1072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071570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Situação da ação programática na UBS antes da intervenção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500174"/>
            <a:ext cx="8786874" cy="5143536"/>
          </a:xfrm>
        </p:spPr>
        <p:txBody>
          <a:bodyPr>
            <a:normAutofit fontScale="85000" lnSpcReduction="20000"/>
          </a:bodyPr>
          <a:lstStyle/>
          <a:p>
            <a:r>
              <a:rPr lang="pt-BR" sz="4400" dirty="0" smtClean="0"/>
              <a:t>Cadastro</a:t>
            </a:r>
          </a:p>
          <a:p>
            <a:pPr>
              <a:buNone/>
            </a:pPr>
            <a:endParaRPr lang="pt-BR" sz="4400" dirty="0" smtClean="0"/>
          </a:p>
          <a:p>
            <a:r>
              <a:rPr lang="pt-BR" sz="4400" dirty="0" smtClean="0"/>
              <a:t>Mapeamento</a:t>
            </a:r>
          </a:p>
          <a:p>
            <a:pPr>
              <a:buNone/>
            </a:pPr>
            <a:endParaRPr lang="pt-BR" sz="4400" dirty="0" smtClean="0"/>
          </a:p>
          <a:p>
            <a:r>
              <a:rPr lang="pt-BR" sz="4400" dirty="0" smtClean="0"/>
              <a:t>Crescimento populacional &amp; registro </a:t>
            </a:r>
          </a:p>
          <a:p>
            <a:pPr>
              <a:buNone/>
            </a:pPr>
            <a:endParaRPr lang="pt-BR" sz="4400" dirty="0" smtClean="0"/>
          </a:p>
          <a:p>
            <a:r>
              <a:rPr lang="pt-BR" sz="4400" dirty="0" smtClean="0"/>
              <a:t>Acesso as consultas</a:t>
            </a:r>
          </a:p>
          <a:p>
            <a:pPr>
              <a:buNone/>
            </a:pPr>
            <a:endParaRPr lang="pt-BR" sz="4400" dirty="0" smtClean="0"/>
          </a:p>
          <a:p>
            <a:r>
              <a:rPr lang="pt-BR" sz="4400" dirty="0" smtClean="0"/>
              <a:t>Trabalho de ESF/APS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002060"/>
                </a:solidFill>
              </a:rPr>
              <a:t>Objetivo geral</a:t>
            </a:r>
            <a:endParaRPr lang="pt-BR" sz="4800" b="1" dirty="0">
              <a:solidFill>
                <a:srgbClr val="002060"/>
              </a:solidFill>
            </a:endParaRPr>
          </a:p>
        </p:txBody>
      </p:sp>
      <p:sp>
        <p:nvSpPr>
          <p:cNvPr id="4" name="3 Onda"/>
          <p:cNvSpPr/>
          <p:nvPr/>
        </p:nvSpPr>
        <p:spPr>
          <a:xfrm>
            <a:off x="214282" y="1500174"/>
            <a:ext cx="8715436" cy="521497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4400" dirty="0" smtClean="0">
                <a:solidFill>
                  <a:schemeClr val="tx1"/>
                </a:solidFill>
              </a:rPr>
              <a:t>Melhorar a detecção e prevenção do câncer de colo do útero e de mama na </a:t>
            </a:r>
            <a:r>
              <a:rPr lang="pt-BR" sz="4400" dirty="0" smtClean="0">
                <a:solidFill>
                  <a:schemeClr val="tx1"/>
                </a:solidFill>
              </a:rPr>
              <a:t>UBS/Barro Duro</a:t>
            </a:r>
            <a:r>
              <a:rPr lang="pt-BR" sz="44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pt-BR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928694"/>
          </a:xfrm>
        </p:spPr>
        <p:txBody>
          <a:bodyPr>
            <a:noAutofit/>
          </a:bodyPr>
          <a:lstStyle/>
          <a:p>
            <a:r>
              <a:rPr lang="pt-BR" sz="4800" dirty="0" smtClean="0"/>
              <a:t/>
            </a:r>
            <a:br>
              <a:rPr lang="pt-BR" sz="4800" dirty="0" smtClean="0"/>
            </a:br>
            <a:r>
              <a:rPr lang="pt-BR" sz="4800" b="1" dirty="0" smtClean="0">
                <a:solidFill>
                  <a:srgbClr val="002060"/>
                </a:solidFill>
              </a:rPr>
              <a:t>Metodologia</a:t>
            </a:r>
            <a:r>
              <a:rPr lang="pt-BR" sz="4800" dirty="0" smtClean="0"/>
              <a:t/>
            </a:r>
            <a:br>
              <a:rPr lang="pt-BR" sz="4800" dirty="0" smtClean="0"/>
            </a:br>
            <a:endParaRPr lang="pt-BR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000108"/>
            <a:ext cx="8501122" cy="530294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3400" b="1" dirty="0" smtClean="0">
                <a:solidFill>
                  <a:srgbClr val="FF0000"/>
                </a:solidFill>
              </a:rPr>
              <a:t>Intervenção piloto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3400" dirty="0" smtClean="0"/>
              <a:t>Programação - 16 semanas (12 semanas)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3400" dirty="0" smtClean="0"/>
              <a:t>Apresentação da intervenção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3400" dirty="0" smtClean="0"/>
              <a:t>Capacitações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400" dirty="0" smtClean="0"/>
              <a:t>Atividades educativas  &amp; divulgação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400" dirty="0" smtClean="0"/>
              <a:t>Cadastros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400" dirty="0" smtClean="0"/>
              <a:t>Coletas  &amp; mamografia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400" dirty="0" smtClean="0"/>
              <a:t>Registro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400" dirty="0" smtClean="0"/>
              <a:t>Busca ativa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400" dirty="0" smtClean="0"/>
              <a:t>Monitoramento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400" dirty="0" smtClean="0"/>
              <a:t>Apresentação dos resultados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800" dirty="0" smtClean="0"/>
          </a:p>
          <a:p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150210_1630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-1071574" y="1071574"/>
            <a:ext cx="3071810" cy="92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20150210_163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143516" y="1142996"/>
            <a:ext cx="3071810" cy="785818"/>
          </a:xfrm>
          <a:prstGeom prst="rect">
            <a:avLst/>
          </a:prstGeom>
        </p:spPr>
      </p:pic>
      <p:pic>
        <p:nvPicPr>
          <p:cNvPr id="4" name="3 Imagen" descr="20150211_1059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43384" y="857244"/>
            <a:ext cx="3071810" cy="1357322"/>
          </a:xfrm>
          <a:prstGeom prst="rect">
            <a:avLst/>
          </a:prstGeom>
        </p:spPr>
      </p:pic>
      <p:pic>
        <p:nvPicPr>
          <p:cNvPr id="5" name="4 Imagen" descr="20150211_1102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500309" y="3071799"/>
            <a:ext cx="3786192" cy="3786214"/>
          </a:xfrm>
          <a:prstGeom prst="rect">
            <a:avLst/>
          </a:prstGeom>
        </p:spPr>
      </p:pic>
      <p:pic>
        <p:nvPicPr>
          <p:cNvPr id="6" name="5 Imagen" descr="20150507_1456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179347" y="3893347"/>
            <a:ext cx="3786190" cy="2143116"/>
          </a:xfrm>
          <a:prstGeom prst="rect">
            <a:avLst/>
          </a:prstGeom>
        </p:spPr>
      </p:pic>
      <p:pic>
        <p:nvPicPr>
          <p:cNvPr id="7" name="6 Imagen" descr="20150210_1513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78591" y="750071"/>
            <a:ext cx="3071778" cy="1571636"/>
          </a:xfrm>
          <a:prstGeom prst="rect">
            <a:avLst/>
          </a:prstGeom>
        </p:spPr>
      </p:pic>
      <p:pic>
        <p:nvPicPr>
          <p:cNvPr id="8" name="7 Imagen" descr="20150210_15324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392895" y="2750354"/>
            <a:ext cx="1714511" cy="2500300"/>
          </a:xfrm>
          <a:prstGeom prst="rect">
            <a:avLst/>
          </a:prstGeom>
        </p:spPr>
      </p:pic>
      <p:pic>
        <p:nvPicPr>
          <p:cNvPr id="9" name="8 Imagen" descr="20150210_15344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4750607" y="4607715"/>
            <a:ext cx="3786190" cy="714380"/>
          </a:xfrm>
          <a:prstGeom prst="rect">
            <a:avLst/>
          </a:prstGeom>
        </p:spPr>
      </p:pic>
      <p:pic>
        <p:nvPicPr>
          <p:cNvPr id="10" name="9 Imagen" descr="20150223_12123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214310" y="4572013"/>
            <a:ext cx="2071677" cy="2500297"/>
          </a:xfrm>
          <a:prstGeom prst="rect">
            <a:avLst/>
          </a:prstGeom>
        </p:spPr>
      </p:pic>
      <p:pic>
        <p:nvPicPr>
          <p:cNvPr id="11" name="10 Imagen" descr="20150312_14434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00298" y="0"/>
            <a:ext cx="2500330" cy="3071810"/>
          </a:xfrm>
          <a:prstGeom prst="rect">
            <a:avLst/>
          </a:prstGeom>
        </p:spPr>
      </p:pic>
      <p:pic>
        <p:nvPicPr>
          <p:cNvPr id="12" name="11 Imagen" descr="20150210_16334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5400000">
            <a:off x="6572260" y="500070"/>
            <a:ext cx="3071810" cy="2071670"/>
          </a:xfrm>
          <a:prstGeom prst="rect">
            <a:avLst/>
          </a:prstGeom>
        </p:spPr>
      </p:pic>
      <p:sp>
        <p:nvSpPr>
          <p:cNvPr id="13" name="12 Combinar"/>
          <p:cNvSpPr/>
          <p:nvPr/>
        </p:nvSpPr>
        <p:spPr>
          <a:xfrm>
            <a:off x="1357290" y="3714752"/>
            <a:ext cx="928694" cy="57150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13 Combinar"/>
          <p:cNvSpPr/>
          <p:nvPr/>
        </p:nvSpPr>
        <p:spPr>
          <a:xfrm flipH="1">
            <a:off x="1285852" y="4929198"/>
            <a:ext cx="571504" cy="35719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14 Combinar"/>
          <p:cNvSpPr/>
          <p:nvPr/>
        </p:nvSpPr>
        <p:spPr>
          <a:xfrm>
            <a:off x="6572264" y="4000504"/>
            <a:ext cx="500066" cy="107157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15 Combinar"/>
          <p:cNvSpPr/>
          <p:nvPr/>
        </p:nvSpPr>
        <p:spPr>
          <a:xfrm>
            <a:off x="714348" y="5715016"/>
            <a:ext cx="357190" cy="28575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16 Combinar"/>
          <p:cNvSpPr/>
          <p:nvPr/>
        </p:nvSpPr>
        <p:spPr>
          <a:xfrm flipH="1">
            <a:off x="214282" y="5786454"/>
            <a:ext cx="428628" cy="35719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17 Combinar"/>
          <p:cNvSpPr/>
          <p:nvPr/>
        </p:nvSpPr>
        <p:spPr>
          <a:xfrm>
            <a:off x="1857356" y="5286388"/>
            <a:ext cx="285752" cy="32861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18 Combinar"/>
          <p:cNvSpPr/>
          <p:nvPr/>
        </p:nvSpPr>
        <p:spPr>
          <a:xfrm>
            <a:off x="1071538" y="857232"/>
            <a:ext cx="500066" cy="42862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868346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002060"/>
                </a:solidFill>
              </a:rPr>
              <a:t>Logística</a:t>
            </a:r>
            <a:endParaRPr lang="pt-BR" sz="4800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5357850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Guia - Diretrizes Brasileiras/INCA (BRASIL, 2011)</a:t>
            </a:r>
          </a:p>
          <a:p>
            <a:endParaRPr lang="pt-BR" sz="3600" dirty="0"/>
          </a:p>
          <a:p>
            <a:r>
              <a:rPr lang="pt-BR" sz="3600" dirty="0" smtClean="0"/>
              <a:t>Caderno de Atenção Básica nº 13 do MS (BRASIL, 2013)</a:t>
            </a:r>
          </a:p>
          <a:p>
            <a:endParaRPr lang="pt-BR" sz="3600" dirty="0"/>
          </a:p>
          <a:p>
            <a:r>
              <a:rPr lang="pt-BR" sz="3600" dirty="0" smtClean="0"/>
              <a:t>Planilhas ou fichas espelho</a:t>
            </a:r>
          </a:p>
          <a:p>
            <a:endParaRPr lang="pt-BR" sz="3600" dirty="0" smtClean="0"/>
          </a:p>
          <a:p>
            <a:r>
              <a:rPr lang="pt-BR" sz="3600" dirty="0" smtClean="0"/>
              <a:t>Livro de registros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85728"/>
            <a:ext cx="8358278" cy="5286412"/>
          </a:xfrm>
        </p:spPr>
        <p:txBody>
          <a:bodyPr>
            <a:normAutofit/>
          </a:bodyPr>
          <a:lstStyle/>
          <a:p>
            <a:endParaRPr lang="pt-BR" sz="3600" b="1" dirty="0" smtClean="0"/>
          </a:p>
          <a:p>
            <a:pPr algn="ctr">
              <a:buNone/>
            </a:pPr>
            <a:endParaRPr lang="en-US" alt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Arial" charset="0"/>
            </a:endParaRPr>
          </a:p>
          <a:p>
            <a:pPr algn="ctr">
              <a:buNone/>
            </a:pPr>
            <a:r>
              <a:rPr lang="en-US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rial" charset="0"/>
              </a:rPr>
              <a:t>OBJETIVOS</a:t>
            </a:r>
            <a:br>
              <a:rPr lang="en-US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rial" charset="0"/>
              </a:rPr>
            </a:br>
            <a:endParaRPr lang="en-US" alt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Arial" charset="0"/>
            </a:endParaRPr>
          </a:p>
          <a:p>
            <a:pPr algn="ctr">
              <a:buNone/>
            </a:pPr>
            <a:r>
              <a:rPr lang="en-US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rial" charset="0"/>
              </a:rPr>
              <a:t>METAS  </a:t>
            </a:r>
            <a:br>
              <a:rPr lang="en-US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rial" charset="0"/>
              </a:rPr>
            </a:br>
            <a:r>
              <a:rPr lang="en-US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rial" charset="0"/>
              </a:rPr>
              <a:t/>
            </a:r>
            <a:br>
              <a:rPr lang="en-US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rial" charset="0"/>
              </a:rPr>
            </a:br>
            <a:r>
              <a:rPr lang="en-US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rial" charset="0"/>
              </a:rPr>
              <a:t>RESULTADOS</a:t>
            </a:r>
            <a:endParaRPr lang="pt-BR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endParaRPr lang="pt-BR" sz="3600" dirty="0" smtClean="0"/>
          </a:p>
          <a:p>
            <a:endParaRPr lang="pt-BR" sz="3600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68075" y="495455"/>
            <a:ext cx="8490205" cy="2026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 smtClean="0"/>
              <a:t>Objetivo </a:t>
            </a:r>
            <a:r>
              <a:rPr lang="pt-BR" sz="2400" b="1" dirty="0"/>
              <a:t>1: Ampliar a cobertura de detecção precoce do câncer de colo e do câncer de mama</a:t>
            </a:r>
          </a:p>
          <a:p>
            <a:pPr algn="just"/>
            <a:r>
              <a:rPr lang="pt-BR" sz="2400" b="1" dirty="0"/>
              <a:t>Meta 1.1:</a:t>
            </a:r>
            <a:r>
              <a:rPr lang="pt-BR" sz="2400" dirty="0"/>
              <a:t> Ampliar a cobertura de detecção precoce do câncer de colo uterino das mulheres na faixa etária entre 25 e 64 anos de idade para </a:t>
            </a:r>
            <a:r>
              <a:rPr lang="pt-BR" sz="2400" dirty="0" smtClean="0"/>
              <a:t>80%</a:t>
            </a:r>
          </a:p>
          <a:p>
            <a:pPr algn="just"/>
            <a:endParaRPr lang="pt-BR" sz="3400" dirty="0"/>
          </a:p>
          <a:p>
            <a:pPr marL="0" indent="0" algn="just">
              <a:buNone/>
            </a:pPr>
            <a:endParaRPr lang="pt-BR" sz="3400" dirty="0"/>
          </a:p>
        </p:txBody>
      </p:sp>
      <p:graphicFrame>
        <p:nvGraphicFramePr>
          <p:cNvPr id="3" name="Chart 1"/>
          <p:cNvGraphicFramePr>
            <a:graphicFrameLocks/>
          </p:cNvGraphicFramePr>
          <p:nvPr/>
        </p:nvGraphicFramePr>
        <p:xfrm>
          <a:off x="1071538" y="3714752"/>
          <a:ext cx="5786478" cy="243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42910" y="2857496"/>
            <a:ext cx="6373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Proporção de mulheres entre 25 e 64 anos com exame em dia para detecção precoce do câncer de colo de útero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99564" y="4000504"/>
            <a:ext cx="2244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Mês 1: n= 31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Mês 2: n= 110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Mês 3: n= 213</a:t>
            </a:r>
          </a:p>
          <a:p>
            <a:endParaRPr lang="pt-BR" sz="2400" dirty="0" smtClean="0">
              <a:solidFill>
                <a:srgbClr val="FF0000"/>
              </a:solidFill>
            </a:endParaRPr>
          </a:p>
          <a:p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4283" y="357166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Meta 1.2:</a:t>
            </a:r>
            <a:r>
              <a:rPr lang="pt-BR" sz="2400" dirty="0" smtClean="0"/>
              <a:t> Ampliar a cobertura de detecção precoce do câncer de mama das mulheres na faixa etária entre 50 e 69 anos de idade para 80%</a:t>
            </a:r>
          </a:p>
          <a:p>
            <a:endParaRPr lang="pt-BR" dirty="0"/>
          </a:p>
        </p:txBody>
      </p:sp>
      <p:graphicFrame>
        <p:nvGraphicFramePr>
          <p:cNvPr id="5" name="Chart 2"/>
          <p:cNvGraphicFramePr>
            <a:graphicFrameLocks/>
          </p:cNvGraphicFramePr>
          <p:nvPr/>
        </p:nvGraphicFramePr>
        <p:xfrm>
          <a:off x="857224" y="3357562"/>
          <a:ext cx="5715040" cy="260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85786" y="2500306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Proporção de mulheres entre 50 e 69 anos com exame em dia para detecção precoce de câncer de mama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643702" y="3643314"/>
            <a:ext cx="2244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Mês 1: n= 12 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Mês 2: n= 56 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Mês 3: n= 110</a:t>
            </a:r>
          </a:p>
          <a:p>
            <a:endParaRPr lang="pt-BR" sz="2400" dirty="0" smtClean="0">
              <a:solidFill>
                <a:srgbClr val="FF0000"/>
              </a:solidFill>
            </a:endParaRPr>
          </a:p>
          <a:p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428604"/>
            <a:ext cx="831145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/>
              <a:t>Objetivo 2: </a:t>
            </a:r>
            <a:r>
              <a:rPr lang="pt-BR" sz="2800" dirty="0" smtClean="0"/>
              <a:t>Melhorar a qualidade do atendimento das mulheres que realizam detecção precoce de câncer de colo de útero e de mama na unidade de saúde.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 </a:t>
            </a:r>
            <a:r>
              <a:rPr lang="pt-BR" sz="2800" b="1" dirty="0" smtClean="0"/>
              <a:t>Meta 2.1:</a:t>
            </a:r>
            <a:r>
              <a:rPr lang="pt-BR" sz="2800" dirty="0" smtClean="0"/>
              <a:t> Obter 100% de coleta de amostras satisfatórias do exame citopatológico de colo uterino.</a:t>
            </a:r>
          </a:p>
          <a:p>
            <a:pPr algn="just"/>
            <a:endParaRPr lang="pt-BR" sz="2800" dirty="0" smtClean="0"/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Meta cumprida integralmente em todos os meses da intervenção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00502" y="1064525"/>
            <a:ext cx="7900588" cy="511243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Objetivo </a:t>
            </a:r>
            <a:r>
              <a:rPr lang="pt-BR" sz="2400" b="1" dirty="0">
                <a:cs typeface="Arial" panose="020B0604020202020204" pitchFamily="34" charset="0"/>
              </a:rPr>
              <a:t>3: Melhorar a adesão das mulheres à realização de exame citopatológico de colo uterino e mamografia.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b="1" dirty="0">
                <a:cs typeface="Arial" panose="020B0604020202020204" pitchFamily="34" charset="0"/>
              </a:rPr>
              <a:t>Meta 3.1: </a:t>
            </a:r>
            <a:r>
              <a:rPr lang="pt-BR" sz="2400" dirty="0">
                <a:cs typeface="Arial" panose="020B0604020202020204" pitchFamily="34" charset="0"/>
              </a:rPr>
              <a:t>Identificar 100% das mulheres com exame citopatológico alterado sem acompanhamento pela unidade de </a:t>
            </a:r>
            <a:r>
              <a:rPr lang="pt-BR" sz="2400" dirty="0" smtClean="0">
                <a:cs typeface="Arial" panose="020B0604020202020204" pitchFamily="34" charset="0"/>
              </a:rPr>
              <a:t>saúde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>
                <a:cs typeface="Arial" panose="020B0604020202020204" pitchFamily="34" charset="0"/>
              </a:rPr>
              <a:t>	</a:t>
            </a:r>
            <a:r>
              <a:rPr lang="pt-BR" sz="2400" b="1" dirty="0" smtClean="0"/>
              <a:t>Meta 3.2:</a:t>
            </a:r>
            <a:r>
              <a:rPr lang="pt-BR" sz="2400" dirty="0" smtClean="0"/>
              <a:t> Identificar 100% das mulheres com mamografia alterada sem acompanhamento pela unidade de saúde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Em </a:t>
            </a:r>
            <a:r>
              <a:rPr lang="pt-BR" sz="2400" b="1" dirty="0">
                <a:solidFill>
                  <a:srgbClr val="FF0000"/>
                </a:solidFill>
                <a:cs typeface="Arial" panose="020B0604020202020204" pitchFamily="34" charset="0"/>
              </a:rPr>
              <a:t>nenhum dos três meses obtivemos resultados alterados </a:t>
            </a:r>
            <a:r>
              <a:rPr lang="pt-B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de citopatológico e </a:t>
            </a:r>
            <a:r>
              <a:rPr lang="pt-BR" sz="2400" b="1" dirty="0">
                <a:solidFill>
                  <a:srgbClr val="FF0000"/>
                </a:solidFill>
                <a:cs typeface="Arial" panose="020B0604020202020204" pitchFamily="34" charset="0"/>
              </a:rPr>
              <a:t>mamografia. 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928694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002060"/>
                </a:solidFill>
              </a:rPr>
              <a:t>Introdução</a:t>
            </a:r>
            <a:endParaRPr lang="pt-BR" sz="4800" b="1" dirty="0">
              <a:solidFill>
                <a:srgbClr val="002060"/>
              </a:solidFill>
            </a:endParaRPr>
          </a:p>
        </p:txBody>
      </p:sp>
      <p:sp>
        <p:nvSpPr>
          <p:cNvPr id="5" name="4 Estrella de 6 puntas"/>
          <p:cNvSpPr/>
          <p:nvPr/>
        </p:nvSpPr>
        <p:spPr>
          <a:xfrm>
            <a:off x="214282" y="1071546"/>
            <a:ext cx="8678198" cy="559781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pt-BR" sz="4800" dirty="0" smtClean="0"/>
          </a:p>
          <a:p>
            <a:pPr algn="ctr">
              <a:buNone/>
            </a:pPr>
            <a:r>
              <a:rPr lang="pt-BR" sz="4800" dirty="0" smtClean="0"/>
              <a:t>Motivação</a:t>
            </a:r>
          </a:p>
          <a:p>
            <a:pPr algn="ctr">
              <a:buNone/>
            </a:pPr>
            <a:endParaRPr lang="pt-BR" sz="4800" dirty="0" smtClean="0"/>
          </a:p>
          <a:p>
            <a:pPr algn="ctr">
              <a:buNone/>
            </a:pPr>
            <a:endParaRPr lang="pt-BR" sz="4800" dirty="0" smtClean="0"/>
          </a:p>
          <a:p>
            <a:pPr algn="ctr">
              <a:buNone/>
            </a:pPr>
            <a:r>
              <a:rPr lang="pt-BR" sz="4800" dirty="0" smtClean="0"/>
              <a:t> Estatística</a:t>
            </a:r>
          </a:p>
          <a:p>
            <a:pPr algn="ctr">
              <a:buNone/>
            </a:pPr>
            <a:endParaRPr lang="pt-BR" sz="4800" dirty="0" smtClean="0"/>
          </a:p>
        </p:txBody>
      </p:sp>
      <p:sp>
        <p:nvSpPr>
          <p:cNvPr id="6" name="5 Flecha abajo"/>
          <p:cNvSpPr/>
          <p:nvPr/>
        </p:nvSpPr>
        <p:spPr>
          <a:xfrm>
            <a:off x="4214810" y="3500438"/>
            <a:ext cx="714380" cy="1000132"/>
          </a:xfrm>
          <a:prstGeom prst="downArrow">
            <a:avLst>
              <a:gd name="adj1" fmla="val 63128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8596" y="285728"/>
            <a:ext cx="78404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/>
              <a:t>Meta 3.3:</a:t>
            </a:r>
            <a:r>
              <a:rPr lang="pt-BR" sz="2400" dirty="0" smtClean="0"/>
              <a:t> Realizar busca ativa em 100% de mulheres com exame </a:t>
            </a:r>
            <a:r>
              <a:rPr lang="pt-BR" sz="2400" dirty="0" err="1" smtClean="0"/>
              <a:t>citopatológico</a:t>
            </a:r>
            <a:r>
              <a:rPr lang="pt-BR" sz="2400" dirty="0" smtClean="0"/>
              <a:t> alterado sem acompanhamento pela unidade de saúde.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/>
              <a:t>Meta 3.4:</a:t>
            </a:r>
            <a:r>
              <a:rPr lang="pt-BR" sz="2400" dirty="0" smtClean="0"/>
              <a:t> Realizar busca ativa em 100% de mulheres com mamografia alterada sem acompanhamento pela unidade de saúde.</a:t>
            </a:r>
          </a:p>
          <a:p>
            <a:pPr algn="ctr">
              <a:lnSpc>
                <a:spcPct val="150000"/>
              </a:lnSpc>
            </a:pPr>
            <a:r>
              <a:rPr lang="pt-BR" sz="2400" b="1" dirty="0" smtClean="0">
                <a:solidFill>
                  <a:srgbClr val="FF0000"/>
                </a:solidFill>
              </a:rPr>
              <a:t>Como não tivemos resultados alterados, não foi necessária a realização de busca ativa para estas situações.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00501" y="1064525"/>
            <a:ext cx="8043465" cy="5112438"/>
          </a:xfrm>
        </p:spPr>
        <p:txBody>
          <a:bodyPr>
            <a:noAutofit/>
          </a:bodyPr>
          <a:lstStyle/>
          <a:p>
            <a:pPr indent="0" algn="ctr">
              <a:lnSpc>
                <a:spcPct val="150000"/>
              </a:lnSpc>
              <a:buNone/>
            </a:pPr>
            <a:r>
              <a:rPr lang="pt-BR" sz="2400" b="1" kern="50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Objetivo </a:t>
            </a:r>
            <a:r>
              <a:rPr lang="pt-BR" sz="2400" b="1" kern="5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4: </a:t>
            </a:r>
            <a:r>
              <a:rPr lang="pt-BR" sz="24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Melhorar registros das informações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b="1" dirty="0" smtClean="0"/>
              <a:t>Meta 4.1:</a:t>
            </a:r>
            <a:r>
              <a:rPr lang="pt-BR" sz="2400" dirty="0" smtClean="0"/>
              <a:t> Manter registro da coleta de exame citopatológico de colo de útero em registro específico em 100% das mulheres cadastradas.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b="1" dirty="0" smtClean="0"/>
              <a:t>Meta 4.1:</a:t>
            </a:r>
            <a:r>
              <a:rPr lang="pt-BR" sz="2400" dirty="0" smtClean="0"/>
              <a:t> Manter registro da realização da mamografia em registro específico em 100% das mulheres cadastradas.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Conseguimos </a:t>
            </a:r>
            <a:r>
              <a:rPr lang="pt-BR" b="1" dirty="0">
                <a:solidFill>
                  <a:srgbClr val="FF0000"/>
                </a:solidFill>
                <a:cs typeface="Arial" panose="020B0604020202020204" pitchFamily="34" charset="0"/>
              </a:rPr>
              <a:t>atingir estas </a:t>
            </a:r>
            <a:r>
              <a:rPr lang="pt-BR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cs typeface="Arial" panose="020B0604020202020204" pitchFamily="34" charset="0"/>
              </a:rPr>
              <a:t>metas em 100% nos três meses da </a:t>
            </a:r>
            <a:r>
              <a:rPr lang="pt-BR" b="1" dirty="0" smtClean="0">
                <a:solidFill>
                  <a:srgbClr val="FF0000"/>
                </a:solidFill>
                <a:cs typeface="Arial" panose="020B0604020202020204" pitchFamily="34" charset="0"/>
              </a:rPr>
              <a:t>intervenção.</a:t>
            </a:r>
            <a:endParaRPr lang="pt-BR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71055" y="370898"/>
            <a:ext cx="8315787" cy="547572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b="1" dirty="0" smtClean="0">
                <a:cs typeface="Arial" panose="020B0604020202020204" pitchFamily="34" charset="0"/>
              </a:rPr>
              <a:t>Objetivo </a:t>
            </a:r>
            <a:r>
              <a:rPr lang="pt-BR" sz="2600" b="1" dirty="0">
                <a:cs typeface="Arial" panose="020B0604020202020204" pitchFamily="34" charset="0"/>
              </a:rPr>
              <a:t>5: Mapear as mulheres de risco para câncer de colo de útero e de mama.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600" b="1" dirty="0" smtClean="0"/>
              <a:t>Meta 5.1:</a:t>
            </a:r>
            <a:r>
              <a:rPr lang="pt-BR" sz="2600" dirty="0" smtClean="0"/>
              <a:t> Pesquisar sinais de alerta para câncer de colo de útero em 100% das mulheres entre 25 e 64 anos (Dor e sangramento após relação sexual e/ou corrimento vaginal excessivo).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600" b="1" dirty="0" smtClean="0"/>
              <a:t>Meta 5.2:</a:t>
            </a:r>
            <a:r>
              <a:rPr lang="pt-BR" sz="2600" dirty="0" smtClean="0"/>
              <a:t> Realizar avaliação de risco para câncer de mama em 100% das mulheres entre 50 e 69 anos.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Durante </a:t>
            </a:r>
            <a:r>
              <a:rPr lang="pt-BR" sz="3500" b="1" dirty="0">
                <a:solidFill>
                  <a:srgbClr val="FF0000"/>
                </a:solidFill>
                <a:cs typeface="Arial" panose="020B0604020202020204" pitchFamily="34" charset="0"/>
              </a:rPr>
              <a:t>os três meses da intervenção conseguimos </a:t>
            </a:r>
            <a:r>
              <a:rPr lang="pt-BR" sz="3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cumprir em 100% tais metas.</a:t>
            </a:r>
            <a:endParaRPr lang="pt-BR" sz="35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57158" y="214290"/>
            <a:ext cx="8186766" cy="5808230"/>
          </a:xfrm>
        </p:spPr>
        <p:txBody>
          <a:bodyPr>
            <a:normAutofit fontScale="85000" lnSpcReduction="10000"/>
          </a:bodyPr>
          <a:lstStyle/>
          <a:p>
            <a:pPr lvl="8" algn="just"/>
            <a:endParaRPr lang="pt-BR" dirty="0"/>
          </a:p>
          <a:p>
            <a:pPr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2800" b="1" dirty="0" smtClean="0">
                <a:cs typeface="Arial" panose="020B0604020202020204" pitchFamily="34" charset="0"/>
              </a:rPr>
              <a:t>Objetivo </a:t>
            </a:r>
            <a:r>
              <a:rPr lang="pt-BR" sz="2800" b="1" dirty="0">
                <a:cs typeface="Arial" panose="020B0604020202020204" pitchFamily="34" charset="0"/>
              </a:rPr>
              <a:t>6: Promover a saúde das mulheres que realizam detecção precoce de câncer de colo de útero e de mama na unidade de saúde.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b="1" dirty="0" smtClean="0"/>
              <a:t>Meta 6.1:</a:t>
            </a:r>
            <a:r>
              <a:rPr lang="pt-BR" sz="2400" dirty="0" smtClean="0"/>
              <a:t> Orientar 100% das mulheres cadastradas sobre doenças sexualmente transmissíveis (DST) e fatores de risco para câncer de colo de útero.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b="1" dirty="0" smtClean="0"/>
              <a:t>Meta 6.2:</a:t>
            </a:r>
            <a:r>
              <a:rPr lang="pt-BR" sz="2400" dirty="0" smtClean="0"/>
              <a:t> Orientar 100% das mulheres cadastradas sobre doenças sexualmente transmissíveis (DST) e fatores de risco para câncer de mama.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Tais </a:t>
            </a:r>
            <a:r>
              <a:rPr lang="pt-BR" sz="2600" b="1" dirty="0">
                <a:solidFill>
                  <a:srgbClr val="FF0000"/>
                </a:solidFill>
                <a:cs typeface="Arial" panose="020B0604020202020204" pitchFamily="34" charset="0"/>
              </a:rPr>
              <a:t>orientações foram realizadas para 100% das mulheres cadastradas tanto para o câncer de colo de útero quanto para o câncer de mama. </a:t>
            </a:r>
          </a:p>
          <a:p>
            <a:pPr algn="ctr"/>
            <a:endParaRPr lang="pt-BR" sz="2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002060"/>
                </a:solidFill>
              </a:rPr>
              <a:t>Discussão</a:t>
            </a:r>
            <a:endParaRPr lang="pt-BR" sz="4800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Ampliação </a:t>
            </a:r>
            <a:r>
              <a:rPr lang="pt-BR" sz="2800" dirty="0"/>
              <a:t>da cobertura da atenção no atendimento a saúde da </a:t>
            </a:r>
            <a:r>
              <a:rPr lang="pt-BR" sz="2800" dirty="0" smtClean="0"/>
              <a:t>mulher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Programas </a:t>
            </a:r>
            <a:r>
              <a:rPr lang="pt-BR" sz="2800" dirty="0"/>
              <a:t>de HIPERDIA e </a:t>
            </a:r>
            <a:r>
              <a:rPr lang="pt-BR" sz="2800" dirty="0" smtClean="0"/>
              <a:t>Idosos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Melhoria </a:t>
            </a:r>
            <a:r>
              <a:rPr lang="pt-BR" sz="2800" dirty="0"/>
              <a:t>dos registros e a qualificação da </a:t>
            </a:r>
            <a:r>
              <a:rPr lang="pt-BR" sz="2800" dirty="0" smtClean="0"/>
              <a:t>atenção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Ampliação </a:t>
            </a:r>
            <a:r>
              <a:rPr lang="pt-BR" sz="2800" dirty="0"/>
              <a:t>da coleta do exame </a:t>
            </a:r>
            <a:r>
              <a:rPr lang="pt-BR" sz="2800" dirty="0" smtClean="0"/>
              <a:t>CP </a:t>
            </a:r>
            <a:r>
              <a:rPr lang="pt-BR" sz="2800" dirty="0"/>
              <a:t>e mamografia das mulheres em idade alvo do </a:t>
            </a:r>
            <a:r>
              <a:rPr lang="pt-BR" sz="2800" dirty="0" smtClean="0"/>
              <a:t>programa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Melhor classificação do risco de sofrer câncer de mama e/ou de colo de útero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Melhoria no conhecimento da população-alvo sobre prevenção das DSTs</a:t>
            </a:r>
            <a:endParaRPr lang="pt-BR" sz="28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Cadastro e registro da população alvo da intervenção, até mesmo dos outros programas da estratégia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Padronização do trabalho das duas equipes além de mudança na forma de atendimento e controle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8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Capacitação das equipes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Trabalho integrado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Revisão das </a:t>
            </a:r>
            <a:r>
              <a:rPr lang="pt-BR" sz="2800" dirty="0"/>
              <a:t>atribuições da </a:t>
            </a:r>
            <a:r>
              <a:rPr lang="pt-BR" sz="2800" dirty="0" smtClean="0"/>
              <a:t>equipe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Impacto </a:t>
            </a:r>
            <a:r>
              <a:rPr lang="pt-BR" sz="2800" dirty="0"/>
              <a:t>da intervenção </a:t>
            </a:r>
            <a:r>
              <a:rPr lang="pt-BR" sz="2800" dirty="0" smtClean="0"/>
              <a:t>percebido </a:t>
            </a:r>
            <a:r>
              <a:rPr lang="pt-BR" sz="2800" dirty="0"/>
              <a:t>pela </a:t>
            </a:r>
            <a:r>
              <a:rPr lang="pt-BR" sz="2800" dirty="0" smtClean="0"/>
              <a:t>comunidade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Intervenção </a:t>
            </a:r>
            <a:r>
              <a:rPr lang="pt-BR" sz="2800" dirty="0"/>
              <a:t>será incorporada a rotina do </a:t>
            </a:r>
            <a:r>
              <a:rPr lang="pt-BR" sz="2800" dirty="0" smtClean="0"/>
              <a:t>serviço - </a:t>
            </a:r>
            <a:r>
              <a:rPr lang="pt-BR" sz="2800" dirty="0"/>
              <a:t>ampliar o trabalho de conscientização da comunidade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b="1" u="sng" dirty="0" smtClean="0"/>
              <a:t>Entraves</a:t>
            </a:r>
            <a:r>
              <a:rPr lang="pt-BR" dirty="0" smtClean="0"/>
              <a:t> </a:t>
            </a:r>
          </a:p>
          <a:p>
            <a:endParaRPr lang="pt-BR" dirty="0" smtClean="0"/>
          </a:p>
          <a:p>
            <a:r>
              <a:rPr lang="pt-BR" dirty="0" smtClean="0"/>
              <a:t>Irregularidade dos profissionais;</a:t>
            </a:r>
          </a:p>
          <a:p>
            <a:endParaRPr lang="pt-BR" dirty="0" smtClean="0"/>
          </a:p>
          <a:p>
            <a:r>
              <a:rPr lang="pt-BR" dirty="0" smtClean="0"/>
              <a:t>Articulação com a comunidade;</a:t>
            </a:r>
          </a:p>
          <a:p>
            <a:endParaRPr lang="pt-BR" dirty="0" smtClean="0"/>
          </a:p>
          <a:p>
            <a:r>
              <a:rPr lang="pt-BR" dirty="0" smtClean="0"/>
              <a:t>Disponibilidade de todos os profissionais das equipes;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Trabalho sobrecarregado.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210146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</a:rPr>
              <a:t>Reflexão  crítica sobre o processo pessoal de aprendizagem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3578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800" dirty="0" smtClean="0"/>
              <a:t>Forma </a:t>
            </a:r>
            <a:r>
              <a:rPr lang="pt-BR" sz="2800" dirty="0"/>
              <a:t>nova de </a:t>
            </a:r>
            <a:r>
              <a:rPr lang="pt-BR" sz="2800" dirty="0" smtClean="0"/>
              <a:t>aprendizado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800" dirty="0" smtClean="0"/>
              <a:t>Mistura </a:t>
            </a:r>
            <a:r>
              <a:rPr lang="pt-BR" sz="2800" dirty="0"/>
              <a:t>de sentimentos e </a:t>
            </a:r>
            <a:r>
              <a:rPr lang="pt-BR" sz="2800" dirty="0" smtClean="0"/>
              <a:t>desafios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800" dirty="0" smtClean="0"/>
              <a:t>Curso </a:t>
            </a:r>
            <a:r>
              <a:rPr lang="pt-BR" sz="2800" dirty="0"/>
              <a:t>não </a:t>
            </a:r>
            <a:r>
              <a:rPr lang="pt-BR" sz="2800" dirty="0" smtClean="0"/>
              <a:t>presencial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800" dirty="0" smtClean="0"/>
              <a:t>Plataforma </a:t>
            </a:r>
            <a:r>
              <a:rPr lang="pt-BR" sz="2800" dirty="0"/>
              <a:t>de informática </a:t>
            </a:r>
            <a:endParaRPr lang="pt-BR" sz="2800" dirty="0" smtClean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800" dirty="0" smtClean="0"/>
              <a:t>Atualização sobre as diferenças de realidade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800" dirty="0" smtClean="0"/>
              <a:t>Diferenças dos protocolos ministeriais e portarias, das estratégias e diretrizes, das metas e ações protocolizadas pelo MS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800" dirty="0" smtClean="0"/>
              <a:t>Estudo da Medicina Coletiva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800" dirty="0" smtClean="0"/>
              <a:t>Aposta do Brasil - SUS, na atenção integral e em todos os níveis de complexidade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800" dirty="0" smtClean="0"/>
              <a:t>Compreender a dinâmica da estratégia do PSF brasileiro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t-BR" sz="2800" dirty="0" smtClean="0"/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t-BR" sz="2800" dirty="0" smtClean="0"/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 smtClean="0"/>
              <a:t>BRASIL. Ministério da Saúde. Secretaria de Atenção à Saúde. Departamento de Atenção Básica. </a:t>
            </a:r>
            <a:r>
              <a:rPr lang="pt-BR" b="1" dirty="0" smtClean="0"/>
              <a:t>Caderno de Atenção Básica: Controle dos Cânceres do Colo do útero e de Mama.</a:t>
            </a:r>
            <a:r>
              <a:rPr lang="pt-BR" dirty="0" smtClean="0"/>
              <a:t> 2 ed. Brasília: Ministério da Saúde, 2013. 124p. (Cadernos de Atenção Básica, n. 13). </a:t>
            </a:r>
          </a:p>
          <a:p>
            <a:pPr marL="0" indent="0">
              <a:buNone/>
            </a:pPr>
            <a:r>
              <a:rPr lang="pt-BR" dirty="0" smtClean="0"/>
              <a:t> </a:t>
            </a:r>
          </a:p>
          <a:p>
            <a:pPr marL="0" indent="0">
              <a:buNone/>
            </a:pPr>
            <a:r>
              <a:rPr lang="pt-BR" dirty="0" smtClean="0"/>
              <a:t>BRASIL. Ministério da Saúde (MS). Instituto Nacional de Câncer (Inca) . </a:t>
            </a:r>
            <a:r>
              <a:rPr lang="pt-BR" b="1" dirty="0" smtClean="0"/>
              <a:t>Estimativa 2012: incidência de câncer no Brasil.</a:t>
            </a:r>
            <a:r>
              <a:rPr lang="pt-BR" dirty="0" smtClean="0"/>
              <a:t> Rio de Janeiro: Inca; 2011. [ Links ] 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sz="4800" dirty="0" smtClean="0"/>
              <a:t>Câncer de colo de útero: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pt-BR" sz="48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3500" b="1" dirty="0" smtClean="0"/>
              <a:t>Incidência</a:t>
            </a:r>
            <a:r>
              <a:rPr lang="pt-BR" sz="3500" dirty="0" smtClean="0"/>
              <a:t> – 530 mil casos novos por ano no mundo.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3500" b="1" dirty="0" smtClean="0"/>
              <a:t>Frequência</a:t>
            </a:r>
            <a:r>
              <a:rPr lang="pt-BR" sz="3500" dirty="0" smtClean="0"/>
              <a:t> - 3º tipo de câncer mais comum entre as mulheres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3500" b="1" dirty="0" smtClean="0"/>
              <a:t>Mortalidade</a:t>
            </a:r>
            <a:r>
              <a:rPr lang="pt-BR" sz="3500" dirty="0" smtClean="0"/>
              <a:t> - 274 mil mulheres por ano.</a:t>
            </a:r>
          </a:p>
          <a:p>
            <a:pPr algn="r">
              <a:buNone/>
            </a:pPr>
            <a:endParaRPr lang="pt-BR" sz="2800" dirty="0" smtClean="0"/>
          </a:p>
          <a:p>
            <a:pPr algn="r">
              <a:buNone/>
            </a:pPr>
            <a:r>
              <a:rPr lang="pt-BR" sz="2800" dirty="0" smtClean="0"/>
              <a:t>(BRASIL, 2013)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462174" cy="642942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3600" dirty="0" smtClean="0">
                <a:latin typeface="Brush Script MT" pitchFamily="66" charset="0"/>
                <a:cs typeface="Arial" pitchFamily="34" charset="0"/>
              </a:rPr>
              <a:t>Há um tempo em que é preciso abandonar as roupas usadas, que já tem a forma do nosso corpo, e esquecer os nossos caminhos, que nos levam sempre aos mesmos lugares. É o tempo da travessia: e, se não ousarmos fazê-la, teremos ficado, para sempre, à margem de nós mesmos”.</a:t>
            </a:r>
          </a:p>
          <a:p>
            <a:pPr algn="ctr">
              <a:buNone/>
            </a:pP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Fernando Pessoa</a:t>
            </a:r>
            <a:endParaRPr lang="pt-BR" sz="2800" dirty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4000" b="1" dirty="0" smtClean="0">
                <a:solidFill>
                  <a:srgbClr val="002060"/>
                </a:solidFill>
              </a:rPr>
              <a:t>OBRIGADO!!</a:t>
            </a:r>
            <a:endParaRPr lang="pt-BR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4800" dirty="0" smtClean="0"/>
              <a:t>Câncer de mama:</a:t>
            </a:r>
          </a:p>
          <a:p>
            <a:pPr algn="ctr">
              <a:spcBef>
                <a:spcPts val="0"/>
              </a:spcBef>
              <a:buNone/>
            </a:pPr>
            <a:endParaRPr lang="pt-BR" sz="4800" dirty="0" smtClean="0"/>
          </a:p>
          <a:p>
            <a:pPr algn="just"/>
            <a:r>
              <a:rPr lang="pt-BR" b="1" dirty="0" smtClean="0"/>
              <a:t>Incidência</a:t>
            </a:r>
            <a:r>
              <a:rPr lang="pt-BR" dirty="0" smtClean="0"/>
              <a:t> – o de maior incidência entre as mulheres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Frequência</a:t>
            </a:r>
            <a:r>
              <a:rPr lang="pt-BR" dirty="0" smtClean="0"/>
              <a:t> - 23% do total (2008) 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Mortalidade</a:t>
            </a:r>
            <a:r>
              <a:rPr lang="pt-BR" dirty="0" smtClean="0"/>
              <a:t> - 5ª causa de morte (458 mil óbitos)  </a:t>
            </a:r>
          </a:p>
          <a:p>
            <a:pPr>
              <a:buNone/>
            </a:pPr>
            <a:endParaRPr lang="pt-BR" sz="4400" dirty="0" smtClean="0"/>
          </a:p>
          <a:p>
            <a:pPr>
              <a:buNone/>
            </a:pPr>
            <a:endParaRPr lang="pt-BR" sz="4400" dirty="0" smtClean="0"/>
          </a:p>
          <a:p>
            <a:pPr>
              <a:buNone/>
            </a:pPr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6072198" y="5786454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pt-BR" sz="3200" dirty="0" smtClean="0"/>
              <a:t>(BRASIL, 2013)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857256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002060"/>
                </a:solidFill>
              </a:rPr>
              <a:t>Caracterização do município</a:t>
            </a:r>
            <a:endParaRPr lang="pt-BR" sz="4800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5214974"/>
          </a:xfrm>
        </p:spPr>
        <p:txBody>
          <a:bodyPr>
            <a:normAutofit/>
          </a:bodyPr>
          <a:lstStyle/>
          <a:p>
            <a:r>
              <a:rPr lang="pt-BR" sz="4000" dirty="0" smtClean="0"/>
              <a:t>Localização  de Pelotas</a:t>
            </a:r>
          </a:p>
          <a:p>
            <a:pPr>
              <a:buNone/>
            </a:pPr>
            <a:r>
              <a:rPr lang="pt-BR" sz="4000" dirty="0" smtClean="0"/>
              <a:t> </a:t>
            </a:r>
          </a:p>
          <a:p>
            <a:r>
              <a:rPr lang="pt-BR" sz="4000" dirty="0" smtClean="0"/>
              <a:t>3ª Coordenadoria de Saúde</a:t>
            </a:r>
          </a:p>
          <a:p>
            <a:pPr>
              <a:buNone/>
            </a:pPr>
            <a:endParaRPr lang="pt-BR" sz="4000" dirty="0" smtClean="0"/>
          </a:p>
          <a:p>
            <a:r>
              <a:rPr lang="pt-BR" sz="4000" dirty="0" smtClean="0"/>
              <a:t>População:  329.435 (2012) </a:t>
            </a:r>
          </a:p>
          <a:p>
            <a:pPr>
              <a:buNone/>
            </a:pPr>
            <a:endParaRPr lang="pt-BR" sz="4000" dirty="0" smtClean="0"/>
          </a:p>
          <a:p>
            <a:r>
              <a:rPr lang="pt-BR" sz="4000" dirty="0" smtClean="0"/>
              <a:t>Densidade demográfica: 205 hab/Km</a:t>
            </a:r>
            <a:r>
              <a:rPr lang="pt-BR" sz="4000" baseline="30000" dirty="0" smtClean="0"/>
              <a:t>2</a:t>
            </a:r>
          </a:p>
          <a:p>
            <a:pPr>
              <a:buNone/>
            </a:pP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/>
              <a:t>PIB : 10.386,48 (2010); com 3,22% (2010) extrema pobreza; e só 15,87% (2013) plano de saúde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/>
              <a:t>Central de Regulação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/>
              <a:t>Exames complementares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/>
              <a:t>Referência de média e alta complexidade para outros municípios da região.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sz="4000" dirty="0" smtClean="0"/>
          </a:p>
          <a:p>
            <a:r>
              <a:rPr lang="pt-BR" sz="4200" dirty="0" smtClean="0"/>
              <a:t>06 hospitais gerais, 01 PS, 01 UBAI</a:t>
            </a:r>
          </a:p>
          <a:p>
            <a:endParaRPr lang="pt-BR" sz="4200" dirty="0"/>
          </a:p>
          <a:p>
            <a:r>
              <a:rPr lang="pt-BR" sz="4200" dirty="0" smtClean="0"/>
              <a:t>01 Centro de Especialidades, 01 SAMU</a:t>
            </a:r>
          </a:p>
          <a:p>
            <a:endParaRPr lang="pt-BR" sz="4200" dirty="0"/>
          </a:p>
          <a:p>
            <a:r>
              <a:rPr lang="pt-BR" sz="4200" dirty="0" smtClean="0"/>
              <a:t>01 hospital psiquiátrico, 01 hemocentro</a:t>
            </a:r>
          </a:p>
          <a:p>
            <a:pPr>
              <a:buNone/>
            </a:pPr>
            <a:endParaRPr lang="pt-BR" sz="4200" dirty="0" smtClean="0"/>
          </a:p>
          <a:p>
            <a:r>
              <a:rPr lang="pt-BR" sz="4200" dirty="0" smtClean="0"/>
              <a:t>52 UBS (26 ESF e 01 CEO tipo I)</a:t>
            </a:r>
          </a:p>
          <a:p>
            <a:endParaRPr lang="pt-BR" sz="4200" dirty="0" smtClean="0"/>
          </a:p>
          <a:p>
            <a:r>
              <a:rPr lang="pt-BR" sz="4200" dirty="0" smtClean="0"/>
              <a:t>Não possui NASF</a:t>
            </a:r>
          </a:p>
          <a:p>
            <a:endParaRPr lang="pt-BR" sz="4000" dirty="0" smtClean="0"/>
          </a:p>
          <a:p>
            <a:endParaRPr lang="pt-BR" sz="4000" dirty="0"/>
          </a:p>
          <a:p>
            <a:pPr>
              <a:buNone/>
            </a:pPr>
            <a:endParaRPr lang="pt-BR" sz="4000" dirty="0" smtClean="0"/>
          </a:p>
        </p:txBody>
      </p:sp>
      <p:sp>
        <p:nvSpPr>
          <p:cNvPr id="4" name="3 Proceso alternativo"/>
          <p:cNvSpPr/>
          <p:nvPr/>
        </p:nvSpPr>
        <p:spPr>
          <a:xfrm>
            <a:off x="214282" y="214290"/>
            <a:ext cx="871543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Sistema de saúde local 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188640"/>
            <a:ext cx="8715436" cy="1296144"/>
          </a:xfrm>
        </p:spPr>
        <p:txBody>
          <a:bodyPr>
            <a:normAutofit fontScale="90000"/>
          </a:bodyPr>
          <a:lstStyle/>
          <a:p>
            <a:r>
              <a:rPr lang="pt-BR" sz="4800" b="1" dirty="0" smtClean="0">
                <a:solidFill>
                  <a:srgbClr val="002060"/>
                </a:solidFill>
              </a:rPr>
              <a:t>Caracterização da UBS Barro Duro</a:t>
            </a:r>
            <a:endParaRPr lang="pt-BR" sz="4800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500174"/>
            <a:ext cx="8858312" cy="5214974"/>
          </a:xfrm>
        </p:spPr>
        <p:txBody>
          <a:bodyPr>
            <a:normAutofit/>
          </a:bodyPr>
          <a:lstStyle/>
          <a:p>
            <a:r>
              <a:rPr lang="pt-BR" sz="4000" dirty="0" smtClean="0"/>
              <a:t>Localização</a:t>
            </a:r>
          </a:p>
          <a:p>
            <a:pPr>
              <a:buNone/>
            </a:pPr>
            <a:endParaRPr lang="pt-BR" sz="4000" dirty="0" smtClean="0"/>
          </a:p>
          <a:p>
            <a:r>
              <a:rPr lang="pt-BR" sz="4000" dirty="0" smtClean="0"/>
              <a:t>Vínculo administrativo - SUS</a:t>
            </a:r>
          </a:p>
          <a:p>
            <a:pPr>
              <a:buNone/>
            </a:pPr>
            <a:endParaRPr lang="pt-BR" sz="4000" dirty="0" smtClean="0"/>
          </a:p>
          <a:p>
            <a:r>
              <a:rPr lang="pt-BR" sz="4000" dirty="0" smtClean="0"/>
              <a:t>Vínculo educacional – UFPel</a:t>
            </a:r>
          </a:p>
          <a:p>
            <a:pPr>
              <a:buNone/>
            </a:pPr>
            <a:endParaRPr lang="pt-BR" sz="4000" dirty="0" smtClean="0"/>
          </a:p>
          <a:p>
            <a:r>
              <a:rPr lang="pt-BR" sz="4000" dirty="0" smtClean="0"/>
              <a:t>Modelo de atenção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6500858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sz="4000" dirty="0" smtClean="0"/>
              <a:t>Composição das equipes</a:t>
            </a:r>
          </a:p>
          <a:p>
            <a:pPr>
              <a:buNone/>
            </a:pPr>
            <a:endParaRPr lang="pt-BR" sz="4000" dirty="0" smtClean="0"/>
          </a:p>
          <a:p>
            <a:r>
              <a:rPr lang="pt-BR" sz="4000" dirty="0" smtClean="0"/>
              <a:t>Outros profissionais</a:t>
            </a:r>
          </a:p>
          <a:p>
            <a:pPr>
              <a:buNone/>
            </a:pPr>
            <a:endParaRPr lang="pt-BR" sz="4000" dirty="0"/>
          </a:p>
          <a:p>
            <a:r>
              <a:rPr lang="pt-BR" sz="4000" dirty="0" smtClean="0"/>
              <a:t>Caracterização do alvo: </a:t>
            </a:r>
          </a:p>
          <a:p>
            <a:pPr>
              <a:buNone/>
            </a:pPr>
            <a:endParaRPr lang="pt-BR" sz="4000" dirty="0" smtClean="0"/>
          </a:p>
          <a:p>
            <a:pPr>
              <a:buFont typeface="Wingdings" pitchFamily="2" charset="2"/>
              <a:buChar char="Ø"/>
            </a:pPr>
            <a:r>
              <a:rPr lang="pt-BR" sz="4000" b="1" dirty="0" smtClean="0"/>
              <a:t>1460 mulheres - 25 a 64 anos - (213)</a:t>
            </a:r>
          </a:p>
          <a:p>
            <a:pPr>
              <a:buFont typeface="Wingdings" pitchFamily="2" charset="2"/>
              <a:buChar char="Ø"/>
            </a:pPr>
            <a:endParaRPr lang="pt-BR" sz="4000" b="1" dirty="0" smtClean="0"/>
          </a:p>
          <a:p>
            <a:pPr>
              <a:buFont typeface="Wingdings" pitchFamily="2" charset="2"/>
              <a:buChar char="Ø"/>
            </a:pPr>
            <a:r>
              <a:rPr lang="pt-BR" sz="4000" b="1" dirty="0" smtClean="0"/>
              <a:t>520 mulheres - 50 a 69 anos -  (110)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1255</Words>
  <Application>Microsoft Office PowerPoint</Application>
  <PresentationFormat>Apresentação na tela (4:3)</PresentationFormat>
  <Paragraphs>201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de Office</vt:lpstr>
      <vt:lpstr>Slide 1</vt:lpstr>
      <vt:lpstr>Introdução</vt:lpstr>
      <vt:lpstr>Slide 3</vt:lpstr>
      <vt:lpstr>Slide 4</vt:lpstr>
      <vt:lpstr>Caracterização do município</vt:lpstr>
      <vt:lpstr>Slide 6</vt:lpstr>
      <vt:lpstr>Slide 7</vt:lpstr>
      <vt:lpstr>Caracterização da UBS Barro Duro</vt:lpstr>
      <vt:lpstr>Slide 9</vt:lpstr>
      <vt:lpstr>Situação da ação programática na UBS antes da intervenção</vt:lpstr>
      <vt:lpstr>Objetivo geral</vt:lpstr>
      <vt:lpstr> Metodologia </vt:lpstr>
      <vt:lpstr>Slide 13</vt:lpstr>
      <vt:lpstr>Logística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Discussão</vt:lpstr>
      <vt:lpstr>Slide 25</vt:lpstr>
      <vt:lpstr>Slide 26</vt:lpstr>
      <vt:lpstr>Slide 27</vt:lpstr>
      <vt:lpstr>Reflexão  crítica sobre o processo pessoal de aprendizagem</vt:lpstr>
      <vt:lpstr>Referências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Alcides Agramonte Abel</dc:creator>
  <cp:lastModifiedBy>Maria Emilia</cp:lastModifiedBy>
  <cp:revision>95</cp:revision>
  <dcterms:created xsi:type="dcterms:W3CDTF">2015-06-21T00:22:00Z</dcterms:created>
  <dcterms:modified xsi:type="dcterms:W3CDTF">2015-06-25T23:02:32Z</dcterms:modified>
</cp:coreProperties>
</file>