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5"/>
  </p:notesMasterIdLst>
  <p:sldIdLst>
    <p:sldId id="355" r:id="rId2"/>
    <p:sldId id="434" r:id="rId3"/>
    <p:sldId id="435" r:id="rId4"/>
    <p:sldId id="357" r:id="rId5"/>
    <p:sldId id="360" r:id="rId6"/>
    <p:sldId id="361" r:id="rId7"/>
    <p:sldId id="436" r:id="rId8"/>
    <p:sldId id="366" r:id="rId9"/>
    <p:sldId id="365" r:id="rId10"/>
    <p:sldId id="259" r:id="rId11"/>
    <p:sldId id="385" r:id="rId12"/>
    <p:sldId id="437" r:id="rId13"/>
    <p:sldId id="330" r:id="rId14"/>
    <p:sldId id="386" r:id="rId15"/>
    <p:sldId id="388" r:id="rId16"/>
    <p:sldId id="387" r:id="rId17"/>
    <p:sldId id="389" r:id="rId18"/>
    <p:sldId id="367" r:id="rId19"/>
    <p:sldId id="390" r:id="rId20"/>
    <p:sldId id="392" r:id="rId21"/>
    <p:sldId id="393" r:id="rId22"/>
    <p:sldId id="395" r:id="rId23"/>
    <p:sldId id="396" r:id="rId24"/>
    <p:sldId id="398" r:id="rId25"/>
    <p:sldId id="399" r:id="rId26"/>
    <p:sldId id="401" r:id="rId27"/>
    <p:sldId id="402" r:id="rId28"/>
    <p:sldId id="404" r:id="rId29"/>
    <p:sldId id="405" r:id="rId30"/>
    <p:sldId id="406" r:id="rId31"/>
    <p:sldId id="408" r:id="rId32"/>
    <p:sldId id="411" r:id="rId33"/>
    <p:sldId id="410" r:id="rId34"/>
    <p:sldId id="413" r:id="rId35"/>
    <p:sldId id="414" r:id="rId36"/>
    <p:sldId id="416" r:id="rId37"/>
    <p:sldId id="417" r:id="rId38"/>
    <p:sldId id="419" r:id="rId39"/>
    <p:sldId id="420" r:id="rId40"/>
    <p:sldId id="439" r:id="rId41"/>
    <p:sldId id="423" r:id="rId42"/>
    <p:sldId id="441" r:id="rId43"/>
    <p:sldId id="294" r:id="rId44"/>
    <p:sldId id="346" r:id="rId45"/>
    <p:sldId id="347" r:id="rId46"/>
    <p:sldId id="348" r:id="rId47"/>
    <p:sldId id="377" r:id="rId48"/>
    <p:sldId id="427" r:id="rId49"/>
    <p:sldId id="429" r:id="rId50"/>
    <p:sldId id="430" r:id="rId51"/>
    <p:sldId id="431" r:id="rId52"/>
    <p:sldId id="432" r:id="rId53"/>
    <p:sldId id="433" r:id="rId5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E"/>
    <a:srgbClr val="E6F4FE"/>
    <a:srgbClr val="0000CC"/>
    <a:srgbClr val="000099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ntalla%20lapto%20vj\univ\Coleta%20de%20dados%20%20FINAL%20HAS%20e%20DM%20(1).xls.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56666226903769"/>
          <c:y val="2.9359720790578161E-2"/>
          <c:w val="0.84126521215455774"/>
          <c:h val="0.8741701357596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0.11320754716981135</c:v>
                </c:pt>
                <c:pt idx="1">
                  <c:v>0.26243567753001718</c:v>
                </c:pt>
                <c:pt idx="2">
                  <c:v>0.42881646655231581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81440"/>
        <c:axId val="-1036987424"/>
      </c:barChart>
      <c:catAx>
        <c:axId val="-103698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87424"/>
        <c:crosses val="autoZero"/>
        <c:auto val="1"/>
        <c:lblAlgn val="ctr"/>
        <c:lblOffset val="100"/>
        <c:noMultiLvlLbl val="0"/>
      </c:catAx>
      <c:valAx>
        <c:axId val="-1036987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81440"/>
        <c:crosses val="autoZero"/>
        <c:crossBetween val="between"/>
        <c:majorUnit val="0.2"/>
        <c:min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9635174438366"/>
          <c:y val="6.1738913067630158E-2"/>
          <c:w val="0.84938008728454695"/>
          <c:h val="0.86138074030421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Indicadores!$T$26:$W$26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Indicadores!$T$27:$W$27</c:f>
              <c:numCache>
                <c:formatCode>0.0%</c:formatCode>
                <c:ptCount val="4"/>
                <c:pt idx="0">
                  <c:v>0.87500000000000022</c:v>
                </c:pt>
                <c:pt idx="1">
                  <c:v>0.82352941176470584</c:v>
                </c:pt>
                <c:pt idx="2">
                  <c:v>0.71774193548387166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65216"/>
        <c:axId val="-811864672"/>
      </c:barChart>
      <c:catAx>
        <c:axId val="-81186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4672"/>
        <c:crosses val="autoZero"/>
        <c:auto val="1"/>
        <c:lblAlgn val="ctr"/>
        <c:lblOffset val="100"/>
        <c:noMultiLvlLbl val="0"/>
      </c:catAx>
      <c:valAx>
        <c:axId val="-8118646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52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0.88235294117647056</c:v>
                </c:pt>
                <c:pt idx="1">
                  <c:v>0.95833333333333359</c:v>
                </c:pt>
                <c:pt idx="2">
                  <c:v>0.97826086956521741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61408"/>
        <c:axId val="-811867936"/>
      </c:barChart>
      <c:catAx>
        <c:axId val="-811861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7936"/>
        <c:crosses val="autoZero"/>
        <c:auto val="1"/>
        <c:lblAlgn val="ctr"/>
        <c:lblOffset val="100"/>
        <c:noMultiLvlLbl val="0"/>
      </c:catAx>
      <c:valAx>
        <c:axId val="-8118679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1408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Indicadores!$D$37:$G$37</c:f>
              <c:numCache>
                <c:formatCode>0.0%</c:formatCode>
                <c:ptCount val="4"/>
                <c:pt idx="0">
                  <c:v>0.81818181818181823</c:v>
                </c:pt>
                <c:pt idx="1">
                  <c:v>0.88235294117647056</c:v>
                </c:pt>
                <c:pt idx="2">
                  <c:v>0.83599999999999997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71200"/>
        <c:axId val="-811872288"/>
      </c:barChart>
      <c:catAx>
        <c:axId val="-81187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72288"/>
        <c:crosses val="autoZero"/>
        <c:auto val="1"/>
        <c:lblAlgn val="ctr"/>
        <c:lblOffset val="100"/>
        <c:noMultiLvlLbl val="0"/>
      </c:catAx>
      <c:valAx>
        <c:axId val="-8118722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712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9088170836401"/>
          <c:y val="5.1352936093520471E-2"/>
          <c:w val="0.84810911829163604"/>
          <c:h val="0.85830031231097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Indicadores!$S$37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Indicadores!$T$36:$W$36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Indicadores!$T$37:$W$37</c:f>
              <c:numCache>
                <c:formatCode>0.0%</c:formatCode>
                <c:ptCount val="4"/>
                <c:pt idx="0">
                  <c:v>0.95833333333333337</c:v>
                </c:pt>
                <c:pt idx="1">
                  <c:v>0.92647058823529416</c:v>
                </c:pt>
                <c:pt idx="2">
                  <c:v>0.87096774193548387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68480"/>
        <c:axId val="-811867392"/>
      </c:barChart>
      <c:catAx>
        <c:axId val="-8118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7392"/>
        <c:crosses val="autoZero"/>
        <c:auto val="1"/>
        <c:lblAlgn val="ctr"/>
        <c:lblOffset val="100"/>
        <c:noMultiLvlLbl val="0"/>
      </c:catAx>
      <c:valAx>
        <c:axId val="-811867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8480"/>
        <c:crosses val="autoZero"/>
        <c:crossBetween val="between"/>
        <c:majorUnit val="0.1"/>
        <c:minorUnit val="4.0000000000000008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0.78787878787878785</c:v>
                </c:pt>
                <c:pt idx="1">
                  <c:v>0.86928104575163401</c:v>
                </c:pt>
                <c:pt idx="2">
                  <c:v>0.82799999999999996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300160"/>
        <c:axId val="-811302880"/>
      </c:barChart>
      <c:catAx>
        <c:axId val="-81130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2880"/>
        <c:crosses val="autoZero"/>
        <c:auto val="1"/>
        <c:lblAlgn val="ctr"/>
        <c:lblOffset val="100"/>
        <c:noMultiLvlLbl val="0"/>
      </c:catAx>
      <c:valAx>
        <c:axId val="-81130288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0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Indicadores!$S$43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Indicadores!$T$42:$W$42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Indicadores!$T$43:$W$43</c:f>
              <c:numCache>
                <c:formatCode>0.0%</c:formatCode>
                <c:ptCount val="4"/>
                <c:pt idx="0">
                  <c:v>0.875</c:v>
                </c:pt>
                <c:pt idx="1">
                  <c:v>0.8970588235294118</c:v>
                </c:pt>
                <c:pt idx="2">
                  <c:v>0.85483870967741937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307776"/>
        <c:axId val="-811308320"/>
      </c:barChart>
      <c:catAx>
        <c:axId val="-81130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8320"/>
        <c:crosses val="autoZero"/>
        <c:auto val="1"/>
        <c:lblAlgn val="ctr"/>
        <c:lblOffset val="100"/>
        <c:noMultiLvlLbl val="0"/>
      </c:catAx>
      <c:valAx>
        <c:axId val="-8113083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77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967306404914787"/>
          <c:y val="4.6914250617030098E-2"/>
          <c:w val="0.8476398491169006"/>
          <c:h val="0.84722873799794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Indicadores!$D$53:$G$53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Indicadores!$D$54:$G$54</c:f>
              <c:numCache>
                <c:formatCode>0.0%</c:formatCode>
                <c:ptCount val="4"/>
                <c:pt idx="0">
                  <c:v>0.95454545454545459</c:v>
                </c:pt>
                <c:pt idx="1">
                  <c:v>0.98039215686274506</c:v>
                </c:pt>
                <c:pt idx="2">
                  <c:v>0.98799999999999999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307232"/>
        <c:axId val="-811315392"/>
      </c:barChart>
      <c:catAx>
        <c:axId val="-81130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15392"/>
        <c:crosses val="autoZero"/>
        <c:auto val="1"/>
        <c:lblAlgn val="ctr"/>
        <c:lblOffset val="100"/>
        <c:noMultiLvlLbl val="0"/>
      </c:catAx>
      <c:valAx>
        <c:axId val="-81131539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723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Indicadores!$C$59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Indicadores!$D$58:$G$58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Indicadores!$D$59:$G$59</c:f>
              <c:numCache>
                <c:formatCode>0.0%</c:formatCode>
                <c:ptCount val="4"/>
                <c:pt idx="0">
                  <c:v>0.98484848484848486</c:v>
                </c:pt>
                <c:pt idx="1">
                  <c:v>0.99346405228758172</c:v>
                </c:pt>
                <c:pt idx="2">
                  <c:v>0.996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302336"/>
        <c:axId val="-811311040"/>
      </c:barChart>
      <c:catAx>
        <c:axId val="-8113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11040"/>
        <c:crosses val="autoZero"/>
        <c:auto val="1"/>
        <c:lblAlgn val="ctr"/>
        <c:lblOffset val="100"/>
        <c:noMultiLvlLbl val="0"/>
      </c:catAx>
      <c:valAx>
        <c:axId val="-8113110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023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hipertensos que receberam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t-BR"/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0.98484848484848486</c:v>
                </c:pt>
                <c:pt idx="1">
                  <c:v>0.99346405228758172</c:v>
                </c:pt>
                <c:pt idx="2">
                  <c:v>0.996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313216"/>
        <c:axId val="-811314848"/>
      </c:barChart>
      <c:catAx>
        <c:axId val="-81131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14848"/>
        <c:crosses val="autoZero"/>
        <c:auto val="1"/>
        <c:lblAlgn val="ctr"/>
        <c:lblOffset val="100"/>
        <c:noMultiLvlLbl val="0"/>
      </c:catAx>
      <c:valAx>
        <c:axId val="-811314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31321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89090101099878"/>
          <c:y val="3.8307512615557336E-2"/>
          <c:w val="0.84810911829163604"/>
          <c:h val="0.818759538413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Indicadores!$T$4:$W$4</c:f>
              <c:numCache>
                <c:formatCode>0.0%</c:formatCode>
                <c:ptCount val="4"/>
                <c:pt idx="0">
                  <c:v>0.11881188118811882</c:v>
                </c:pt>
                <c:pt idx="1">
                  <c:v>0.33663366336633677</c:v>
                </c:pt>
                <c:pt idx="2">
                  <c:v>0.61386138613861385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91776"/>
        <c:axId val="-1036983072"/>
      </c:barChart>
      <c:catAx>
        <c:axId val="-10369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83072"/>
        <c:crosses val="autoZero"/>
        <c:auto val="1"/>
        <c:lblAlgn val="ctr"/>
        <c:lblOffset val="100"/>
        <c:noMultiLvlLbl val="0"/>
      </c:catAx>
      <c:valAx>
        <c:axId val="-10369830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91776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0.77272727272727293</c:v>
                </c:pt>
                <c:pt idx="1">
                  <c:v>0.85620915032679756</c:v>
                </c:pt>
                <c:pt idx="2">
                  <c:v>0.82000000000000017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91232"/>
        <c:axId val="-1036977632"/>
      </c:barChart>
      <c:catAx>
        <c:axId val="-103699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77632"/>
        <c:crosses val="autoZero"/>
        <c:auto val="1"/>
        <c:lblAlgn val="ctr"/>
        <c:lblOffset val="100"/>
        <c:noMultiLvlLbl val="0"/>
      </c:catAx>
      <c:valAx>
        <c:axId val="-10369776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91232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51602081687369"/>
          <c:y val="2.9180976494351415E-2"/>
          <c:w val="0.86244644043171237"/>
          <c:h val="0.8840638918908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Indicadores!$T$9:$W$9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Indicadores!$T$10:$W$10</c:f>
              <c:numCache>
                <c:formatCode>0.0%</c:formatCode>
                <c:ptCount val="4"/>
                <c:pt idx="0">
                  <c:v>0.83333333333333359</c:v>
                </c:pt>
                <c:pt idx="1">
                  <c:v>0.88235294117647056</c:v>
                </c:pt>
                <c:pt idx="2">
                  <c:v>0.84677419354838757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77088"/>
        <c:axId val="-1036979264"/>
      </c:barChart>
      <c:catAx>
        <c:axId val="-10369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79264"/>
        <c:crosses val="autoZero"/>
        <c:auto val="1"/>
        <c:lblAlgn val="ctr"/>
        <c:lblOffset val="100"/>
        <c:noMultiLvlLbl val="0"/>
      </c:catAx>
      <c:valAx>
        <c:axId val="-10369792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77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0.74242424242424265</c:v>
                </c:pt>
                <c:pt idx="1">
                  <c:v>0.83660130718954284</c:v>
                </c:pt>
                <c:pt idx="2">
                  <c:v>0.80800000000000005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90144"/>
        <c:axId val="-1036986880"/>
      </c:barChart>
      <c:catAx>
        <c:axId val="-10369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86880"/>
        <c:crosses val="autoZero"/>
        <c:auto val="1"/>
        <c:lblAlgn val="ctr"/>
        <c:lblOffset val="100"/>
        <c:noMultiLvlLbl val="0"/>
      </c:catAx>
      <c:valAx>
        <c:axId val="-10369868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90144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18367433651222"/>
          <c:y val="7.0999750027774686E-2"/>
          <c:w val="0.82615657860398684"/>
          <c:h val="0.84058785134985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Indicadores!$T$14:$W$14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Indicadores!$T$15:$W$15</c:f>
              <c:numCache>
                <c:formatCode>0.0%</c:formatCode>
                <c:ptCount val="4"/>
                <c:pt idx="0">
                  <c:v>0.79166666666666652</c:v>
                </c:pt>
                <c:pt idx="1">
                  <c:v>0.85294117647058887</c:v>
                </c:pt>
                <c:pt idx="2">
                  <c:v>0.83064516129032262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1036984160"/>
        <c:axId val="-811866304"/>
      </c:barChart>
      <c:catAx>
        <c:axId val="-103698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6304"/>
        <c:crosses val="autoZero"/>
        <c:auto val="1"/>
        <c:lblAlgn val="ctr"/>
        <c:lblOffset val="100"/>
        <c:noMultiLvlLbl val="0"/>
      </c:catAx>
      <c:valAx>
        <c:axId val="-8118663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103698416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Indicadores!$D$21:$G$21</c:f>
              <c:numCache>
                <c:formatCode>0.0%</c:formatCode>
                <c:ptCount val="4"/>
                <c:pt idx="0">
                  <c:v>0.89393939393939392</c:v>
                </c:pt>
                <c:pt idx="1">
                  <c:v>0.92156862745098034</c:v>
                </c:pt>
                <c:pt idx="2">
                  <c:v>0.91600000000000004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63584"/>
        <c:axId val="-811860864"/>
      </c:barChart>
      <c:catAx>
        <c:axId val="-81186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0864"/>
        <c:crosses val="autoZero"/>
        <c:auto val="1"/>
        <c:lblAlgn val="ctr"/>
        <c:lblOffset val="100"/>
        <c:noMultiLvlLbl val="0"/>
      </c:catAx>
      <c:valAx>
        <c:axId val="-81186086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35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Indicadores!$S$21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Indicadores!$T$20:$W$20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Indicadores!$T$21:$W$21</c:f>
              <c:numCache>
                <c:formatCode>0.0%</c:formatCode>
                <c:ptCount val="4"/>
                <c:pt idx="0">
                  <c:v>0.70833333333333359</c:v>
                </c:pt>
                <c:pt idx="1">
                  <c:v>0.83823529411764708</c:v>
                </c:pt>
                <c:pt idx="2">
                  <c:v>0.87096774193548387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71744"/>
        <c:axId val="-811873376"/>
      </c:barChart>
      <c:catAx>
        <c:axId val="-81187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73376"/>
        <c:crosses val="autoZero"/>
        <c:auto val="1"/>
        <c:lblAlgn val="ctr"/>
        <c:lblOffset val="100"/>
        <c:noMultiLvlLbl val="0"/>
      </c:catAx>
      <c:valAx>
        <c:axId val="-8118733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71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0.6515151515151516</c:v>
                </c:pt>
                <c:pt idx="1">
                  <c:v>0.76470588235294135</c:v>
                </c:pt>
                <c:pt idx="2">
                  <c:v>0.73200000000000021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-811863040"/>
        <c:axId val="-811875552"/>
      </c:barChart>
      <c:catAx>
        <c:axId val="-81186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75552"/>
        <c:crosses val="autoZero"/>
        <c:auto val="1"/>
        <c:lblAlgn val="ctr"/>
        <c:lblOffset val="100"/>
        <c:noMultiLvlLbl val="0"/>
      </c:catAx>
      <c:valAx>
        <c:axId val="-8118755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811863040"/>
        <c:crosses val="autoZero"/>
        <c:crossBetween val="between"/>
        <c:majorUnit val="0.1"/>
        <c:minorUnit val="2.0000000000000004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1344409-A8FD-41E0-85B9-A3E35FE250A1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0612739-0C6C-47FC-A655-5C9C34D6177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778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552B6F88-4278-4125-8264-2CE69441C60E}" type="slidenum">
              <a:rPr lang="pt-BR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07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37EE2AC1-603E-4A5E-A682-A27061D2A689}" type="slidenum">
              <a:rPr lang="pt-BR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71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BA9D-6C2B-4274-9FEA-26C99594884B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E760-A7DC-40EC-8CA3-7EA58CA2642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0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721FD-84CE-40FA-81D9-73954450BCAF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65507-879F-4709-A606-8C10A06533B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03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18F7-01B5-49A3-AC8F-F602528E3D0D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9C35E-F8C8-4FFE-9B35-CAD3B0838965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B670-C457-4622-A73F-AFFAB3662029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0206-23DD-4CFA-80BD-80028E8F74B3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65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9CAC9-6225-4C46-AA5C-02ED3319CD02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19BF2-9E24-481C-9901-D917122610D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80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A1EC-859F-49E8-8AC2-BC4F33E6BA6C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8421-5387-4D97-90A9-0B6D7B92A8C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26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A370-A9AB-4536-8D59-06D7F1BDDF51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9836-5E39-45BB-BB24-72A1E8E945D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86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22C22-238C-4528-9F8E-A6E16CEFCE84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E2EA3-D512-4C95-ADA2-B33B4BAB0D6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8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A0C89-83A2-420B-BC27-5F16D2761C6C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825A4-061F-4D87-B16B-4B78412C36B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47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C30E-5FC7-498B-A23B-24B8CFB06EBE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CF4AC-813C-4065-B66B-77CB6CDA6C8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62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7219B-DD4F-476C-B88E-B0B4B1BE1E6B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94046-673D-4A62-8AE0-D96BE4B2396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1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AC0D6-1B7D-4B31-B459-347FBFD5770F}" type="datetimeFigureOut">
              <a:rPr lang="pt-BR"/>
              <a:pPr>
                <a:defRPr/>
              </a:pPr>
              <a:t>18/10/2015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9D9D280-0E29-48F4-9916-BCFD07642D52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asil.gov.br/saude/2011/09/doencas-cronicas-nao-transmissiveis-sao-a-maior-causa-de-morte-no-mundo-diz-oms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upo 7"/>
          <p:cNvGrpSpPr>
            <a:grpSpLocks/>
          </p:cNvGrpSpPr>
          <p:nvPr/>
        </p:nvGrpSpPr>
        <p:grpSpPr bwMode="auto">
          <a:xfrm>
            <a:off x="0" y="-26988"/>
            <a:ext cx="9144000" cy="1811338"/>
            <a:chOff x="-25865" y="3261767"/>
            <a:chExt cx="9144000" cy="1811338"/>
          </a:xfrm>
        </p:grpSpPr>
        <p:pic>
          <p:nvPicPr>
            <p:cNvPr id="3079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tângulo 8"/>
          <p:cNvSpPr>
            <a:spLocks noChangeArrowheads="1"/>
          </p:cNvSpPr>
          <p:nvPr/>
        </p:nvSpPr>
        <p:spPr bwMode="auto">
          <a:xfrm>
            <a:off x="107950" y="2124075"/>
            <a:ext cx="900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3200" b="1">
                <a:latin typeface="Arial" charset="0"/>
              </a:rPr>
              <a:t>Trabalho de Conclusão de Curso</a:t>
            </a:r>
            <a:endParaRPr lang="pt-BR" sz="3200">
              <a:latin typeface="Arial" charset="0"/>
            </a:endParaRPr>
          </a:p>
        </p:txBody>
      </p:sp>
      <p:sp>
        <p:nvSpPr>
          <p:cNvPr id="3076" name="Retângulo 9"/>
          <p:cNvSpPr>
            <a:spLocks noChangeArrowheads="1"/>
          </p:cNvSpPr>
          <p:nvPr/>
        </p:nvSpPr>
        <p:spPr bwMode="auto">
          <a:xfrm>
            <a:off x="-26988" y="4724400"/>
            <a:ext cx="9144001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b="1"/>
              <a:t> </a:t>
            </a:r>
          </a:p>
          <a:p>
            <a:pPr algn="ctr" eaLnBrk="1" hangingPunct="1"/>
            <a:r>
              <a:rPr lang="pt-BR" sz="2400" b="1">
                <a:latin typeface="Arial" charset="0"/>
              </a:rPr>
              <a:t>Aluno: Aleandrys del Toro Noa</a:t>
            </a:r>
          </a:p>
          <a:p>
            <a:pPr algn="ctr" eaLnBrk="1" hangingPunct="1"/>
            <a:r>
              <a:rPr lang="pt-BR" b="1">
                <a:latin typeface="Arial" charset="0"/>
              </a:rPr>
              <a:t>Orientadora: Ana Guilhermina Machado Reis </a:t>
            </a:r>
          </a:p>
          <a:p>
            <a:pPr algn="ctr" eaLnBrk="1" hangingPunct="1"/>
            <a:r>
              <a:rPr lang="pt-BR" b="1">
                <a:latin typeface="Arial" charset="0"/>
              </a:rPr>
              <a:t> </a:t>
            </a:r>
          </a:p>
          <a:p>
            <a:pPr algn="ctr" eaLnBrk="1" hangingPunct="1"/>
            <a:r>
              <a:rPr lang="pt-BR" b="1">
                <a:latin typeface="Arial" charset="0"/>
              </a:rPr>
              <a:t>Pelotas, 2015.</a:t>
            </a:r>
          </a:p>
        </p:txBody>
      </p:sp>
      <p:sp>
        <p:nvSpPr>
          <p:cNvPr id="15" name="Retângulo 14"/>
          <p:cNvSpPr/>
          <p:nvPr/>
        </p:nvSpPr>
        <p:spPr>
          <a:xfrm flipV="1">
            <a:off x="792163" y="4751388"/>
            <a:ext cx="7812087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078" name="CaixaDeTexto 1"/>
          <p:cNvSpPr txBox="1">
            <a:spLocks noChangeArrowheads="1"/>
          </p:cNvSpPr>
          <p:nvPr/>
        </p:nvSpPr>
        <p:spPr bwMode="auto">
          <a:xfrm>
            <a:off x="684213" y="3371850"/>
            <a:ext cx="7991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000CC"/>
                </a:solidFill>
              </a:rPr>
              <a:t>Melhoria da atenção à saúde dos usuários com hipertensão arterial sistêmica e diabetes mellitus na UBS/ESF </a:t>
            </a:r>
          </a:p>
          <a:p>
            <a:pPr algn="ctr" eaLnBrk="1" hangingPunct="1"/>
            <a:r>
              <a:rPr lang="pt-BR" sz="2400" b="1">
                <a:solidFill>
                  <a:srgbClr val="0000CC"/>
                </a:solidFill>
              </a:rPr>
              <a:t>José Alves Meirelles, Tartarugalzinho/AP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  <a:solidFill>
            <a:srgbClr val="E6F4FE"/>
          </a:solidFill>
        </p:spPr>
        <p:txBody>
          <a:bodyPr rtlCol="0"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Geral</a:t>
            </a: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Melhorar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atenção à saúde dos usuários com HAS e DM da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UBS/ESF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José Alves Meirelles em Tartarugalzinho - AP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pt-BR" sz="3200" b="1" smtClean="0">
                <a:solidFill>
                  <a:srgbClr val="0000CC"/>
                </a:solidFill>
                <a:latin typeface="Arial" charset="0"/>
                <a:cs typeface="Arial" charset="0"/>
              </a:rPr>
              <a:t>Objetivos específicos</a:t>
            </a:r>
            <a:endParaRPr lang="es-ES" sz="3200" b="1" smtClean="0">
              <a:solidFill>
                <a:srgbClr val="0000CC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295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Ampliar a cobertura a hipertensos e/ou diabéticos;</a:t>
            </a:r>
            <a:endParaRPr lang="es-ES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Melhorar a qualidade da atenção a hipertensos e/ou diabéticos;</a:t>
            </a:r>
            <a:endParaRPr lang="es-ES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Melhorar a adesão de hipertensos e/ou diabéticos ao programa;</a:t>
            </a:r>
            <a:endParaRPr lang="es-ES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Melhorar o registro das informações;</a:t>
            </a:r>
            <a:endParaRPr lang="es-ES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Mapear hipertensos e diabéticos de risco para doença cardiovascular;</a:t>
            </a:r>
            <a:endParaRPr lang="es-ES" smtClean="0"/>
          </a:p>
          <a:p>
            <a:pPr eaLnBrk="1" hangingPunct="1">
              <a:buFont typeface="Wingdings" pitchFamily="2" charset="2"/>
              <a:buChar char="v"/>
            </a:pPr>
            <a:r>
              <a:rPr lang="pt-BR" smtClean="0"/>
              <a:t>Promover a saúde de hipertensos e diabéticos.</a:t>
            </a:r>
            <a:endParaRPr lang="es-ES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609600" y="419100"/>
            <a:ext cx="7924800" cy="7778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</a:pPr>
            <a:r>
              <a:rPr lang="pt-BR" sz="4000" b="1" smtClean="0">
                <a:solidFill>
                  <a:srgbClr val="000099"/>
                </a:solidFill>
              </a:rPr>
              <a:t>Metodologia</a:t>
            </a:r>
            <a:endParaRPr lang="pt-BR" sz="4000" smtClean="0">
              <a:solidFill>
                <a:srgbClr val="000099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12 semanas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.</a:t>
            </a: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45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4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Ações em quatro eixos:</a:t>
            </a:r>
            <a:r>
              <a:rPr lang="pt-BR" sz="4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45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45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45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4500" dirty="0" smtClean="0">
                <a:latin typeface="Arial" pitchFamily="34" charset="0"/>
                <a:cs typeface="Arial" pitchFamily="34" charset="0"/>
              </a:rPr>
              <a:t>Engajamento Público.</a:t>
            </a:r>
            <a:endParaRPr lang="pt-BR" sz="45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09600" y="188913"/>
            <a:ext cx="7924800" cy="7778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</a:pPr>
            <a:r>
              <a:rPr lang="pt-BR" sz="4000" b="1" smtClean="0">
                <a:solidFill>
                  <a:srgbClr val="0000CC"/>
                </a:solidFill>
              </a:rPr>
              <a:t>Metodologia</a:t>
            </a:r>
            <a:endParaRPr lang="pt-BR" sz="4000" smtClean="0">
              <a:solidFill>
                <a:srgbClr val="0000C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850" y="981075"/>
            <a:ext cx="8496300" cy="48958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Monitoramento </a:t>
            </a:r>
            <a:r>
              <a:rPr lang="pt-BR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avaliação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800100" indent="-45720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Semanalmente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o médico e a enfermeira durante as reuniões da equipe monitoraram as fichas-espelho dos hipertensos e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diabéticos;</a:t>
            </a:r>
          </a:p>
          <a:p>
            <a:pPr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800100" indent="-45720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 Mediante a entrevista médica conhecemos os usuários que adquiriram seus medicamentos na farmácia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popular;</a:t>
            </a:r>
          </a:p>
          <a:p>
            <a:pPr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800100" indent="-45720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Os agentes comunitários de saúde fizeram busca ativa de todos os usuários em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atraso;</a:t>
            </a:r>
          </a:p>
          <a:p>
            <a:pPr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marL="800100" indent="-457200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200" dirty="0">
                <a:latin typeface="Arial" pitchFamily="34" charset="0"/>
                <a:cs typeface="Arial" pitchFamily="34" charset="0"/>
              </a:rPr>
              <a:t> Ao final de cada mês, as informações coletadas na ficha espelho foram consolidadas na planilha eletrônica. O monitoramento foi facilitado pelos registros.</a:t>
            </a: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13"/>
            <a:ext cx="82296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sz="3600" b="1" dirty="0" smtClean="0">
                <a:solidFill>
                  <a:srgbClr val="0000CC"/>
                </a:solidFill>
              </a:rPr>
              <a:t>Organização </a:t>
            </a:r>
            <a:r>
              <a:rPr lang="pt-BR" sz="3600" b="1" dirty="0">
                <a:solidFill>
                  <a:srgbClr val="0000CC"/>
                </a:solidFill>
              </a:rPr>
              <a:t>e gestão dos serviços</a:t>
            </a:r>
            <a:r>
              <a:rPr lang="pt-BR" b="1" dirty="0"/>
              <a:t/>
            </a:r>
            <a:br>
              <a:rPr lang="pt-BR" b="1" dirty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412875"/>
            <a:ext cx="9036050" cy="43195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O médico e a enfermeira foram os responsáveis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pelas orientações;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Os usuários foram acolhidos pela recepcionista e posteriormente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técnicas de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enfermagem;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Foram reservadas consultas semanais no turno da tarde para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os usuários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que os ACS fizeram busca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ativa;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Realizamos contato com a diretora da UBS e secretaria de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saúde para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garantir o material necessário para a tomada da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pressão arterial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e o teste de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glicose;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105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Os usuários avaliados como alto risco receberam atendimento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priorizado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durante o mesmo  horário das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consultas;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pt-BR" sz="2100" dirty="0">
                <a:latin typeface="Arial" pitchFamily="34" charset="0"/>
                <a:cs typeface="Arial" pitchFamily="34" charset="0"/>
              </a:rPr>
              <a:t>As informações foram atualizadas no sistema 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foram enviadas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semanalmente ao departamento de informática da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 secretaria </a:t>
            </a:r>
            <a:r>
              <a:rPr lang="pt-BR" sz="21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100" dirty="0">
              <a:latin typeface="Arial" pitchFamily="34" charset="0"/>
              <a:cs typeface="Arial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Título 1"/>
          <p:cNvSpPr txBox="1">
            <a:spLocks/>
          </p:cNvSpPr>
          <p:nvPr/>
        </p:nvSpPr>
        <p:spPr bwMode="auto">
          <a:xfrm>
            <a:off x="609600" y="112713"/>
            <a:ext cx="7924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pt-BR" sz="4000" b="1">
                <a:solidFill>
                  <a:srgbClr val="0000CC"/>
                </a:solidFill>
              </a:rPr>
              <a:t>Metodologia</a:t>
            </a:r>
            <a:endParaRPr lang="pt-BR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3200" b="1" smtClean="0">
                <a:solidFill>
                  <a:srgbClr val="0000CC"/>
                </a:solidFill>
              </a:rPr>
              <a:t>Qualificação da Prática Clínica</a:t>
            </a:r>
            <a:r>
              <a:rPr lang="pt-BR" sz="3200" b="1" smtClean="0"/>
              <a:t/>
            </a:r>
            <a:br>
              <a:rPr lang="pt-BR" sz="3200" b="1" smtClean="0"/>
            </a:br>
            <a:endParaRPr lang="es-ES" sz="32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25" y="1916113"/>
            <a:ext cx="8362950" cy="4525962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equipe e todos os profissionais que participaram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receberam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capacitações e qualificação antes de iniciar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durante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mesma;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Começamos as capacitações com informações gerais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doenças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características, promoção 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prevenção;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Também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realizamos a qualificação sobre cadastro e registro dos  usuários, monitoramento das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consultas;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9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Os responsáveis pelas capacitações foram o médico e a enfermeira.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Título 1"/>
          <p:cNvSpPr txBox="1">
            <a:spLocks/>
          </p:cNvSpPr>
          <p:nvPr/>
        </p:nvSpPr>
        <p:spPr bwMode="auto">
          <a:xfrm>
            <a:off x="609600" y="36513"/>
            <a:ext cx="7924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pt-BR" sz="4000" b="1">
                <a:solidFill>
                  <a:srgbClr val="0000CC"/>
                </a:solidFill>
              </a:rPr>
              <a:t>Metodologia</a:t>
            </a:r>
            <a:endParaRPr lang="pt-BR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960438"/>
            <a:ext cx="857885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b="1" u="sng" dirty="0">
                <a:solidFill>
                  <a:srgbClr val="0000CC"/>
                </a:solidFill>
                <a:cs typeface="Arial" panose="020B0604020202020204" pitchFamily="34" charset="0"/>
              </a:rPr>
              <a:t>Engajamento Público</a:t>
            </a:r>
            <a:br>
              <a:rPr lang="pt-BR" b="1" u="sng" dirty="0">
                <a:solidFill>
                  <a:srgbClr val="0000CC"/>
                </a:solidFill>
                <a:cs typeface="Arial" panose="020B0604020202020204" pitchFamily="34" charset="0"/>
              </a:rPr>
            </a:br>
            <a:endParaRPr lang="es-ES" u="sng" dirty="0">
              <a:solidFill>
                <a:srgbClr val="0000CC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79388" y="1773238"/>
            <a:ext cx="8713787" cy="43529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sz="2400" smtClean="0">
                <a:latin typeface="Arial" charset="0"/>
                <a:cs typeface="Arial" charset="0"/>
              </a:rPr>
              <a:t>As informações à comunidade  foram realizadas  mediante  propaganda através de materiais informativos educativos impressos  e rádio.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2400" smtClean="0">
                <a:latin typeface="Arial" charset="0"/>
                <a:cs typeface="Arial" charset="0"/>
              </a:rPr>
              <a:t> Outras informações foram oferecidas mediante conversas, atividades de educação em saúde e durante as consultas.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2400" smtClean="0">
                <a:latin typeface="Arial" charset="0"/>
                <a:cs typeface="Arial" charset="0"/>
              </a:rPr>
              <a:t>Foram criados grupos de risco com os hipertensos e diabéticos para facilitar as conversas.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z="12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2400" smtClean="0">
                <a:latin typeface="Arial" charset="0"/>
                <a:cs typeface="Arial" charset="0"/>
              </a:rPr>
              <a:t> Foram realizadas atividades de promoção da saúde com foco em nutrição, orientações e prática de atividades físicas higiene bucal.</a:t>
            </a:r>
            <a:endParaRPr lang="es-ES" sz="240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es-ES" sz="2400" smtClean="0">
              <a:latin typeface="Arial" charset="0"/>
              <a:cs typeface="Arial" charset="0"/>
            </a:endParaRPr>
          </a:p>
        </p:txBody>
      </p:sp>
      <p:sp>
        <p:nvSpPr>
          <p:cNvPr id="20484" name="Título 1"/>
          <p:cNvSpPr txBox="1">
            <a:spLocks/>
          </p:cNvSpPr>
          <p:nvPr/>
        </p:nvSpPr>
        <p:spPr bwMode="auto">
          <a:xfrm>
            <a:off x="615950" y="115888"/>
            <a:ext cx="79121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pt-BR" sz="4000" b="1">
                <a:solidFill>
                  <a:srgbClr val="0000CC"/>
                </a:solidFill>
              </a:rPr>
              <a:t>Metodologia</a:t>
            </a:r>
            <a:endParaRPr lang="pt-BR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altLang="zh-CN" b="1" dirty="0">
                <a:cs typeface="Arial" pitchFamily="34" charset="0"/>
              </a:rPr>
              <a:t/>
            </a:r>
            <a:br>
              <a:rPr lang="pt-BR" altLang="zh-CN" b="1" dirty="0">
                <a:cs typeface="Arial" pitchFamily="34" charset="0"/>
              </a:rPr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8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Logística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7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800" dirty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8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Protocolos -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Cadernos de Atenção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Básica n.36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, Atenção ao Diabetes Mellitus e Caderno de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Atenção Básica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n.37, Hipertensão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Arterial;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60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6000" dirty="0">
                <a:latin typeface="Arial" pitchFamily="34" charset="0"/>
                <a:cs typeface="Arial" pitchFamily="34" charset="0"/>
              </a:rPr>
              <a:t>Para organizar os registros específicos de programas a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UBS foi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utilizada ficha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espelho;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60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6000" dirty="0">
                <a:latin typeface="Arial" pitchFamily="34" charset="0"/>
                <a:cs typeface="Arial" pitchFamily="34" charset="0"/>
              </a:rPr>
              <a:t>Todos os dados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convertidos numa planilha eletrônica de coleta de dados que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constitui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o registro final, mediante o qual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realizamos o </a:t>
            </a:r>
            <a:r>
              <a:rPr lang="pt-BR" sz="6000" dirty="0">
                <a:latin typeface="Arial" pitchFamily="34" charset="0"/>
                <a:cs typeface="Arial" pitchFamily="34" charset="0"/>
              </a:rPr>
              <a:t>acompanhamento mensal da 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intervenção.</a:t>
            </a:r>
            <a:endParaRPr lang="pt-BR" sz="60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6000" dirty="0"/>
          </a:p>
        </p:txBody>
      </p:sp>
      <p:sp>
        <p:nvSpPr>
          <p:cNvPr id="21508" name="Título 1"/>
          <p:cNvSpPr txBox="1">
            <a:spLocks/>
          </p:cNvSpPr>
          <p:nvPr/>
        </p:nvSpPr>
        <p:spPr bwMode="auto">
          <a:xfrm>
            <a:off x="609600" y="419100"/>
            <a:ext cx="79248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571500" indent="-5715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pt-BR" sz="4000" b="1">
                <a:solidFill>
                  <a:srgbClr val="0000CC"/>
                </a:solidFill>
              </a:rPr>
              <a:t>Metodologia</a:t>
            </a:r>
            <a:endParaRPr lang="pt-BR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400" y="2492375"/>
            <a:ext cx="7924800" cy="6492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pPr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Metas e Resultados </a:t>
            </a:r>
            <a:endParaRPr lang="pt-BR" sz="40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22275" y="625475"/>
            <a:ext cx="82804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2000"/>
              <a:t>Objetivo 1. Ampliar a cobertura a hipertensos e/ou diabéticos</a:t>
            </a:r>
            <a:endParaRPr lang="es-ES" sz="2000"/>
          </a:p>
          <a:p>
            <a:pPr eaLnBrk="1" hangingPunct="1"/>
            <a:endParaRPr lang="es-ES" sz="2000"/>
          </a:p>
          <a:p>
            <a:pPr algn="just" eaLnBrk="1" hangingPunct="1"/>
            <a:endParaRPr lang="es-ES" sz="200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551552"/>
              </p:ext>
            </p:extLst>
          </p:nvPr>
        </p:nvGraphicFramePr>
        <p:xfrm>
          <a:off x="413991" y="3458985"/>
          <a:ext cx="3600425" cy="2639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327347" y="2204864"/>
            <a:ext cx="3527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1----66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2----153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3----250 </a:t>
            </a:r>
            <a:r>
              <a:rPr lang="es-ES" sz="1400" dirty="0" err="1"/>
              <a:t>usuários</a:t>
            </a:r>
            <a:r>
              <a:rPr lang="es-ES" sz="1400" dirty="0"/>
              <a:t>.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22585" y="6037263"/>
            <a:ext cx="38893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 dirty="0"/>
              <a:t>Figura 1: Gráfico cobertura do programa de atenção ao hipertenso na UBS/ESF José </a:t>
            </a:r>
            <a:r>
              <a:rPr lang="es-ES" sz="1100" dirty="0"/>
              <a:t> </a:t>
            </a:r>
            <a:r>
              <a:rPr lang="pt-BR" sz="1100" dirty="0"/>
              <a:t>Alves Meirelles, Tartarugalzinho/AP.</a:t>
            </a:r>
            <a:endParaRPr lang="es-ES" sz="1100" dirty="0"/>
          </a:p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  <a:p>
            <a:pPr eaLnBrk="1" hangingPunct="1"/>
            <a:endParaRPr lang="es-ES" sz="1800" dirty="0"/>
          </a:p>
        </p:txBody>
      </p:sp>
      <p:sp>
        <p:nvSpPr>
          <p:cNvPr id="7" name="Retângulo 6"/>
          <p:cNvSpPr/>
          <p:nvPr/>
        </p:nvSpPr>
        <p:spPr>
          <a:xfrm>
            <a:off x="7596188" y="57324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380288" y="54276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-9525" y="1079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23561" name="TextBox 2"/>
          <p:cNvSpPr txBox="1">
            <a:spLocks noChangeArrowheads="1"/>
          </p:cNvSpPr>
          <p:nvPr/>
        </p:nvSpPr>
        <p:spPr bwMode="auto">
          <a:xfrm>
            <a:off x="250825" y="1124744"/>
            <a:ext cx="36004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Meta 1.1 Cadastrar 68,61% dos hipertensos da área de </a:t>
            </a:r>
            <a:r>
              <a:rPr lang="pt-BR" sz="1400" dirty="0" err="1"/>
              <a:t>abrangencia</a:t>
            </a:r>
            <a:r>
              <a:rPr lang="pt-BR" sz="1400" dirty="0"/>
              <a:t> no Programa de Atenção á Hipertensão Arterial e á Diabetes Mellitus da unidade de saúde</a:t>
            </a:r>
            <a:endParaRPr lang="es-ES" sz="1400" dirty="0"/>
          </a:p>
          <a:p>
            <a:pPr eaLnBrk="1" hangingPunct="1"/>
            <a:endParaRPr lang="es-ES" dirty="0"/>
          </a:p>
        </p:txBody>
      </p:sp>
      <p:sp>
        <p:nvSpPr>
          <p:cNvPr id="23562" name="TextBox 4"/>
          <p:cNvSpPr txBox="1">
            <a:spLocks noChangeArrowheads="1"/>
          </p:cNvSpPr>
          <p:nvPr/>
        </p:nvSpPr>
        <p:spPr bwMode="auto">
          <a:xfrm>
            <a:off x="4499744" y="1154113"/>
            <a:ext cx="4176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Meta 1.2 Cadastrar 95,04% dos diabéticos da área de </a:t>
            </a:r>
            <a:r>
              <a:rPr lang="pt-BR" sz="1400" dirty="0" err="1"/>
              <a:t>abrangencia</a:t>
            </a:r>
            <a:r>
              <a:rPr lang="pt-BR" sz="1400" dirty="0"/>
              <a:t> no Programa de Atenção á Hipertensão Arterial e á Diabetes Mellitus da unidade de saúde</a:t>
            </a:r>
            <a:endParaRPr lang="es-ES" sz="1400" dirty="0"/>
          </a:p>
          <a:p>
            <a:pPr eaLnBrk="1" hangingPunct="1"/>
            <a:endParaRPr lang="es-ES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76236"/>
              </p:ext>
            </p:extLst>
          </p:nvPr>
        </p:nvGraphicFramePr>
        <p:xfrm>
          <a:off x="5075659" y="3480604"/>
          <a:ext cx="3600400" cy="262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5256584" y="2132856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1----24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2----68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 dirty="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3----124 </a:t>
            </a:r>
            <a:r>
              <a:rPr lang="es-ES" sz="1400" dirty="0" err="1"/>
              <a:t>usuários</a:t>
            </a:r>
            <a:r>
              <a:rPr lang="es-ES" sz="1400" dirty="0"/>
              <a:t>.</a:t>
            </a:r>
          </a:p>
        </p:txBody>
      </p:sp>
      <p:sp>
        <p:nvSpPr>
          <p:cNvPr id="23565" name="Rectangle 8"/>
          <p:cNvSpPr>
            <a:spLocks noChangeArrowheads="1"/>
          </p:cNvSpPr>
          <p:nvPr/>
        </p:nvSpPr>
        <p:spPr bwMode="auto">
          <a:xfrm>
            <a:off x="4967659" y="6040438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1100" dirty="0"/>
              <a:t>Figura 2: Gráfico cobertura do programa de atenção ao diabético na UBS/ESF José Alves Meirelles, </a:t>
            </a:r>
            <a:r>
              <a:rPr lang="pt-BR" sz="1100" dirty="0" smtClean="0"/>
              <a:t>Tartarugalzinho/AP.</a:t>
            </a:r>
            <a:endParaRPr lang="es-ES" sz="1100" dirty="0" smtClean="0"/>
          </a:p>
          <a:p>
            <a:pPr eaLnBrk="1" hangingPunct="1"/>
            <a:r>
              <a:rPr lang="pt-BR" sz="1100" dirty="0" smtClean="0"/>
              <a:t>Fonte</a:t>
            </a:r>
            <a:r>
              <a:rPr lang="pt-BR" sz="1100" dirty="0"/>
              <a:t>: Planilha de coleta de dados, UNASUS/UFPEL 2015</a:t>
            </a:r>
            <a:r>
              <a:rPr lang="pt-BR" dirty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950" y="1770063"/>
            <a:ext cx="4022725" cy="639762"/>
          </a:xfrm>
        </p:spPr>
        <p:txBody>
          <a:bodyPr/>
          <a:lstStyle/>
          <a:p>
            <a:pPr marL="80963" indent="0" algn="ctr" eaLnBrk="1" hangingPunct="1">
              <a:buFont typeface="Arial" charset="0"/>
              <a:buNone/>
            </a:pPr>
            <a:r>
              <a:rPr lang="pt-BR" b="1" smtClean="0">
                <a:solidFill>
                  <a:srgbClr val="7030A0"/>
                </a:solidFill>
                <a:latin typeface="Arial" charset="0"/>
                <a:cs typeface="Arial" charset="0"/>
              </a:rPr>
              <a:t>Introdução:</a:t>
            </a:r>
          </a:p>
        </p:txBody>
      </p:sp>
      <p:sp>
        <p:nvSpPr>
          <p:cNvPr id="4099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4763" y="1770063"/>
            <a:ext cx="4024312" cy="639762"/>
          </a:xfrm>
        </p:spPr>
        <p:txBody>
          <a:bodyPr/>
          <a:lstStyle/>
          <a:p>
            <a:pPr marL="80963" indent="0" algn="ctr" eaLnBrk="1" hangingPunct="1">
              <a:buFont typeface="Arial" charset="0"/>
              <a:buNone/>
            </a:pPr>
            <a:r>
              <a:rPr lang="pt-BR" b="1" smtClean="0">
                <a:solidFill>
                  <a:srgbClr val="7030A0"/>
                </a:solidFill>
                <a:latin typeface="Arial" charset="0"/>
                <a:cs typeface="Arial" charset="0"/>
              </a:rPr>
              <a:t>Intervenção:</a:t>
            </a: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388" y="2409825"/>
            <a:ext cx="4556125" cy="4114800"/>
          </a:xfrm>
          <a:prstGeom prst="rect">
            <a:avLst/>
          </a:prstGeom>
          <a:ln>
            <a:noFill/>
          </a:ln>
        </p:spPr>
        <p:txBody>
          <a:bodyPr/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</a:t>
            </a:r>
            <a:r>
              <a:rPr lang="pt-BR" sz="2400" dirty="0" smtClean="0"/>
              <a:t>;</a:t>
            </a:r>
          </a:p>
          <a:p>
            <a:pPr marL="461772" indent="-34290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Saúde; </a:t>
            </a:r>
          </a:p>
          <a:p>
            <a:pPr marL="290322" indent="-17145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 fontAlgn="auto">
              <a:spcAft>
                <a:spcPts val="0"/>
              </a:spcAft>
              <a:buClr>
                <a:srgbClr val="000099"/>
              </a:buClr>
              <a:buFont typeface="Wingdings" pitchFamily="2" charset="2"/>
              <a:buChar char="v"/>
              <a:defRPr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 fontAlgn="auto">
              <a:spcAft>
                <a:spcPts val="0"/>
              </a:spcAft>
              <a:buClr>
                <a:srgbClr val="000099"/>
              </a:buClr>
              <a:defRPr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Espaço Reservado para Conteúdo 5"/>
          <p:cNvSpPr txBox="1">
            <a:spLocks/>
          </p:cNvSpPr>
          <p:nvPr/>
        </p:nvSpPr>
        <p:spPr bwMode="auto">
          <a:xfrm>
            <a:off x="5516563" y="3130550"/>
            <a:ext cx="3735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0375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Objetivos;</a:t>
            </a:r>
          </a:p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Metodologia; </a:t>
            </a:r>
          </a:p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Metas e resultados;</a:t>
            </a:r>
          </a:p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Discussão;</a:t>
            </a:r>
          </a:p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Reflexão sobre o aprendizado; </a:t>
            </a:r>
          </a:p>
          <a:p>
            <a:pPr indent="-342900" eaLnBrk="1" hangingPunct="1">
              <a:spcBef>
                <a:spcPts val="600"/>
              </a:spcBef>
              <a:buClr>
                <a:srgbClr val="000099"/>
              </a:buClr>
              <a:buSzPct val="80000"/>
              <a:buFont typeface="Wingdings" pitchFamily="2" charset="2"/>
              <a:buChar char="v"/>
            </a:pPr>
            <a:r>
              <a:rPr lang="pt-BR" sz="2400">
                <a:latin typeface="Arial" charset="0"/>
              </a:rPr>
              <a:t>Referências. </a:t>
            </a:r>
          </a:p>
        </p:txBody>
      </p:sp>
      <p:sp>
        <p:nvSpPr>
          <p:cNvPr id="4102" name="CaixaDeTexto 10"/>
          <p:cNvSpPr txBox="1">
            <a:spLocks noChangeArrowheads="1"/>
          </p:cNvSpPr>
          <p:nvPr/>
        </p:nvSpPr>
        <p:spPr bwMode="auto">
          <a:xfrm>
            <a:off x="755650" y="468313"/>
            <a:ext cx="78486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000099"/>
                </a:solidFill>
                <a:latin typeface="Arial" charset="0"/>
              </a:rPr>
              <a:t>ESTRUTURA DA APRESENTAÇÃO </a:t>
            </a:r>
          </a:p>
        </p:txBody>
      </p:sp>
      <p:sp>
        <p:nvSpPr>
          <p:cNvPr id="12" name="Seta para baixo 11"/>
          <p:cNvSpPr/>
          <p:nvPr/>
        </p:nvSpPr>
        <p:spPr>
          <a:xfrm>
            <a:off x="1316038" y="1062038"/>
            <a:ext cx="576262" cy="647700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019925" y="1052513"/>
            <a:ext cx="576263" cy="647700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Quadro 1"/>
          <p:cNvSpPr/>
          <p:nvPr/>
        </p:nvSpPr>
        <p:spPr>
          <a:xfrm>
            <a:off x="179388" y="1773238"/>
            <a:ext cx="4556125" cy="4824412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6563" y="1773238"/>
            <a:ext cx="3519487" cy="4824412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6638" y="3860800"/>
            <a:ext cx="517525" cy="3238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23850" y="715963"/>
            <a:ext cx="8569325" cy="5016500"/>
          </a:xfrm>
          <a:prstGeom prst="rect">
            <a:avLst/>
          </a:prstGeom>
          <a:solidFill>
            <a:srgbClr val="F0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As metas não foram atingidas, mas houve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divulgação</a:t>
            </a:r>
            <a:r>
              <a:rPr lang="pt-BR">
                <a:latin typeface="Arial" charset="0"/>
              </a:rPr>
              <a:t> do programa por diferentes meios, o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acolhimento</a:t>
            </a:r>
            <a:r>
              <a:rPr lang="pt-BR">
                <a:latin typeface="Arial" charset="0"/>
              </a:rPr>
              <a:t> e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registro</a:t>
            </a:r>
            <a:r>
              <a:rPr lang="pt-BR">
                <a:latin typeface="Arial" charset="0"/>
              </a:rPr>
              <a:t> adequado dos usuários,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capacitação</a:t>
            </a:r>
            <a:r>
              <a:rPr lang="pt-BR">
                <a:latin typeface="Arial" charset="0"/>
              </a:rPr>
              <a:t> de toda a equipe para o atendimento,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busca de usuários</a:t>
            </a:r>
            <a:r>
              <a:rPr lang="pt-BR">
                <a:latin typeface="Arial" charset="0"/>
              </a:rPr>
              <a:t> faltosos as consultas por toda a equipe, o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apoio recebido </a:t>
            </a:r>
            <a:r>
              <a:rPr lang="pt-BR">
                <a:latin typeface="Arial" charset="0"/>
              </a:rPr>
              <a:t>pela secretaria de saúde e a prefeitura para o deslocamento dos usuários, a recuperação de horas extra laboral.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23850" y="836712"/>
            <a:ext cx="8496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2000" dirty="0"/>
              <a:t>Objetivo 2. Melhorar a qualidade da atenção a hipertensos e/ou diabéticos</a:t>
            </a:r>
            <a:endParaRPr lang="es-ES" sz="2000" dirty="0"/>
          </a:p>
          <a:p>
            <a:pPr eaLnBrk="1" hangingPunct="1"/>
            <a:endParaRPr lang="es-ES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307098"/>
              </p:ext>
            </p:extLst>
          </p:nvPr>
        </p:nvGraphicFramePr>
        <p:xfrm>
          <a:off x="395858" y="3213548"/>
          <a:ext cx="3960440" cy="2519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734" y="1903413"/>
            <a:ext cx="39608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1----51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2----131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3----205 usuários</a:t>
            </a:r>
          </a:p>
        </p:txBody>
      </p:sp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395734" y="5876925"/>
            <a:ext cx="39608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3: Gráfico proporção de hipertensos com o exame clínico em dia de acordo com o </a:t>
            </a:r>
            <a:r>
              <a:rPr lang="es-ES" sz="1100"/>
              <a:t> </a:t>
            </a:r>
            <a:r>
              <a:rPr lang="pt-BR" sz="1100"/>
              <a:t>protocolo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7" name="Retângulo 6"/>
          <p:cNvSpPr/>
          <p:nvPr/>
        </p:nvSpPr>
        <p:spPr>
          <a:xfrm>
            <a:off x="7885113" y="5661025"/>
            <a:ext cx="64770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67625" y="5356225"/>
            <a:ext cx="649288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8" name="TextBox 1"/>
          <p:cNvSpPr txBox="1">
            <a:spLocks noChangeArrowheads="1"/>
          </p:cNvSpPr>
          <p:nvPr/>
        </p:nvSpPr>
        <p:spPr bwMode="auto">
          <a:xfrm>
            <a:off x="-9525" y="2603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25609" name="TextBox 1"/>
          <p:cNvSpPr txBox="1">
            <a:spLocks noChangeArrowheads="1"/>
          </p:cNvSpPr>
          <p:nvPr/>
        </p:nvSpPr>
        <p:spPr bwMode="auto">
          <a:xfrm>
            <a:off x="395734" y="1412875"/>
            <a:ext cx="4032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Metas</a:t>
            </a:r>
            <a:r>
              <a:rPr lang="es-ES" sz="1400"/>
              <a:t> </a:t>
            </a:r>
            <a:r>
              <a:rPr lang="pt-BR" sz="1400"/>
              <a:t>2.1 Realizar exame clínico apropriado em 100% dos hipertensos.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25610" name="TextBox 2"/>
          <p:cNvSpPr txBox="1">
            <a:spLocks noChangeArrowheads="1"/>
          </p:cNvSpPr>
          <p:nvPr/>
        </p:nvSpPr>
        <p:spPr bwMode="auto">
          <a:xfrm>
            <a:off x="4680520" y="1412875"/>
            <a:ext cx="43195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 2.2 Realizar exame clínico apropriado em 100% dos diabéticos.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25611" name="Rectangle 4"/>
          <p:cNvSpPr>
            <a:spLocks noChangeArrowheads="1"/>
          </p:cNvSpPr>
          <p:nvPr/>
        </p:nvSpPr>
        <p:spPr bwMode="auto">
          <a:xfrm>
            <a:off x="4680520" y="190341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1----20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2----60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3----105 usuários.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331575"/>
              </p:ext>
            </p:extLst>
          </p:nvPr>
        </p:nvGraphicFramePr>
        <p:xfrm>
          <a:off x="4892845" y="3212977"/>
          <a:ext cx="396044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613" name="TextBox 5"/>
          <p:cNvSpPr txBox="1">
            <a:spLocks noChangeArrowheads="1"/>
          </p:cNvSpPr>
          <p:nvPr/>
        </p:nvSpPr>
        <p:spPr bwMode="auto">
          <a:xfrm>
            <a:off x="4896420" y="5876925"/>
            <a:ext cx="396081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4: Gráfico proporção de diabéticos com o exame clínico em dia de acordo com o protocolo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417513" y="620713"/>
            <a:ext cx="842486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A partir dos gráficos apresentados, é possível verificar que as metas não foram alcançadas em 100% mas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todas ficaram acima de 80%.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Esses resultados foram obtidos graças à avaliação sistemática das ações da intervenção, que incluíam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qualidade das consultas</a:t>
            </a:r>
            <a:r>
              <a:rPr lang="pt-BR">
                <a:latin typeface="Arial" charset="0"/>
              </a:rPr>
              <a:t> com exame físico completo e avaliação do risco cardiovascular, provendo assim um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atendimento integral</a:t>
            </a:r>
            <a:r>
              <a:rPr lang="pt-BR">
                <a:latin typeface="Arial" charset="0"/>
              </a:rPr>
              <a:t>, contínuo e organizado nas consultas.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323404" y="876300"/>
            <a:ext cx="36004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Meta 2.3 Garantir a 100% dos hipertensos a realização de exames complementares em dia de acordo com o protocolo.</a:t>
            </a:r>
            <a:endParaRPr lang="es-ES" sz="14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es-ES" sz="18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23404" y="1581150"/>
            <a:ext cx="4032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1----49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2----128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3----202 usuários.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21511"/>
              </p:ext>
            </p:extLst>
          </p:nvPr>
        </p:nvGraphicFramePr>
        <p:xfrm>
          <a:off x="323529" y="2773847"/>
          <a:ext cx="4032448" cy="284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323404" y="5670550"/>
            <a:ext cx="36004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5: Gráfico proporção de hipertensos com os exames complementares em dia de </a:t>
            </a:r>
            <a:r>
              <a:rPr lang="es-ES" sz="1100"/>
              <a:t> </a:t>
            </a:r>
            <a:r>
              <a:rPr lang="pt-BR" sz="1100"/>
              <a:t>acordo com o protocolo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7" name="Retângulo 6"/>
          <p:cNvSpPr/>
          <p:nvPr/>
        </p:nvSpPr>
        <p:spPr>
          <a:xfrm>
            <a:off x="7956550" y="55165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740650" y="52117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-9525" y="2603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27657" name="TextBox 1"/>
          <p:cNvSpPr txBox="1">
            <a:spLocks noChangeArrowheads="1"/>
          </p:cNvSpPr>
          <p:nvPr/>
        </p:nvSpPr>
        <p:spPr bwMode="auto">
          <a:xfrm>
            <a:off x="5003924" y="876300"/>
            <a:ext cx="38877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Meta 2.4 Garantir a 100% dos diabéticos a realização de exames complementares em dia de acordo com o protocolo.</a:t>
            </a:r>
            <a:endParaRPr lang="es-ES" sz="1400" dirty="0"/>
          </a:p>
          <a:p>
            <a:pPr eaLnBrk="1" hangingPunct="1"/>
            <a:endParaRPr lang="es-E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860662"/>
              </p:ext>
            </p:extLst>
          </p:nvPr>
        </p:nvGraphicFramePr>
        <p:xfrm>
          <a:off x="4749472" y="2784027"/>
          <a:ext cx="4142239" cy="286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659" name="TextBox 2"/>
          <p:cNvSpPr txBox="1">
            <a:spLocks noChangeArrowheads="1"/>
          </p:cNvSpPr>
          <p:nvPr/>
        </p:nvSpPr>
        <p:spPr bwMode="auto">
          <a:xfrm>
            <a:off x="5094411" y="1581150"/>
            <a:ext cx="40322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1----19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2----58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3----103 usuários.</a:t>
            </a:r>
          </a:p>
          <a:p>
            <a:pPr eaLnBrk="1" hangingPunct="1"/>
            <a:endParaRPr lang="es-ES"/>
          </a:p>
        </p:txBody>
      </p:sp>
      <p:sp>
        <p:nvSpPr>
          <p:cNvPr id="27660" name="TextBox 3"/>
          <p:cNvSpPr txBox="1">
            <a:spLocks noChangeArrowheads="1"/>
          </p:cNvSpPr>
          <p:nvPr/>
        </p:nvSpPr>
        <p:spPr bwMode="auto">
          <a:xfrm>
            <a:off x="5003924" y="5732463"/>
            <a:ext cx="3887787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6: Gráfico proporção dos diabéticos com exames complementares em dia, de acordo com o protocolo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23850" y="692150"/>
            <a:ext cx="84963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Essas metas não foram alcançadas, pois nossa UBS não possui um local adequado para a realização de exames laboratoriais nem insumos necessários para realizar os testes.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endParaRPr lang="pt-BR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Isso leva os usuários a realizar seus testes nos serviços particulares, os quais possuem elevado custo e dessa forma, não podem ser realizados por muitos usuários. 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468313" y="876300"/>
            <a:ext cx="3527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/>
              <a:t>Meta 2.5 Priorizar a prescrição de medicamentos da farmácia popular para 100% dos hipertensos cadastrados na unidade de saúde.</a:t>
            </a:r>
            <a:endParaRPr lang="es-ES" sz="1400"/>
          </a:p>
          <a:p>
            <a:pPr eaLnBrk="1" hangingPunct="1"/>
            <a:endParaRPr lang="es-ES" sz="180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88044" y="3140968"/>
          <a:ext cx="3888160" cy="2504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8313" y="1903413"/>
            <a:ext cx="45720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1----59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2----141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3----229 usuarios.</a:t>
            </a: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79388" y="5732463"/>
            <a:ext cx="36004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7: Gráfico proporção de hipertensos com prescrição de medicamentos da farmácia popular/hiperdia priorizada na UBS/ESF José Alves Meirelles, Tartarugalzinho/AP 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7" name="Retângulo 6"/>
          <p:cNvSpPr/>
          <p:nvPr/>
        </p:nvSpPr>
        <p:spPr>
          <a:xfrm>
            <a:off x="8027988" y="53895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812088" y="50847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-9525" y="2603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29705" name="TextBox 1"/>
          <p:cNvSpPr txBox="1">
            <a:spLocks noChangeArrowheads="1"/>
          </p:cNvSpPr>
          <p:nvPr/>
        </p:nvSpPr>
        <p:spPr bwMode="auto">
          <a:xfrm>
            <a:off x="4284663" y="876300"/>
            <a:ext cx="4175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1400"/>
              <a:t>Meta 2.6 Priorizar a prescrição de medicamentos da farmácia popular para 100% dos diabéticos cadastrados na unidade de saúde.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29706" name="TextBox 2"/>
          <p:cNvSpPr txBox="1">
            <a:spLocks noChangeArrowheads="1"/>
          </p:cNvSpPr>
          <p:nvPr/>
        </p:nvSpPr>
        <p:spPr bwMode="auto">
          <a:xfrm>
            <a:off x="4284663" y="1773238"/>
            <a:ext cx="4032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1----17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2----57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3----108 usuários.</a:t>
            </a:r>
          </a:p>
          <a:p>
            <a:pPr eaLnBrk="1" hangingPunct="1"/>
            <a:endParaRPr lang="es-ES"/>
          </a:p>
        </p:txBody>
      </p:sp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4306654" y="3140968"/>
          <a:ext cx="4248472" cy="251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708" name="TextBox 5"/>
          <p:cNvSpPr txBox="1">
            <a:spLocks noChangeArrowheads="1"/>
          </p:cNvSpPr>
          <p:nvPr/>
        </p:nvSpPr>
        <p:spPr bwMode="auto">
          <a:xfrm>
            <a:off x="4284663" y="5805488"/>
            <a:ext cx="424815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8: Gráfico proporção de diabéticos com prescrição de medicamentos da farmácia popular/hiperdia priorizada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351838" cy="6400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A prescrição de medicamentos da farmácia popular/</a:t>
            </a:r>
            <a:r>
              <a:rPr lang="pt-BR" sz="2800" dirty="0" err="1">
                <a:latin typeface="Arial" pitchFamily="34" charset="0"/>
                <a:cs typeface="Arial" panose="020B0604020202020204" pitchFamily="34" charset="0"/>
              </a:rPr>
              <a:t>hiperdia</a:t>
            </a:r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 não foi atingida, pois no nosso município não possui esse serviço e muitos usuários não estão com possibilidade de se locomover ao município mais próximo para adquirir os medicamentos.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800" dirty="0"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É relevante pontuar que muitos usuários também faziam uso de medicamentos prescritos por outros profissionais e que não pertenciam aqueles da farmácia popular/</a:t>
            </a:r>
            <a:r>
              <a:rPr lang="pt-BR" sz="2800" dirty="0" err="1">
                <a:latin typeface="Arial" pitchFamily="34" charset="0"/>
                <a:cs typeface="Arial" panose="020B0604020202020204" pitchFamily="34" charset="0"/>
              </a:rPr>
              <a:t>hiperdia</a:t>
            </a:r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2800" dirty="0"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2800" dirty="0">
                <a:latin typeface="Arial" pitchFamily="34" charset="0"/>
                <a:cs typeface="Arial" panose="020B0604020202020204" pitchFamily="34" charset="0"/>
              </a:rPr>
              <a:t>Outros referiram não utilizar medicamentos para controlar sua pressão. </a:t>
            </a:r>
            <a:endParaRPr lang="es-ES" sz="2800" dirty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dirty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468313" y="1052513"/>
            <a:ext cx="3455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/>
              <a:t>Meta 2.7. Realizar avaliação da necessidade de atendimento odontológico em 100% dos hipertensos </a:t>
            </a:r>
            <a:endParaRPr lang="es-ES" sz="1400"/>
          </a:p>
          <a:p>
            <a:pPr eaLnBrk="1" hangingPunct="1"/>
            <a:endParaRPr lang="es-ES" sz="180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79314" y="3212976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68313" y="1881188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1----43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2----117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3----183 usuarios.</a:t>
            </a:r>
          </a:p>
        </p:txBody>
      </p:sp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28575" y="5949950"/>
            <a:ext cx="3967163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9: Gráfico proporção de hipertensos com avaliação da necessidade de atendimento </a:t>
            </a:r>
            <a:r>
              <a:rPr lang="es-ES" sz="1100"/>
              <a:t> </a:t>
            </a:r>
            <a:r>
              <a:rPr lang="pt-BR" sz="1100"/>
              <a:t>odontológico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-9525" y="2603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1751" name="TextBox 1"/>
          <p:cNvSpPr txBox="1">
            <a:spLocks noChangeArrowheads="1"/>
          </p:cNvSpPr>
          <p:nvPr/>
        </p:nvSpPr>
        <p:spPr bwMode="auto">
          <a:xfrm>
            <a:off x="4860478" y="1071563"/>
            <a:ext cx="44640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 2.8. Realizar avaliação da necessidade de atendimento odontológico em 100% dos diabéticos 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31752" name="TextBox 2"/>
          <p:cNvSpPr txBox="1">
            <a:spLocks noChangeArrowheads="1"/>
          </p:cNvSpPr>
          <p:nvPr/>
        </p:nvSpPr>
        <p:spPr bwMode="auto">
          <a:xfrm>
            <a:off x="5004941" y="1881188"/>
            <a:ext cx="37433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1----21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2----56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3----89 usuarios.</a:t>
            </a:r>
          </a:p>
          <a:p>
            <a:pPr eaLnBrk="1" hangingPunct="1"/>
            <a:endParaRPr lang="es-ES" sz="140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59325"/>
              </p:ext>
            </p:extLst>
          </p:nvPr>
        </p:nvGraphicFramePr>
        <p:xfrm>
          <a:off x="4860231" y="3212976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54" name="TextBox 4"/>
          <p:cNvSpPr txBox="1">
            <a:spLocks noChangeArrowheads="1"/>
          </p:cNvSpPr>
          <p:nvPr/>
        </p:nvSpPr>
        <p:spPr bwMode="auto">
          <a:xfrm>
            <a:off x="4860478" y="5949950"/>
            <a:ext cx="410368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10: Gráfico proporção de diabéticos com avaliação da necessidade de atendimento </a:t>
            </a:r>
            <a:r>
              <a:rPr lang="es-ES" sz="1100"/>
              <a:t> </a:t>
            </a:r>
            <a:r>
              <a:rPr lang="pt-BR" sz="1100"/>
              <a:t>odontológico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395288" y="800100"/>
            <a:ext cx="835342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A meta de realizar a ação da necessidade de atendimento odontológico em 100% dos hipertensos e diabéticos não foi atingida.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endParaRPr lang="pt-BR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Em nossa UBS não estão incluídas as equipes odontológicas, ou seja, as equipes de odontologistas trabalham em outro centro odontológico.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77813" y="89693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800"/>
              <a:t>Objetivo 3. Melhorar a adesão de hipertensos e/ou diabéticos ao programa</a:t>
            </a:r>
            <a:endParaRPr lang="es-ES" sz="1800"/>
          </a:p>
          <a:p>
            <a:pPr eaLnBrk="1" hangingPunct="1"/>
            <a:endParaRPr lang="es-ES" sz="180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23528" y="3310833"/>
          <a:ext cx="3888358" cy="2837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850" y="2155825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1----15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2----23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3----45 </a:t>
            </a:r>
            <a:r>
              <a:rPr lang="es-ES" sz="1400" dirty="0" err="1" smtClean="0"/>
              <a:t>usuários</a:t>
            </a:r>
            <a:r>
              <a:rPr lang="es-ES" sz="1400" dirty="0"/>
              <a:t>.</a:t>
            </a:r>
          </a:p>
        </p:txBody>
      </p:sp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395734" y="6092825"/>
            <a:ext cx="40322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 dirty="0"/>
              <a:t>Figura 11: Gráfico proporção de hipertensos faltosos as consultas com busca ativa na UBS/ESF José Alves Meirelles, Tartarugalzinho/AP.</a:t>
            </a:r>
            <a:endParaRPr lang="es-ES" sz="1100" dirty="0"/>
          </a:p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  <a:p>
            <a:pPr eaLnBrk="1" hangingPunct="1"/>
            <a:endParaRPr lang="es-ES" sz="1800" dirty="0"/>
          </a:p>
        </p:txBody>
      </p:sp>
      <p:sp>
        <p:nvSpPr>
          <p:cNvPr id="7" name="Retângulo 6"/>
          <p:cNvSpPr/>
          <p:nvPr/>
        </p:nvSpPr>
        <p:spPr>
          <a:xfrm>
            <a:off x="7740650" y="5318125"/>
            <a:ext cx="64770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24750" y="5013325"/>
            <a:ext cx="647700" cy="144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3800" name="TextBox 1"/>
          <p:cNvSpPr txBox="1">
            <a:spLocks noChangeArrowheads="1"/>
          </p:cNvSpPr>
          <p:nvPr/>
        </p:nvSpPr>
        <p:spPr bwMode="auto">
          <a:xfrm>
            <a:off x="-9525" y="2603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3801" name="TextBox 1"/>
          <p:cNvSpPr txBox="1">
            <a:spLocks noChangeArrowheads="1"/>
          </p:cNvSpPr>
          <p:nvPr/>
        </p:nvSpPr>
        <p:spPr bwMode="auto">
          <a:xfrm>
            <a:off x="323850" y="1387475"/>
            <a:ext cx="3816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Metas 3.1 Buscar 100% dos hipertensos faltosos às consultas na unidade de saúde conforme a periodicidade recomendada.</a:t>
            </a:r>
            <a:endParaRPr lang="es-ES" sz="1400"/>
          </a:p>
        </p:txBody>
      </p:sp>
      <p:sp>
        <p:nvSpPr>
          <p:cNvPr id="33802" name="TextBox 2"/>
          <p:cNvSpPr txBox="1">
            <a:spLocks noChangeArrowheads="1"/>
          </p:cNvSpPr>
          <p:nvPr/>
        </p:nvSpPr>
        <p:spPr bwMode="auto">
          <a:xfrm>
            <a:off x="5111750" y="1411390"/>
            <a:ext cx="41767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Meta 3.2 Buscar 100% dos diabéticos faltosos às consultas na unidade de saúde conforme a periodicidade recomendada.</a:t>
            </a:r>
            <a:endParaRPr lang="es-ES" sz="1400" dirty="0"/>
          </a:p>
          <a:p>
            <a:pPr eaLnBrk="1" hangingPunct="1"/>
            <a:endParaRPr lang="es-ES" dirty="0"/>
          </a:p>
        </p:txBody>
      </p:sp>
      <p:sp>
        <p:nvSpPr>
          <p:cNvPr id="5" name="TextBox 4"/>
          <p:cNvSpPr txBox="1"/>
          <p:nvPr/>
        </p:nvSpPr>
        <p:spPr>
          <a:xfrm>
            <a:off x="5103861" y="2216841"/>
            <a:ext cx="3887787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1----5 </a:t>
            </a:r>
            <a:r>
              <a:rPr lang="es-ES" sz="14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 (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2----9 </a:t>
            </a:r>
            <a:r>
              <a:rPr lang="es-ES" sz="14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 (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3----20 </a:t>
            </a:r>
            <a:r>
              <a:rPr lang="es-ES" sz="14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 smtClean="0">
                <a:latin typeface="+mn-lt"/>
                <a:cs typeface="Arial" panose="020B0604020202020204" pitchFamily="34" charset="0"/>
              </a:rPr>
              <a:t> (100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%).</a:t>
            </a:r>
          </a:p>
          <a:p>
            <a:pPr eaLnBrk="1" hangingPunct="1">
              <a:defRPr/>
            </a:pP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33804" name="TextBox 5"/>
          <p:cNvSpPr txBox="1">
            <a:spLocks noChangeArrowheads="1"/>
          </p:cNvSpPr>
          <p:nvPr/>
        </p:nvSpPr>
        <p:spPr bwMode="auto">
          <a:xfrm>
            <a:off x="5381673" y="6377296"/>
            <a:ext cx="3609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ângulo 1"/>
          <p:cNvSpPr>
            <a:spLocks noChangeArrowheads="1"/>
          </p:cNvSpPr>
          <p:nvPr/>
        </p:nvSpPr>
        <p:spPr bwMode="auto">
          <a:xfrm>
            <a:off x="1692275" y="2708275"/>
            <a:ext cx="4537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66763" indent="-685800" algn="ctr" eaLnBrk="1" hangingPunct="1">
              <a:buFont typeface="Wingdings" pitchFamily="2" charset="2"/>
              <a:buChar char="v"/>
            </a:pPr>
            <a:r>
              <a:rPr lang="pt-BR" sz="5400" b="1">
                <a:solidFill>
                  <a:srgbClr val="0000CC"/>
                </a:solidFill>
                <a:latin typeface="Arial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188913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107950" y="765175"/>
            <a:ext cx="882015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 sz="3000">
                <a:latin typeface="Arial" charset="0"/>
              </a:rPr>
              <a:t>A meta de buscar 100% dos hipertensos e diabéticos faltosos às consultas na unidade de saúde conforme a periodicidade recomendada foi alcançada apenas em relação aos diabéticos.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z="3000">
              <a:latin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3000" b="1">
                <a:solidFill>
                  <a:srgbClr val="0000CC"/>
                </a:solidFill>
                <a:latin typeface="Arial" charset="0"/>
              </a:rPr>
              <a:t>Em relação a busca ativa de usuários faltosos não se conseguiu alcançar essa meta devido a: </a:t>
            </a:r>
            <a:r>
              <a:rPr lang="pt-BR" sz="3000">
                <a:latin typeface="Arial" charset="0"/>
              </a:rPr>
              <a:t>equipe não estar completa, trabalhadores de licença saúde, equipes em capacitação e/ou reuniões nas secretarias de saúde e a não fixação dos moradores nas suas residências.</a:t>
            </a:r>
            <a:endParaRPr lang="es-ES" sz="3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107950" y="260350"/>
            <a:ext cx="903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2800">
              <a:solidFill>
                <a:srgbClr val="0000CC"/>
              </a:solidFill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395288" y="76676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800"/>
              <a:t>Objetivo 4. Melhorar o registro das informações</a:t>
            </a:r>
            <a:endParaRPr lang="es-ES" sz="1800"/>
          </a:p>
          <a:p>
            <a:pPr algn="just" eaLnBrk="1" hangingPunct="1"/>
            <a:endParaRPr lang="es-ES" sz="180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51520" y="3146171"/>
          <a:ext cx="4032448" cy="267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395288" y="1878013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1----54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2----135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3----209 usuários.</a:t>
            </a: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07950" y="5954713"/>
            <a:ext cx="4392613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12: Gráfico proporção de hipertensos com registro adequado na ficha de acompanhamento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7" name="Retângulo 6"/>
          <p:cNvSpPr/>
          <p:nvPr/>
        </p:nvSpPr>
        <p:spPr>
          <a:xfrm>
            <a:off x="7812088" y="51736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596188" y="4868863"/>
            <a:ext cx="647700" cy="144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5849" name="TextBox 1"/>
          <p:cNvSpPr txBox="1">
            <a:spLocks noChangeArrowheads="1"/>
          </p:cNvSpPr>
          <p:nvPr/>
        </p:nvSpPr>
        <p:spPr bwMode="auto">
          <a:xfrm>
            <a:off x="409575" y="1214438"/>
            <a:ext cx="40909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 4.1 Manter ficha de acompanhamento de 100% dos  hipertensos cadastrados na unidade de saúde.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35850" name="TextBox 2"/>
          <p:cNvSpPr txBox="1">
            <a:spLocks noChangeArrowheads="1"/>
          </p:cNvSpPr>
          <p:nvPr/>
        </p:nvSpPr>
        <p:spPr bwMode="auto">
          <a:xfrm>
            <a:off x="4859784" y="1214438"/>
            <a:ext cx="41767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 4.2 Manter ficha de acompanhamento de 100% dos  diabéticos cadastrados na unidade de saúde.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35851" name="TextBox 4"/>
          <p:cNvSpPr txBox="1">
            <a:spLocks noChangeArrowheads="1"/>
          </p:cNvSpPr>
          <p:nvPr/>
        </p:nvSpPr>
        <p:spPr bwMode="auto">
          <a:xfrm>
            <a:off x="4859784" y="1878013"/>
            <a:ext cx="39608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1----23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2----63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3----108 usuários.</a:t>
            </a:r>
          </a:p>
          <a:p>
            <a:pPr eaLnBrk="1" hangingPunct="1"/>
            <a:endParaRPr lang="es-E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701212"/>
              </p:ext>
            </p:extLst>
          </p:nvPr>
        </p:nvGraphicFramePr>
        <p:xfrm>
          <a:off x="4658147" y="3140968"/>
          <a:ext cx="4162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53" name="TextBox 5"/>
          <p:cNvSpPr txBox="1">
            <a:spLocks noChangeArrowheads="1"/>
          </p:cNvSpPr>
          <p:nvPr/>
        </p:nvSpPr>
        <p:spPr bwMode="auto">
          <a:xfrm>
            <a:off x="4716909" y="5954713"/>
            <a:ext cx="41036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13: Gráfico Proporção de diabéticos com registro adequado na ficha de acompanhamento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68313" y="1641475"/>
            <a:ext cx="8207375" cy="5016500"/>
          </a:xfrm>
          <a:prstGeom prst="rect">
            <a:avLst/>
          </a:prstGeom>
          <a:solidFill>
            <a:srgbClr val="F0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As ações que favoreceram esse porcentual foi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capacitação da equipe </a:t>
            </a:r>
            <a:r>
              <a:rPr lang="pt-BR">
                <a:latin typeface="Arial" charset="0"/>
              </a:rPr>
              <a:t>antes e durante a intervenção e a </a:t>
            </a:r>
            <a:r>
              <a:rPr lang="pt-BR" b="1">
                <a:solidFill>
                  <a:srgbClr val="0000CC"/>
                </a:solidFill>
                <a:latin typeface="Arial" charset="0"/>
              </a:rPr>
              <a:t>cooperação da secretaria municipal de saúde</a:t>
            </a:r>
            <a:r>
              <a:rPr lang="pt-BR">
                <a:latin typeface="Arial" charset="0"/>
              </a:rPr>
              <a:t> que garantiu as planilhas, registros e fichas de acompanhamento que foram utilizadas durante a intervenção e que continuaram sendo utilizadas nos atendimentos diários da equipe. </a:t>
            </a:r>
            <a:endParaRPr lang="es-E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395288" y="836613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800"/>
              <a:t>Objetivo 5: Mapear hipertensos e diabéticos de risco para doença cardiovascular</a:t>
            </a:r>
            <a:endParaRPr lang="es-ES" sz="1800"/>
          </a:p>
          <a:p>
            <a:pPr algn="just" eaLnBrk="1" hangingPunct="1"/>
            <a:endParaRPr lang="es-ES" sz="180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17977" y="3402555"/>
          <a:ext cx="374441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68313" y="2200275"/>
            <a:ext cx="4572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1----53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2----133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3----207 usuários.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323850" y="6065838"/>
            <a:ext cx="38877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14: Gráfico proporção de hipertensos com estratificação de risco cardiovascular por exame clínico em dia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</a:t>
            </a:r>
            <a:endParaRPr lang="es-ES" sz="1100"/>
          </a:p>
        </p:txBody>
      </p:sp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107950" y="260350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7895" name="TextBox 1"/>
          <p:cNvSpPr txBox="1">
            <a:spLocks noChangeArrowheads="1"/>
          </p:cNvSpPr>
          <p:nvPr/>
        </p:nvSpPr>
        <p:spPr bwMode="auto">
          <a:xfrm>
            <a:off x="468313" y="1341438"/>
            <a:ext cx="4032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1400"/>
              <a:t>Meta 5.1 Realizar estratificação do risco cardiovascular em 100% dos hipertensos cadastrados na unidade de saúde.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4907979" y="1341438"/>
            <a:ext cx="40322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/>
              <a:t>Meta 5.2 Realizar estratificação do risco cardiovascular em 100% dos diabéticos cadastrados na unidade de saúde.</a:t>
            </a:r>
            <a:endParaRPr lang="es-ES" sz="1400"/>
          </a:p>
          <a:p>
            <a:pPr eaLnBrk="1" hangingPunct="1"/>
            <a:endParaRPr lang="es-ES"/>
          </a:p>
        </p:txBody>
      </p:sp>
      <p:sp>
        <p:nvSpPr>
          <p:cNvPr id="37897" name="Rectangle 4"/>
          <p:cNvSpPr>
            <a:spLocks noChangeArrowheads="1"/>
          </p:cNvSpPr>
          <p:nvPr/>
        </p:nvSpPr>
        <p:spPr bwMode="auto">
          <a:xfrm>
            <a:off x="4968304" y="2200275"/>
            <a:ext cx="4140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1----21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2----161 usuários;</a:t>
            </a:r>
          </a:p>
          <a:p>
            <a:pPr eaLnBrk="1" hangingPunct="1">
              <a:buFont typeface="Wingdings" pitchFamily="2" charset="2"/>
              <a:buChar char="Ø"/>
            </a:pPr>
            <a:endParaRPr lang="es-ES" sz="1400"/>
          </a:p>
          <a:p>
            <a:pPr eaLnBrk="1" hangingPunct="1">
              <a:buFont typeface="Wingdings" pitchFamily="2" charset="2"/>
              <a:buChar char="Ø"/>
            </a:pPr>
            <a:r>
              <a:rPr lang="es-ES" sz="1400"/>
              <a:t>Mês 3----106 usuários.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999619"/>
              </p:ext>
            </p:extLst>
          </p:nvPr>
        </p:nvGraphicFramePr>
        <p:xfrm>
          <a:off x="4908506" y="3369754"/>
          <a:ext cx="4020610" cy="269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899" name="TextBox 5"/>
          <p:cNvSpPr txBox="1">
            <a:spLocks noChangeArrowheads="1"/>
          </p:cNvSpPr>
          <p:nvPr/>
        </p:nvSpPr>
        <p:spPr bwMode="auto">
          <a:xfrm>
            <a:off x="4907979" y="6084888"/>
            <a:ext cx="40322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/>
              <a:t>Figura 15: Gráfico proporção de diabéticos com estratificação de risco cardiovascular por exame clínico em dia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2132013"/>
            <a:ext cx="8497888" cy="2554287"/>
          </a:xfrm>
          <a:prstGeom prst="rect">
            <a:avLst/>
          </a:prstGeom>
          <a:solidFill>
            <a:srgbClr val="E6F4FE"/>
          </a:solidFill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Não apresentamos muitas dificuldades nessa meta, visto que o exame clínico e a avaliação de risco cardiovascular foram realizados durante as consultas.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431799" y="1204913"/>
            <a:ext cx="8137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400" dirty="0"/>
              <a:t>Objetivo 6. Promover a saúde de hipertensos e diabéticos</a:t>
            </a:r>
            <a:endParaRPr lang="es-ES" sz="2400" dirty="0"/>
          </a:p>
          <a:p>
            <a:pPr algn="ctr" eaLnBrk="1" hangingPunct="1"/>
            <a:endParaRPr lang="es-ES" sz="2400" dirty="0"/>
          </a:p>
          <a:p>
            <a:pPr algn="ctr" eaLnBrk="1" hangingPunct="1"/>
            <a:endParaRPr lang="es-ES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23181" y="3725987"/>
            <a:ext cx="3744664" cy="1631216"/>
          </a:xfrm>
          <a:prstGeom prst="rect">
            <a:avLst/>
          </a:prstGeom>
          <a:solidFill>
            <a:srgbClr val="F0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1----66 </a:t>
            </a: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2----153 </a:t>
            </a: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200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3----250 </a:t>
            </a:r>
            <a:r>
              <a:rPr lang="es-ES" sz="2000" dirty="0" err="1" smtClean="0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 smtClean="0">
                <a:latin typeface="+mn-lt"/>
                <a:cs typeface="Arial" panose="020B0604020202020204" pitchFamily="34" charset="0"/>
              </a:rPr>
              <a:t> (100%);</a:t>
            </a:r>
          </a:p>
        </p:txBody>
      </p:sp>
      <p:sp>
        <p:nvSpPr>
          <p:cNvPr id="39940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39941" name="Retângulo 5"/>
          <p:cNvSpPr>
            <a:spLocks noChangeArrowheads="1"/>
          </p:cNvSpPr>
          <p:nvPr/>
        </p:nvSpPr>
        <p:spPr bwMode="auto">
          <a:xfrm>
            <a:off x="1835696" y="6191251"/>
            <a:ext cx="5834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</p:txBody>
      </p:sp>
      <p:sp>
        <p:nvSpPr>
          <p:cNvPr id="39942" name="TextBox 1"/>
          <p:cNvSpPr txBox="1">
            <a:spLocks noChangeArrowheads="1"/>
          </p:cNvSpPr>
          <p:nvPr/>
        </p:nvSpPr>
        <p:spPr bwMode="auto">
          <a:xfrm>
            <a:off x="395288" y="2094771"/>
            <a:ext cx="3960688" cy="132343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dirty="0"/>
              <a:t>Meta 6.1 Garantir orientação nutricional sobre alimentação saudável a 100% dos hipertensos.</a:t>
            </a:r>
          </a:p>
          <a:p>
            <a:pPr eaLnBrk="1" hangingPunct="1"/>
            <a:endParaRPr lang="es-ES" sz="2000" dirty="0"/>
          </a:p>
        </p:txBody>
      </p:sp>
      <p:sp>
        <p:nvSpPr>
          <p:cNvPr id="39943" name="TextBox 2"/>
          <p:cNvSpPr txBox="1">
            <a:spLocks noChangeArrowheads="1"/>
          </p:cNvSpPr>
          <p:nvPr/>
        </p:nvSpPr>
        <p:spPr bwMode="auto">
          <a:xfrm>
            <a:off x="4932040" y="2094771"/>
            <a:ext cx="3992283" cy="1323439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000" dirty="0"/>
              <a:t>Meta 6.2 Garantir orientação nutricional sobre alimentação saudável a 100% dos diabéticos.</a:t>
            </a:r>
          </a:p>
          <a:p>
            <a:pPr algn="ctr" eaLnBrk="1" hangingPunct="1"/>
            <a:endParaRPr lang="es-ES" sz="2000" dirty="0"/>
          </a:p>
        </p:txBody>
      </p:sp>
      <p:sp>
        <p:nvSpPr>
          <p:cNvPr id="4" name="Rectangle 3"/>
          <p:cNvSpPr/>
          <p:nvPr/>
        </p:nvSpPr>
        <p:spPr>
          <a:xfrm>
            <a:off x="5148064" y="3701250"/>
            <a:ext cx="3745111" cy="1631216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1----24 </a:t>
            </a:r>
            <a:r>
              <a:rPr lang="es-ES" sz="20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2----68 </a:t>
            </a:r>
            <a:r>
              <a:rPr lang="es-ES" sz="20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20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20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3----124 </a:t>
            </a:r>
            <a:r>
              <a:rPr lang="es-ES" sz="20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2000" dirty="0">
                <a:latin typeface="+mn-lt"/>
                <a:cs typeface="Arial" panose="020B0604020202020204" pitchFamily="34" charset="0"/>
              </a:rPr>
              <a:t> (100%);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95288" y="1825625"/>
            <a:ext cx="8208962" cy="2554288"/>
          </a:xfrm>
          <a:prstGeom prst="rect">
            <a:avLst/>
          </a:prstGeom>
          <a:solidFill>
            <a:srgbClr val="F0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buFont typeface="Wingdings" pitchFamily="2" charset="2"/>
              <a:buChar char="v"/>
            </a:pPr>
            <a:r>
              <a:rPr lang="pt-BR">
                <a:latin typeface="Arial" charset="0"/>
              </a:rPr>
              <a:t>As orientações sobre nutrição e alimentação saudável foram desenvolvidas por toda equipe, pois foi no final da intervenção que contamos com nutricionista.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23850" y="836712"/>
            <a:ext cx="360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 dirty="0"/>
              <a:t>Meta 6.3 Garantir orientação em relação à prática regular de atividade física a 100% dos usuários hipertensos.</a:t>
            </a:r>
          </a:p>
          <a:p>
            <a:pPr eaLnBrk="1" hangingPunct="1"/>
            <a:endParaRPr lang="es-ES" sz="1800" dirty="0"/>
          </a:p>
        </p:txBody>
      </p:sp>
      <p:graphicFrame>
        <p:nvGraphicFramePr>
          <p:cNvPr id="4" name="Chart 9"/>
          <p:cNvGraphicFramePr/>
          <p:nvPr>
            <p:extLst>
              <p:ext uri="{D42A27DB-BD31-4B8C-83A1-F6EECF244321}">
                <p14:modId xmlns:p14="http://schemas.microsoft.com/office/powerpoint/2010/main" val="773296850"/>
              </p:ext>
            </p:extLst>
          </p:nvPr>
        </p:nvGraphicFramePr>
        <p:xfrm>
          <a:off x="323851" y="3069679"/>
          <a:ext cx="4032125" cy="300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468313" y="1772816"/>
            <a:ext cx="45720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1----63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2----150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3----247 usuários.</a:t>
            </a:r>
          </a:p>
        </p:txBody>
      </p:sp>
      <p:sp>
        <p:nvSpPr>
          <p:cNvPr id="41989" name="TextBox 5"/>
          <p:cNvSpPr txBox="1">
            <a:spLocks noChangeArrowheads="1"/>
          </p:cNvSpPr>
          <p:nvPr/>
        </p:nvSpPr>
        <p:spPr bwMode="auto">
          <a:xfrm>
            <a:off x="128588" y="6022553"/>
            <a:ext cx="4176712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16: Gráfico proporção de hipertensos com orientação sobre a prática de atividade física regular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41990" name="TextBox 1"/>
          <p:cNvSpPr txBox="1">
            <a:spLocks noChangeArrowheads="1"/>
          </p:cNvSpPr>
          <p:nvPr/>
        </p:nvSpPr>
        <p:spPr bwMode="auto">
          <a:xfrm>
            <a:off x="107950" y="1889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41991" name="TextBox 1"/>
          <p:cNvSpPr txBox="1">
            <a:spLocks noChangeArrowheads="1"/>
          </p:cNvSpPr>
          <p:nvPr/>
        </p:nvSpPr>
        <p:spPr bwMode="auto">
          <a:xfrm>
            <a:off x="4860354" y="836712"/>
            <a:ext cx="4032821" cy="1016000"/>
          </a:xfrm>
          <a:prstGeom prst="rect">
            <a:avLst/>
          </a:prstGeom>
          <a:solidFill>
            <a:srgbClr val="F0F8FE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/>
              <a:t>Meta 6.4 Garantir orientação em relação à prática regular de atividade física a 100% dos usuários diabéticos</a:t>
            </a:r>
          </a:p>
          <a:p>
            <a:pPr eaLnBrk="1" hangingPunct="1"/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4860354" y="1776611"/>
            <a:ext cx="3889375" cy="1447800"/>
          </a:xfrm>
          <a:prstGeom prst="rect">
            <a:avLst/>
          </a:prstGeom>
          <a:solidFill>
            <a:srgbClr val="F0F8FE"/>
          </a:solidFill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1----24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2----68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3----124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defRPr/>
            </a:pP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41993" name="Rectangle 4"/>
          <p:cNvSpPr>
            <a:spLocks noChangeArrowheads="1"/>
          </p:cNvSpPr>
          <p:nvPr/>
        </p:nvSpPr>
        <p:spPr bwMode="auto">
          <a:xfrm>
            <a:off x="5292080" y="6285284"/>
            <a:ext cx="4572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484313"/>
            <a:ext cx="8424863" cy="4524375"/>
          </a:xfrm>
          <a:prstGeom prst="rect">
            <a:avLst/>
          </a:prstGeom>
          <a:solidFill>
            <a:srgbClr val="E6F4FE"/>
          </a:solidFill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Todos os usuários receberam as orientações sobre a importância da prática regular de atividade física.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Para garantir e qualificar essa ação foi necessário vincular os professores de educação física das escolas ou associações da comunidade.</a:t>
            </a:r>
            <a:endParaRPr lang="es-ES" sz="3200" dirty="0">
              <a:latin typeface="Arial" pitchFamily="34" charset="0"/>
              <a:cs typeface="Arial" panose="020B0604020202020204" pitchFamily="34" charset="0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32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2"/>
          <p:cNvSpPr txBox="1">
            <a:spLocks noChangeArrowheads="1"/>
          </p:cNvSpPr>
          <p:nvPr/>
        </p:nvSpPr>
        <p:spPr bwMode="auto">
          <a:xfrm>
            <a:off x="323850" y="1341438"/>
            <a:ext cx="3527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/>
              <a:t>Meta 6.5 Garantir orientação sobre os riscos do tabagismo a 100% dos usuários hipertensos.</a:t>
            </a:r>
          </a:p>
          <a:p>
            <a:pPr eaLnBrk="1" hangingPunct="1"/>
            <a:endParaRPr lang="es-ES" sz="1800"/>
          </a:p>
        </p:txBody>
      </p:sp>
      <p:graphicFrame>
        <p:nvGraphicFramePr>
          <p:cNvPr id="5" name="Chart 6"/>
          <p:cNvGraphicFramePr/>
          <p:nvPr/>
        </p:nvGraphicFramePr>
        <p:xfrm>
          <a:off x="323851" y="3281942"/>
          <a:ext cx="4032125" cy="283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23850" y="2133600"/>
            <a:ext cx="5021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1----65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2----152 usuários;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/>
              <a:t>Mês 3----249 usuários.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250825" y="6092825"/>
            <a:ext cx="4465638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17: Gráfico proporção de hipertensos que receberam orientação sobre os riscos do tabagismo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28710" y="1341655"/>
            <a:ext cx="3960812" cy="800100"/>
          </a:xfrm>
          <a:prstGeom prst="rect">
            <a:avLst/>
          </a:prstGeom>
          <a:solidFill>
            <a:srgbClr val="F0F8FE"/>
          </a:solidFill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sz="1400" dirty="0">
                <a:latin typeface="+mn-lt"/>
                <a:cs typeface="Arial" panose="020B0604020202020204" pitchFamily="34" charset="0"/>
              </a:rPr>
              <a:t>Meta 6.6 Garantir orientação sobre os riscos do tabagismo a 100% dos usuários diabéticos.</a:t>
            </a:r>
          </a:p>
          <a:p>
            <a:pPr eaLnBrk="1" hangingPunct="1">
              <a:defRPr/>
            </a:pP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4610" y="2133600"/>
            <a:ext cx="3744912" cy="1446213"/>
          </a:xfrm>
          <a:prstGeom prst="rect">
            <a:avLst/>
          </a:prstGeom>
          <a:solidFill>
            <a:srgbClr val="F0F8FE"/>
          </a:solidFill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1----24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2----68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s-ES" sz="1400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s-ES" sz="1400" dirty="0" err="1">
                <a:latin typeface="+mn-lt"/>
                <a:cs typeface="Arial" panose="020B0604020202020204" pitchFamily="34" charset="0"/>
              </a:rPr>
              <a:t>Mês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3----124 </a:t>
            </a:r>
            <a:r>
              <a:rPr lang="es-ES" sz="1400" dirty="0" err="1">
                <a:latin typeface="+mn-lt"/>
                <a:cs typeface="Arial" panose="020B0604020202020204" pitchFamily="34" charset="0"/>
              </a:rPr>
              <a:t>usuários</a:t>
            </a:r>
            <a:r>
              <a:rPr lang="es-ES" sz="1400" dirty="0">
                <a:latin typeface="+mn-lt"/>
                <a:cs typeface="Arial" panose="020B0604020202020204" pitchFamily="34" charset="0"/>
              </a:rPr>
              <a:t> (100%);</a:t>
            </a:r>
          </a:p>
          <a:p>
            <a:pPr eaLnBrk="1" hangingPunct="1">
              <a:defRPr/>
            </a:pPr>
            <a:endParaRPr lang="es-ES" dirty="0">
              <a:cs typeface="Arial" panose="020B0604020202020204" pitchFamily="34" charset="0"/>
            </a:endParaRPr>
          </a:p>
        </p:txBody>
      </p:sp>
      <p:sp>
        <p:nvSpPr>
          <p:cNvPr id="44041" name="TextBox 3"/>
          <p:cNvSpPr txBox="1">
            <a:spLocks noChangeArrowheads="1"/>
          </p:cNvSpPr>
          <p:nvPr/>
        </p:nvSpPr>
        <p:spPr bwMode="auto">
          <a:xfrm>
            <a:off x="5436096" y="6346031"/>
            <a:ext cx="36004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  <a:p>
            <a:pPr eaLnBrk="1" hangingPunct="1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ângulo 3"/>
          <p:cNvSpPr>
            <a:spLocks noChangeArrowheads="1"/>
          </p:cNvSpPr>
          <p:nvPr/>
        </p:nvSpPr>
        <p:spPr bwMode="auto">
          <a:xfrm>
            <a:off x="-39688" y="115888"/>
            <a:ext cx="9180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0375" indent="-342900" algn="just"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pt-BR" sz="2800" b="1">
                <a:solidFill>
                  <a:srgbClr val="0000CC"/>
                </a:solidFill>
                <a:latin typeface="Arial" charset="0"/>
              </a:rPr>
              <a:t>Caracterização do município Tartarugalzinho</a:t>
            </a:r>
            <a:endParaRPr lang="pt-BR" sz="28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6147" name="Retângulo 2"/>
          <p:cNvSpPr>
            <a:spLocks noChangeArrowheads="1"/>
          </p:cNvSpPr>
          <p:nvPr/>
        </p:nvSpPr>
        <p:spPr bwMode="auto">
          <a:xfrm>
            <a:off x="7191375" y="6638925"/>
            <a:ext cx="17732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pt-BR" sz="1000">
                <a:latin typeface="Arial" charset="0"/>
              </a:rPr>
              <a:t>(Wikipédia/Geografia, 2015)</a:t>
            </a:r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179388" y="765175"/>
            <a:ext cx="48974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2100">
                <a:latin typeface="Arial" charset="0"/>
              </a:rPr>
              <a:t>Tartarugalzinho é um município do estado Amapá, tem uma população total de 13.385 habitantes, sendo que quase metade da população é rural. </a:t>
            </a:r>
          </a:p>
          <a:p>
            <a:pPr algn="just" eaLnBrk="1" hangingPunct="1"/>
            <a:endParaRPr lang="pt-BR" sz="2100">
              <a:latin typeface="Arial" charset="0"/>
            </a:endParaRPr>
          </a:p>
          <a:p>
            <a:pPr algn="just" eaLnBrk="1" hangingPunct="1"/>
            <a:r>
              <a:rPr lang="pt-BR" sz="2100">
                <a:latin typeface="Arial" charset="0"/>
              </a:rPr>
              <a:t>A área total do município: 6.711,95 km², Densidade demográfica: 1,99 hab/km². </a:t>
            </a:r>
          </a:p>
          <a:p>
            <a:pPr algn="just" eaLnBrk="1" hangingPunct="1"/>
            <a:endParaRPr lang="pt-BR" sz="2100">
              <a:latin typeface="Arial" charset="0"/>
            </a:endParaRPr>
          </a:p>
          <a:p>
            <a:pPr algn="just" eaLnBrk="1" hangingPunct="1"/>
            <a:r>
              <a:rPr lang="pt-BR" sz="2100">
                <a:latin typeface="Arial" charset="0"/>
              </a:rPr>
              <a:t>Limites: Município Pracuuba a noroeste e norte, Amapá  a nordeste, Cutias do Araguary a sudeste e Ferreira Gomes a sudoeste. </a:t>
            </a:r>
          </a:p>
          <a:p>
            <a:pPr algn="just" eaLnBrk="1" hangingPunct="1"/>
            <a:endParaRPr lang="pt-BR" sz="2100">
              <a:latin typeface="Arial" charset="0"/>
            </a:endParaRPr>
          </a:p>
          <a:p>
            <a:pPr algn="just" eaLnBrk="1" hangingPunct="1"/>
            <a:r>
              <a:rPr lang="pt-BR" sz="2100">
                <a:latin typeface="Arial" charset="0"/>
              </a:rPr>
              <a:t>A economia destaca-se pela criação de bovino, bubalino e de suínos. Culturas de subsistência como mandioca e laranja e a pesca artesanal na região do Lago Novo. </a:t>
            </a:r>
          </a:p>
        </p:txBody>
      </p:sp>
      <p:pic>
        <p:nvPicPr>
          <p:cNvPr id="6149" name="Picture 2" descr="Localização de Tartarugalzi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373438"/>
            <a:ext cx="40401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25" y="1484313"/>
            <a:ext cx="8424863" cy="4031873"/>
          </a:xfrm>
          <a:prstGeom prst="rect">
            <a:avLst/>
          </a:prstGeom>
          <a:solidFill>
            <a:srgbClr val="E6F4FE"/>
          </a:solidFill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cs typeface="Arial" panose="020B0604020202020204" pitchFamily="34" charset="0"/>
              </a:rPr>
              <a:t>No desenvolvimento </a:t>
            </a:r>
            <a:r>
              <a:rPr lang="pt-BR" sz="3200" dirty="0" smtClean="0">
                <a:cs typeface="Arial" panose="020B0604020202020204" pitchFamily="34" charset="0"/>
              </a:rPr>
              <a:t>dessa </a:t>
            </a:r>
            <a:r>
              <a:rPr lang="pt-BR" sz="3200" dirty="0">
                <a:cs typeface="Arial" panose="020B0604020202020204" pitchFamily="34" charset="0"/>
              </a:rPr>
              <a:t>meta não apresentamos dificuldades, os temas sobre os riscos do tabagismo foram realizados durante as palestras e durante as orientações dadas nas consultas, consideramos </a:t>
            </a:r>
            <a:r>
              <a:rPr lang="pt-BR" sz="3200" dirty="0" smtClean="0">
                <a:cs typeface="Arial" panose="020B0604020202020204" pitchFamily="34" charset="0"/>
              </a:rPr>
              <a:t>importante continuar </a:t>
            </a:r>
            <a:r>
              <a:rPr lang="pt-BR" sz="3200" dirty="0">
                <a:cs typeface="Arial" panose="020B0604020202020204" pitchFamily="34" charset="0"/>
              </a:rPr>
              <a:t>com as atividades de promoção mediante folhetos e programas da rádio local.</a:t>
            </a: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395288" y="1196975"/>
            <a:ext cx="35290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pt-BR" sz="1400"/>
              <a:t>Meta 6.7 Garantir orientação sobre higiene bucal a 100% dos usuários hipertensos.</a:t>
            </a:r>
            <a:endParaRPr lang="es-ES" sz="1400"/>
          </a:p>
          <a:p>
            <a:pPr algn="just" eaLnBrk="1" hangingPunct="1"/>
            <a:endParaRPr lang="es-ES" sz="1800"/>
          </a:p>
        </p:txBody>
      </p:sp>
      <p:graphicFrame>
        <p:nvGraphicFramePr>
          <p:cNvPr id="5" name="Chart 3"/>
          <p:cNvGraphicFramePr/>
          <p:nvPr/>
        </p:nvGraphicFramePr>
        <p:xfrm>
          <a:off x="350901" y="3134671"/>
          <a:ext cx="4077084" cy="310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395288" y="1955800"/>
            <a:ext cx="45497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1----65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2----152 </a:t>
            </a:r>
            <a:r>
              <a:rPr lang="es-ES" sz="1400" dirty="0" err="1"/>
              <a:t>usuários</a:t>
            </a:r>
            <a:r>
              <a:rPr lang="es-ES" sz="1400" dirty="0"/>
              <a:t>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3----249 </a:t>
            </a:r>
            <a:r>
              <a:rPr lang="es-ES" sz="1400" dirty="0" err="1"/>
              <a:t>usuários</a:t>
            </a:r>
            <a:r>
              <a:rPr lang="es-ES" sz="2000" dirty="0"/>
              <a:t>.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222250" y="6237288"/>
            <a:ext cx="434975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pt-BR" sz="1100"/>
              <a:t>Figura 18: Gráfico proporção de hipertensos que receberam orientações sobre higiene bucal na UBS/ESF José Alves Meirelles, Tartarugalzinho/AP.</a:t>
            </a:r>
            <a:endParaRPr lang="es-ES" sz="1100"/>
          </a:p>
          <a:p>
            <a:pPr eaLnBrk="1" hangingPunct="1"/>
            <a:r>
              <a:rPr lang="pt-BR" sz="1100"/>
              <a:t>Fonte: Planilha de coleta de dados, UNASUS/UFPEL 2015.</a:t>
            </a:r>
            <a:endParaRPr lang="es-ES" sz="1100"/>
          </a:p>
          <a:p>
            <a:pPr eaLnBrk="1" hangingPunct="1"/>
            <a:endParaRPr lang="es-ES" sz="1800"/>
          </a:p>
        </p:txBody>
      </p:sp>
      <p:sp>
        <p:nvSpPr>
          <p:cNvPr id="46086" name="TextBox 1"/>
          <p:cNvSpPr txBox="1">
            <a:spLocks noChangeArrowheads="1"/>
          </p:cNvSpPr>
          <p:nvPr/>
        </p:nvSpPr>
        <p:spPr bwMode="auto">
          <a:xfrm>
            <a:off x="107950" y="404813"/>
            <a:ext cx="87852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rgbClr val="0000CC"/>
                </a:solidFill>
              </a:rPr>
              <a:t>OBJETIVOS, METAS E RESULTADOS</a:t>
            </a:r>
          </a:p>
          <a:p>
            <a:pPr algn="ctr" eaLnBrk="1" hangingPunct="1"/>
            <a:endParaRPr lang="es-ES" sz="1800">
              <a:solidFill>
                <a:srgbClr val="0000CC"/>
              </a:solidFill>
            </a:endParaRPr>
          </a:p>
        </p:txBody>
      </p:sp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058023" y="1196975"/>
            <a:ext cx="331311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pt-BR" sz="1400" dirty="0"/>
              <a:t>Meta 6.8 Garantir orientação sobre higiene bucal a 100% dos usuários diabéticos.</a:t>
            </a:r>
          </a:p>
          <a:p>
            <a:pPr eaLnBrk="1" hangingPunct="1"/>
            <a:endParaRPr lang="es-ES" sz="2400" dirty="0"/>
          </a:p>
        </p:txBody>
      </p:sp>
      <p:sp>
        <p:nvSpPr>
          <p:cNvPr id="46088" name="Rectangle 3"/>
          <p:cNvSpPr>
            <a:spLocks noChangeArrowheads="1"/>
          </p:cNvSpPr>
          <p:nvPr/>
        </p:nvSpPr>
        <p:spPr bwMode="auto">
          <a:xfrm>
            <a:off x="5058023" y="1997075"/>
            <a:ext cx="457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1----24 </a:t>
            </a:r>
            <a:r>
              <a:rPr lang="es-ES" sz="1400" dirty="0" err="1" smtClean="0"/>
              <a:t>usuários</a:t>
            </a:r>
            <a:r>
              <a:rPr lang="es-ES" sz="1400" dirty="0" smtClean="0"/>
              <a:t> (</a:t>
            </a:r>
            <a:r>
              <a:rPr lang="es-ES" sz="1400" dirty="0"/>
              <a:t>100%);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2----68 </a:t>
            </a:r>
            <a:r>
              <a:rPr lang="es-ES" sz="1400" dirty="0" err="1" smtClean="0"/>
              <a:t>usuários</a:t>
            </a:r>
            <a:r>
              <a:rPr lang="es-ES" sz="1400" dirty="0" smtClean="0"/>
              <a:t> (</a:t>
            </a:r>
            <a:r>
              <a:rPr lang="es-ES" sz="1400" dirty="0"/>
              <a:t>100%);</a:t>
            </a:r>
          </a:p>
          <a:p>
            <a:pPr marL="285750" indent="-285750" eaLnBrk="1" hangingPunct="1">
              <a:buFont typeface="Wingdings" pitchFamily="2" charset="2"/>
              <a:buChar char="Ø"/>
            </a:pPr>
            <a:endParaRPr lang="es-ES" sz="1400" dirty="0"/>
          </a:p>
          <a:p>
            <a:pPr marL="285750" indent="-285750" eaLnBrk="1" hangingPunct="1">
              <a:buFont typeface="Wingdings" pitchFamily="2" charset="2"/>
              <a:buChar char="Ø"/>
            </a:pPr>
            <a:r>
              <a:rPr lang="es-ES" sz="1400" dirty="0" err="1"/>
              <a:t>Mês</a:t>
            </a:r>
            <a:r>
              <a:rPr lang="es-ES" sz="1400" dirty="0"/>
              <a:t> 3----124 </a:t>
            </a:r>
            <a:r>
              <a:rPr lang="es-ES" sz="1400" dirty="0" err="1" smtClean="0"/>
              <a:t>usuários</a:t>
            </a:r>
            <a:r>
              <a:rPr lang="es-ES" sz="1400" dirty="0" smtClean="0"/>
              <a:t> (</a:t>
            </a:r>
            <a:r>
              <a:rPr lang="es-ES" sz="1400" dirty="0"/>
              <a:t>100%);</a:t>
            </a:r>
          </a:p>
        </p:txBody>
      </p:sp>
      <p:sp>
        <p:nvSpPr>
          <p:cNvPr id="46089" name="TextBox 3"/>
          <p:cNvSpPr txBox="1">
            <a:spLocks noChangeArrowheads="1"/>
          </p:cNvSpPr>
          <p:nvPr/>
        </p:nvSpPr>
        <p:spPr bwMode="auto">
          <a:xfrm>
            <a:off x="5465467" y="6245225"/>
            <a:ext cx="3600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1100" dirty="0"/>
              <a:t>Fonte: Planilha de coleta de dados, UNASUS/UFPEL 2015.</a:t>
            </a:r>
            <a:endParaRPr lang="es-ES" sz="1100" dirty="0"/>
          </a:p>
          <a:p>
            <a:pPr eaLnBrk="1" hangingPunct="1"/>
            <a:endParaRPr lang="es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50825" y="1484313"/>
            <a:ext cx="8424863" cy="2062162"/>
          </a:xfrm>
          <a:prstGeom prst="rect">
            <a:avLst/>
          </a:prstGeom>
          <a:solidFill>
            <a:srgbClr val="E6F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pt-BR" sz="3200"/>
              <a:t>Para as orientações sobre a higiene bucal contamos com o apoio da equipe de odontologia e a nossa equipe que participou das exposições sobre a higiene bucal. </a:t>
            </a:r>
            <a:endParaRPr lang="es-E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</a:pPr>
            <a:r>
              <a:rPr lang="pt-BR" sz="3600" b="1" smtClean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idx="1"/>
          </p:nvPr>
        </p:nvSpPr>
        <p:spPr>
          <a:xfrm>
            <a:off x="107950" y="692150"/>
            <a:ext cx="8661400" cy="5616575"/>
          </a:xfrm>
        </p:spPr>
        <p:txBody>
          <a:bodyPr/>
          <a:lstStyle/>
          <a:p>
            <a:pPr marL="457200" lvl="1" indent="0" algn="just" eaLnBrk="1" hangingPunct="1">
              <a:buFont typeface="Arial" charset="0"/>
              <a:buNone/>
            </a:pPr>
            <a:r>
              <a:rPr lang="pt-BR" sz="3200" b="1" smtClean="0">
                <a:solidFill>
                  <a:srgbClr val="0000CC"/>
                </a:solidFill>
              </a:rPr>
              <a:t>Importância da intervenção para equipe:</a:t>
            </a:r>
          </a:p>
          <a:p>
            <a:pPr marL="457200" lvl="1" indent="0" algn="just" eaLnBrk="1" hangingPunct="1">
              <a:buFont typeface="Arial" charset="0"/>
              <a:buNone/>
            </a:pPr>
            <a:endParaRPr lang="pt-BR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t-BR" sz="2800" b="1" smtClean="0">
                <a:solidFill>
                  <a:srgbClr val="000099"/>
                </a:solidFill>
                <a:latin typeface="Arial" charset="0"/>
                <a:cs typeface="Arial" charset="0"/>
              </a:rPr>
              <a:t>      </a:t>
            </a:r>
            <a:endParaRPr lang="pt-BR" sz="280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775" y="1341438"/>
            <a:ext cx="8534400" cy="5508625"/>
          </a:xfrm>
          <a:prstGeom prst="rect">
            <a:avLst/>
          </a:prstGeom>
          <a:solidFill>
            <a:srgbClr val="E6F4FE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O </a:t>
            </a:r>
            <a:r>
              <a:rPr lang="pt-BR" sz="32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trabalho em equipe </a:t>
            </a: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revelou-se como uma estratégia que possibilita promover e ofertar um atendimento de qualidade a um maior número de pessoas.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Capacitação de toda equipe.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Fortalecemos as atividades de promoção da saúde e prevenção de doenças, com satisfação profissional.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400" y="1196975"/>
            <a:ext cx="8812213" cy="4525963"/>
          </a:xfrm>
        </p:spPr>
        <p:txBody>
          <a:bodyPr rtlCol="0">
            <a:noAutofit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b="1" dirty="0">
                <a:solidFill>
                  <a:srgbClr val="0000CC"/>
                </a:solidFill>
              </a:rPr>
              <a:t>Importância da intervenção para o </a:t>
            </a:r>
            <a:r>
              <a:rPr lang="pt-BR" sz="3200" b="1" dirty="0" smtClean="0">
                <a:solidFill>
                  <a:srgbClr val="0000CC"/>
                </a:solidFill>
              </a:rPr>
              <a:t>serviço:</a:t>
            </a:r>
            <a:endParaRPr lang="pt-BR" sz="3200" b="1" dirty="0">
              <a:solidFill>
                <a:srgbClr val="0000CC"/>
              </a:solidFill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Melhoria dos processos de cobertura e qualidade </a:t>
            </a:r>
            <a:r>
              <a:rPr lang="pt-BR" dirty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acolhimento.</a:t>
            </a:r>
          </a:p>
          <a:p>
            <a:pPr marL="457200" lvl="1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 Elevou o número de usuários com vacinação 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dia.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lvl="1"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Estimulação de </a:t>
            </a:r>
            <a:r>
              <a:rPr lang="pt-BR" dirty="0">
                <a:latin typeface="Arial" pitchFamily="34" charset="0"/>
                <a:cs typeface="Arial" pitchFamily="34" charset="0"/>
              </a:rPr>
              <a:t>outros serviços da UBS a realizar registros mais completos dos usuários com o intuito de potencializar o acompanhamento.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457200" lvl="1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400" dirty="0"/>
          </a:p>
        </p:txBody>
      </p:sp>
      <p:sp>
        <p:nvSpPr>
          <p:cNvPr id="49155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</a:pPr>
            <a:r>
              <a:rPr lang="pt-BR" sz="3600" b="1" smtClean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49156" name="Retângulo 5"/>
          <p:cNvSpPr>
            <a:spLocks noChangeArrowheads="1"/>
          </p:cNvSpPr>
          <p:nvPr/>
        </p:nvSpPr>
        <p:spPr bwMode="auto">
          <a:xfrm>
            <a:off x="8172450" y="692150"/>
            <a:ext cx="66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b="1">
                <a:solidFill>
                  <a:srgbClr val="000099"/>
                </a:solidFill>
              </a:rPr>
              <a:t>cont.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472112"/>
          </a:xfrm>
        </p:spPr>
        <p:txBody>
          <a:bodyPr rtlCol="0">
            <a:noAutofit/>
          </a:bodyPr>
          <a:lstStyle/>
          <a:p>
            <a:pPr marL="457200" lvl="1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3200" b="1" dirty="0" smtClean="0">
                <a:solidFill>
                  <a:srgbClr val="0000CC"/>
                </a:solidFill>
              </a:rPr>
              <a:t>Importância </a:t>
            </a:r>
            <a:r>
              <a:rPr lang="pt-BR" sz="3200" b="1" dirty="0">
                <a:solidFill>
                  <a:srgbClr val="0000CC"/>
                </a:solidFill>
              </a:rPr>
              <a:t>da intervenção para </a:t>
            </a:r>
            <a:r>
              <a:rPr lang="pt-BR" sz="3200" b="1" dirty="0" smtClean="0">
                <a:solidFill>
                  <a:srgbClr val="0000CC"/>
                </a:solidFill>
              </a:rPr>
              <a:t>a comunidade:</a:t>
            </a:r>
          </a:p>
          <a:p>
            <a:pPr marL="457200" lvl="1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b="1" dirty="0" smtClean="0">
              <a:solidFill>
                <a:srgbClr val="000099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Os usuários que participaram da intervenção manifestaram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seu agradecimento </a:t>
            </a:r>
            <a:r>
              <a:rPr lang="pt-BR" dirty="0">
                <a:latin typeface="Arial" pitchFamily="34" charset="0"/>
                <a:cs typeface="Arial" pitchFamily="34" charset="0"/>
              </a:rPr>
              <a:t>e sua satisfação com os atendimentos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orientações recebidas.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relevante a contribuição da comunidade com a nossa intervenção, uma vez que houve uma participação ativa da mesma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Melhoria no </a:t>
            </a:r>
            <a:r>
              <a:rPr lang="pt-BR" dirty="0">
                <a:latin typeface="Arial" pitchFamily="34" charset="0"/>
                <a:cs typeface="Arial" pitchFamily="34" charset="0"/>
              </a:rPr>
              <a:t>nível de conhecimentos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dos usuários sobre </a:t>
            </a:r>
            <a:r>
              <a:rPr lang="pt-BR" dirty="0">
                <a:latin typeface="Arial" pitchFamily="34" charset="0"/>
                <a:cs typeface="Arial" pitchFamily="34" charset="0"/>
              </a:rPr>
              <a:t>essas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doenças.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77875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Char char="v"/>
            </a:pPr>
            <a:r>
              <a:rPr lang="pt-BR" sz="3600" b="1" smtClean="0">
                <a:solidFill>
                  <a:srgbClr val="0000CC"/>
                </a:solidFill>
              </a:rPr>
              <a:t>Discussão</a:t>
            </a:r>
          </a:p>
        </p:txBody>
      </p:sp>
      <p:sp>
        <p:nvSpPr>
          <p:cNvPr id="50180" name="Retângulo 5"/>
          <p:cNvSpPr>
            <a:spLocks noChangeArrowheads="1"/>
          </p:cNvSpPr>
          <p:nvPr/>
        </p:nvSpPr>
        <p:spPr bwMode="auto">
          <a:xfrm>
            <a:off x="7956550" y="260350"/>
            <a:ext cx="66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pt-BR" b="1">
                <a:solidFill>
                  <a:srgbClr val="000099"/>
                </a:solidFill>
              </a:rPr>
              <a:t>cont.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ângulo 1"/>
          <p:cNvSpPr>
            <a:spLocks noChangeArrowheads="1"/>
          </p:cNvSpPr>
          <p:nvPr/>
        </p:nvSpPr>
        <p:spPr bwMode="auto">
          <a:xfrm>
            <a:off x="-36513" y="115888"/>
            <a:ext cx="91455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just" eaLnBrk="1" hangingPunct="1">
              <a:buFont typeface="Wingdings" pitchFamily="2" charset="2"/>
              <a:buChar char="v"/>
            </a:pPr>
            <a:r>
              <a:rPr lang="pt-BR" sz="2800" b="1">
                <a:solidFill>
                  <a:srgbClr val="0000CC"/>
                </a:solidFill>
              </a:rPr>
              <a:t> Viabilidade de incorporar a intervenção na rotina do serviço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1700213"/>
            <a:ext cx="835342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As ações desenvolvidas durante a intervenção foram incorporadas na rotina do serviço.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pt-BR" sz="3200" dirty="0">
              <a:latin typeface="Arial" pitchFamily="34" charset="0"/>
              <a:cs typeface="Arial" panose="020B0604020202020204" pitchFamily="34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dirty="0">
                <a:latin typeface="Arial" pitchFamily="34" charset="0"/>
                <a:cs typeface="Arial" panose="020B0604020202020204" pitchFamily="34" charset="0"/>
              </a:rPr>
              <a:t>Pretendemos manter as mesmas e incorporar ao trabalho de outras equipes.</a:t>
            </a:r>
          </a:p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3200" dirty="0">
              <a:latin typeface="Arial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tângulo 2"/>
          <p:cNvSpPr>
            <a:spLocks noChangeArrowheads="1"/>
          </p:cNvSpPr>
          <p:nvPr/>
        </p:nvSpPr>
        <p:spPr bwMode="auto">
          <a:xfrm>
            <a:off x="0" y="1196975"/>
            <a:ext cx="8893175" cy="3538538"/>
          </a:xfrm>
          <a:prstGeom prst="rect">
            <a:avLst/>
          </a:prstGeom>
          <a:solidFill>
            <a:srgbClr val="F0F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just" eaLnBrk="1" hangingPunct="1">
              <a:buFont typeface="Wingdings" pitchFamily="2" charset="2"/>
              <a:buChar char="v"/>
            </a:pPr>
            <a:r>
              <a:rPr lang="pt-BR" sz="3200">
                <a:latin typeface="Arial" charset="0"/>
              </a:rPr>
              <a:t> A perspectiva é transmitir nossa experiência a outras equipes, para ampliar a cobertura de atendimento, registro e acompanhamento dos usuários hipertensos e diabéticos, nossa experiência também pode ser aplicada a outros atendimentos na UBS como Idosos, gestantes e crianças.</a:t>
            </a:r>
          </a:p>
        </p:txBody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2124075" y="404813"/>
            <a:ext cx="4535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Wingdings" pitchFamily="2" charset="2"/>
              <a:buChar char="v"/>
            </a:pPr>
            <a:r>
              <a:rPr lang="pt-BR" sz="2800" b="1">
                <a:solidFill>
                  <a:srgbClr val="000099"/>
                </a:solidFill>
                <a:latin typeface="Arial" charset="0"/>
              </a:rPr>
              <a:t>Próximos Passos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3063" y="765175"/>
            <a:ext cx="82089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latin typeface="+mn-lt"/>
              <a:cs typeface="+mn-cs"/>
            </a:endParaRPr>
          </a:p>
          <a:p>
            <a:pPr marL="457200" indent="-457200" algn="ctr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sz="3200" b="1" dirty="0">
                <a:solidFill>
                  <a:srgbClr val="0000CC"/>
                </a:solidFill>
                <a:latin typeface="+mn-lt"/>
                <a:cs typeface="+mn-cs"/>
              </a:rPr>
              <a:t>Referências Bibliográficas </a:t>
            </a:r>
            <a:endParaRPr lang="pt-BR" sz="3200" dirty="0">
              <a:solidFill>
                <a:srgbClr val="0000CC"/>
              </a:solidFill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  <a:cs typeface="+mn-cs"/>
              </a:rPr>
              <a:t>  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 1.BRASIL. Ministério da Saúde.</a:t>
            </a:r>
            <a:r>
              <a:rPr lang="pt-BR" dirty="0" err="1">
                <a:latin typeface="+mn-lt"/>
                <a:cs typeface="+mn-cs"/>
              </a:rPr>
              <a:t>PortalBrasil</a:t>
            </a:r>
            <a:r>
              <a:rPr lang="pt-BR" dirty="0">
                <a:latin typeface="+mn-lt"/>
                <a:cs typeface="+mn-cs"/>
              </a:rPr>
              <a:t>.Doenças crônicas não transmissíveis é a maior causa de morte no mundo, diz OMS. Disponível em: &lt;</a:t>
            </a:r>
            <a:r>
              <a:rPr lang="pt-BR" dirty="0">
                <a:latin typeface="+mn-lt"/>
                <a:cs typeface="+mn-cs"/>
                <a:hlinkClick r:id="rId2"/>
              </a:rPr>
              <a:t>http://www.brasil.gov.br/saude/2011/09/doencas-cronicas-nao-transmissiveis-sao-a-maior-causa-de-morte-no-mundo-diz-oms</a:t>
            </a: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  <a:cs typeface="+mn-cs"/>
              </a:rPr>
              <a:t>2. . Brasil. Ministério da Saúde. Secretaria de Atenção à Saúde. Departamento de Atenção Básica. Cadernos de Atenção Básica, n. 37. Estratégias para o cuidado da pessoa com doença crônica: hipertensão arterial sistêmica. Brasília: Ministério da Saúde, 2013.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dirty="0">
                <a:cs typeface="Arial" panose="020B0604020202020204" pitchFamily="34" charset="0"/>
              </a:rPr>
              <a:t>3. Cadernos de Atenção Básica Hipertensão Arterial Sistêmica, n.37 Brasília DF 2013.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pt-BR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pt-BR" dirty="0">
                <a:cs typeface="Arial" panose="020B0604020202020204" pitchFamily="34" charset="0"/>
              </a:rPr>
              <a:t>4.Brasil. Ministério da Saúde. Secretaria de Atenção à Saúde. Departamento de Atenção Básica. Envelhecimento e Saúde da Pessoas Idosa ; Brasília: Ministério da Saúde, 2013 . (Cadernos de Atenção Básica, n. 19)</a:t>
            </a:r>
            <a:endParaRPr lang="es-ES" dirty="0"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BR" sz="2000" smtClean="0"/>
              <a:t>Foto 1: Encontro com os usuários diabéticos e hipertensos</a:t>
            </a:r>
            <a:endParaRPr lang="es-ES" sz="2000" smtClean="0"/>
          </a:p>
        </p:txBody>
      </p:sp>
      <p:pic>
        <p:nvPicPr>
          <p:cNvPr id="54275" name="Picture 42" descr="C:\Users\aleandrys\Downloads\IMG-20150924-WA0008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r="113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tângulo 4"/>
          <p:cNvSpPr>
            <a:spLocks noChangeArrowheads="1"/>
          </p:cNvSpPr>
          <p:nvPr/>
        </p:nvSpPr>
        <p:spPr bwMode="auto">
          <a:xfrm>
            <a:off x="-1331913" y="908050"/>
            <a:ext cx="7775576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2400" b="1">
                <a:solidFill>
                  <a:srgbClr val="000099"/>
                </a:solidFill>
                <a:latin typeface="Arial" charset="0"/>
              </a:rPr>
              <a:t>Sistema de Saúde:</a:t>
            </a:r>
          </a:p>
        </p:txBody>
      </p:sp>
      <p:sp>
        <p:nvSpPr>
          <p:cNvPr id="8" name="Seta entalhada para a direita 7"/>
          <p:cNvSpPr/>
          <p:nvPr/>
        </p:nvSpPr>
        <p:spPr>
          <a:xfrm>
            <a:off x="611188" y="981075"/>
            <a:ext cx="504825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172" name="Retângulo 9"/>
          <p:cNvSpPr>
            <a:spLocks noChangeArrowheads="1"/>
          </p:cNvSpPr>
          <p:nvPr/>
        </p:nvSpPr>
        <p:spPr bwMode="auto">
          <a:xfrm>
            <a:off x="-36513" y="211138"/>
            <a:ext cx="9217026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60375" indent="-342900" algn="just" eaLnBrk="1" hangingPunct="1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 </a:t>
            </a:r>
            <a:r>
              <a:rPr lang="pt-BR" sz="2800" b="1">
                <a:solidFill>
                  <a:srgbClr val="0000CC"/>
                </a:solidFill>
                <a:latin typeface="Arial" charset="0"/>
              </a:rPr>
              <a:t>Caracterização do Município Tartarugalzinho</a:t>
            </a:r>
            <a:endParaRPr lang="pt-BR" sz="29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611188" y="1341438"/>
            <a:ext cx="83534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BR" sz="2800"/>
          </a:p>
          <a:p>
            <a:pPr algn="just" eaLnBrk="1" hangingPunct="1"/>
            <a:r>
              <a:rPr lang="pt-BR" sz="3200" b="1"/>
              <a:t>A rede de saúde está  composta por: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/>
              <a:t>1 UBS: zona urbana – José Alves Meirelles e 15 UBS na  zona rural.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/>
              <a:t>1 Centro Odontológico.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 b="1"/>
              <a:t>Especialidades disponíveis: </a:t>
            </a:r>
            <a:r>
              <a:rPr lang="pt-BR" sz="2800"/>
              <a:t>medicina familiar, nutricionista e fisioterapeutas.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/>
              <a:t> 1 Hospital -15 leitos. Emergência e urgências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/>
              <a:t> 1 ambulância - suporte para a zona urbana.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/>
              <a:t> 1 laboratório clínico (particular).</a:t>
            </a:r>
            <a:endParaRPr lang="pt-BR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83768" y="5157192"/>
            <a:ext cx="5486400" cy="804862"/>
          </a:xfrm>
        </p:spPr>
        <p:txBody>
          <a:bodyPr/>
          <a:lstStyle/>
          <a:p>
            <a:pPr eaLnBrk="1" hangingPunct="1"/>
            <a:r>
              <a:rPr lang="pt-BR" sz="2000" dirty="0" smtClean="0"/>
              <a:t>Foto 2: Prática de atividade física</a:t>
            </a:r>
            <a:endParaRPr lang="es-ES" sz="2000" dirty="0" smtClean="0"/>
          </a:p>
        </p:txBody>
      </p:sp>
      <p:pic>
        <p:nvPicPr>
          <p:cNvPr id="55299" name="Picture 43" descr="C:\Users\aleandrys\Downloads\20141216_085332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" r="8113"/>
          <a:stretch>
            <a:fillRect/>
          </a:stretch>
        </p:blipFill>
        <p:spPr>
          <a:xfrm>
            <a:off x="2411760" y="620688"/>
            <a:ext cx="4290864" cy="4472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BR" sz="2000" smtClean="0"/>
              <a:t>Foto 3:Capacitação da equipe-Atividade de educação permanente em saúde</a:t>
            </a:r>
            <a:endParaRPr lang="es-ES" sz="2000" smtClean="0"/>
          </a:p>
        </p:txBody>
      </p:sp>
      <p:pic>
        <p:nvPicPr>
          <p:cNvPr id="56323" name="Picture 44" descr="C:\Users\aleandrys\Desktop\10488092_1751174278442502_7414220257158802317_n (1).jp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pt-BR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Agradecimentos</a:t>
            </a:r>
            <a:r>
              <a:rPr lang="es-E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s-E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v"/>
            </a:pPr>
            <a:r>
              <a:rPr lang="pt-BR" sz="2800" smtClean="0">
                <a:latin typeface="Arial" charset="0"/>
                <a:cs typeface="Arial" charset="0"/>
              </a:rPr>
              <a:t>A minha orientadora Ana Guilhermina Machado Reis por ter me acolhido e me ajudado com todas minhas dúvidas e sua imensa paciência e inestimável orientação.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pt-BR" sz="28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2800" smtClean="0">
                <a:latin typeface="Arial" charset="0"/>
                <a:cs typeface="Arial" charset="0"/>
              </a:rPr>
              <a:t>Agradeço de coração ao ótimo trabalho da equipe, em todos os momentos de trabalho focado e primoroso nas ações realizadas.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es-ES" sz="280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v"/>
            </a:pPr>
            <a:r>
              <a:rPr lang="pt-BR" sz="2800" smtClean="0">
                <a:latin typeface="Arial" charset="0"/>
                <a:cs typeface="Arial" charset="0"/>
              </a:rPr>
              <a:t>Ao Ministério da Saúde do Brasil e a toda equipe da UNASUS-UFPel, meu muito obrigado.</a:t>
            </a:r>
            <a:endParaRPr lang="es-ES" sz="28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tângulo 3"/>
          <p:cNvSpPr>
            <a:spLocks noChangeArrowheads="1"/>
          </p:cNvSpPr>
          <p:nvPr/>
        </p:nvSpPr>
        <p:spPr bwMode="auto">
          <a:xfrm>
            <a:off x="0" y="620713"/>
            <a:ext cx="9144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2800" b="1"/>
              <a:t>UNIVERSIDADE ABERTA DO SUS</a:t>
            </a:r>
            <a:endParaRPr lang="pt-BR" sz="2800"/>
          </a:p>
          <a:p>
            <a:pPr algn="ctr" eaLnBrk="1" hangingPunct="1"/>
            <a:r>
              <a:rPr lang="pt-BR" sz="2800" b="1"/>
              <a:t>UNIVERSIDADE FEDERAL DE PELOTAS</a:t>
            </a:r>
            <a:endParaRPr lang="pt-BR" sz="2800"/>
          </a:p>
          <a:p>
            <a:pPr algn="ctr" eaLnBrk="1" hangingPunct="1"/>
            <a:r>
              <a:rPr lang="pt-BR" sz="2800" b="1"/>
              <a:t>Especialização em Saúde da Família</a:t>
            </a:r>
            <a:endParaRPr lang="pt-BR" sz="2800"/>
          </a:p>
          <a:p>
            <a:pPr algn="ctr" eaLnBrk="1" hangingPunct="1"/>
            <a:r>
              <a:rPr lang="pt-BR" sz="2800" b="1"/>
              <a:t>Modalidade a Distância</a:t>
            </a:r>
            <a:endParaRPr lang="pt-BR" sz="2800"/>
          </a:p>
          <a:p>
            <a:pPr algn="ctr" eaLnBrk="1" hangingPunct="1"/>
            <a:r>
              <a:rPr lang="pt-BR" sz="2800" b="1"/>
              <a:t>Turma 8</a:t>
            </a:r>
            <a:endParaRPr lang="pt-BR" sz="280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300" y="3500438"/>
            <a:ext cx="1770063" cy="1787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tângulo 4"/>
          <p:cNvSpPr>
            <a:spLocks noChangeArrowheads="1"/>
          </p:cNvSpPr>
          <p:nvPr/>
        </p:nvSpPr>
        <p:spPr bwMode="auto">
          <a:xfrm>
            <a:off x="0" y="2867025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2400" b="1"/>
              <a:t>Trabalho de Conclusão de Curso</a:t>
            </a:r>
            <a:endParaRPr lang="pt-BR" sz="2400"/>
          </a:p>
          <a:p>
            <a:pPr algn="ctr" eaLnBrk="1" hangingPunct="1"/>
            <a:r>
              <a:rPr lang="pt-BR" b="1"/>
              <a:t> </a:t>
            </a:r>
            <a:endParaRPr lang="pt-BR"/>
          </a:p>
        </p:txBody>
      </p:sp>
      <p:sp>
        <p:nvSpPr>
          <p:cNvPr id="58373" name="Retângulo 1"/>
          <p:cNvSpPr>
            <a:spLocks noChangeArrowheads="1"/>
          </p:cNvSpPr>
          <p:nvPr/>
        </p:nvSpPr>
        <p:spPr bwMode="auto">
          <a:xfrm>
            <a:off x="107950" y="5589588"/>
            <a:ext cx="8928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pt-BR" sz="4800">
                <a:latin typeface="Arial" charset="0"/>
              </a:rPr>
              <a:t>Muito Obrigado!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tângulo 2"/>
          <p:cNvSpPr>
            <a:spLocks noChangeArrowheads="1"/>
          </p:cNvSpPr>
          <p:nvPr/>
        </p:nvSpPr>
        <p:spPr bwMode="auto">
          <a:xfrm>
            <a:off x="539750" y="333375"/>
            <a:ext cx="817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 algn="ctr" eaLnBrk="1" hangingPunct="1">
              <a:buFont typeface="Wingdings" pitchFamily="2" charset="2"/>
              <a:buChar char="v"/>
            </a:pPr>
            <a:r>
              <a:rPr lang="pt-BR" sz="3200" b="1">
                <a:solidFill>
                  <a:srgbClr val="0000CC"/>
                </a:solidFill>
                <a:latin typeface="Arial" charset="0"/>
              </a:rPr>
              <a:t>Caracterização da ESF </a:t>
            </a:r>
          </a:p>
        </p:txBody>
      </p:sp>
      <p:sp>
        <p:nvSpPr>
          <p:cNvPr id="8195" name="Retângulo 3"/>
          <p:cNvSpPr>
            <a:spLocks noChangeArrowheads="1"/>
          </p:cNvSpPr>
          <p:nvPr/>
        </p:nvSpPr>
        <p:spPr bwMode="auto">
          <a:xfrm>
            <a:off x="539750" y="2205038"/>
            <a:ext cx="84026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sz="2800" b="1">
                <a:latin typeface="Arial" charset="0"/>
              </a:rPr>
              <a:t>Integram a equipe de saúde: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médico do Programa Mais Médicos.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enfermeira licenciada.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2 técnicos em enfermagem.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agente comunitária de saúde.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técnica de vacinação.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encarregado da limpeza.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1 motorista.</a:t>
            </a:r>
            <a:endParaRPr lang="es-ES" sz="2800">
              <a:latin typeface="Arial" charset="0"/>
            </a:endParaRPr>
          </a:p>
          <a:p>
            <a:pPr algn="just" eaLnBrk="1" hangingPunct="1"/>
            <a:endParaRPr lang="pt-BR" sz="2800" b="1">
              <a:latin typeface="Arial" charset="0"/>
            </a:endParaRPr>
          </a:p>
        </p:txBody>
      </p:sp>
      <p:sp>
        <p:nvSpPr>
          <p:cNvPr id="7" name="Seta entalhada para a direita 6"/>
          <p:cNvSpPr/>
          <p:nvPr/>
        </p:nvSpPr>
        <p:spPr>
          <a:xfrm>
            <a:off x="65088" y="2276475"/>
            <a:ext cx="504825" cy="36036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grpSp>
        <p:nvGrpSpPr>
          <p:cNvPr id="8197" name="Grupo 8"/>
          <p:cNvGrpSpPr>
            <a:grpSpLocks/>
          </p:cNvGrpSpPr>
          <p:nvPr/>
        </p:nvGrpSpPr>
        <p:grpSpPr bwMode="auto">
          <a:xfrm>
            <a:off x="87313" y="1014413"/>
            <a:ext cx="8783637" cy="830262"/>
            <a:chOff x="87255" y="1157843"/>
            <a:chExt cx="8782921" cy="830997"/>
          </a:xfrm>
        </p:grpSpPr>
        <p:sp>
          <p:nvSpPr>
            <p:cNvPr id="6" name="Seta entalhada para a direita 5"/>
            <p:cNvSpPr/>
            <p:nvPr/>
          </p:nvSpPr>
          <p:spPr>
            <a:xfrm>
              <a:off x="87255" y="1364401"/>
              <a:ext cx="504784" cy="359093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202" name="Retângulo 1"/>
            <p:cNvSpPr>
              <a:spLocks noChangeArrowheads="1"/>
            </p:cNvSpPr>
            <p:nvPr/>
          </p:nvSpPr>
          <p:spPr bwMode="auto">
            <a:xfrm>
              <a:off x="611560" y="1157843"/>
              <a:ext cx="8258616" cy="830997"/>
            </a:xfrm>
            <a:prstGeom prst="rect">
              <a:avLst/>
            </a:prstGeom>
            <a:solidFill>
              <a:srgbClr val="F0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t-BR" sz="2400">
                  <a:latin typeface="Arial" charset="0"/>
                </a:rPr>
                <a:t>USB/ESF José Alves Meirelles</a:t>
              </a:r>
            </a:p>
            <a:p>
              <a:pPr eaLnBrk="1" hangingPunct="1"/>
              <a:r>
                <a:rPr lang="pt-BR" sz="2400">
                  <a:latin typeface="Arial" charset="0"/>
                </a:rPr>
                <a:t>População: 4500 habitantes  - Famílias cadastradas: 750</a:t>
              </a:r>
            </a:p>
          </p:txBody>
        </p:sp>
      </p:grpSp>
      <p:grpSp>
        <p:nvGrpSpPr>
          <p:cNvPr id="8198" name="Grupo 4"/>
          <p:cNvGrpSpPr>
            <a:grpSpLocks/>
          </p:cNvGrpSpPr>
          <p:nvPr/>
        </p:nvGrpSpPr>
        <p:grpSpPr bwMode="auto">
          <a:xfrm>
            <a:off x="107950" y="5838825"/>
            <a:ext cx="9036050" cy="830263"/>
            <a:chOff x="107504" y="5622339"/>
            <a:chExt cx="8928992" cy="830997"/>
          </a:xfrm>
        </p:grpSpPr>
        <p:sp>
          <p:nvSpPr>
            <p:cNvPr id="8" name="Seta entalhada para a direita 7"/>
            <p:cNvSpPr/>
            <p:nvPr/>
          </p:nvSpPr>
          <p:spPr>
            <a:xfrm>
              <a:off x="107504" y="5874975"/>
              <a:ext cx="503550" cy="359092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8200" name="Retângulo 10"/>
            <p:cNvSpPr>
              <a:spLocks noChangeArrowheads="1"/>
            </p:cNvSpPr>
            <p:nvPr/>
          </p:nvSpPr>
          <p:spPr bwMode="auto">
            <a:xfrm>
              <a:off x="611560" y="5622339"/>
              <a:ext cx="8424936" cy="830997"/>
            </a:xfrm>
            <a:prstGeom prst="rect">
              <a:avLst/>
            </a:prstGeom>
            <a:solidFill>
              <a:srgbClr val="F0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1" hangingPunct="1"/>
              <a:r>
                <a:rPr lang="pt-BR" sz="2400"/>
                <a:t>Não possui Núcleos de Apoio à Saúde da Família (NASF) e não tem disponibilidade de Centro de Especialidades Odontológicas (CEO).</a:t>
              </a:r>
              <a:endParaRPr lang="pt-BR" sz="2400">
                <a:solidFill>
                  <a:srgbClr val="FF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1"/>
          <p:cNvSpPr>
            <a:spLocks noChangeArrowheads="1"/>
          </p:cNvSpPr>
          <p:nvPr/>
        </p:nvSpPr>
        <p:spPr bwMode="auto">
          <a:xfrm>
            <a:off x="261938" y="765175"/>
            <a:ext cx="8624887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sz="2800" b="1">
                <a:solidFill>
                  <a:srgbClr val="0000CC"/>
                </a:solidFill>
                <a:latin typeface="Arial" charset="0"/>
              </a:rPr>
              <a:t>  Ação programática na Unidade antes da   intervenção:</a:t>
            </a:r>
          </a:p>
          <a:p>
            <a:pPr algn="just" eaLnBrk="1" hangingPunct="1"/>
            <a:endParaRPr lang="pt-BR" sz="2800" b="1">
              <a:solidFill>
                <a:srgbClr val="0000CC"/>
              </a:solidFill>
              <a:latin typeface="Arial" charset="0"/>
            </a:endParaRP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 Não havia um programa específico para o cuidado e controle dos hipertensos e diabéticos;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Equipe não era capacitada;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Equipe não seguia os cadernos de atenção básica e nem os protocolos do Ministério da Saúde;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A cobertura e qualidade das ações não eram monitoradas;</a:t>
            </a:r>
          </a:p>
          <a:p>
            <a:pPr lvl="1" algn="just" eaLnBrk="1" hangingPunct="1">
              <a:buFont typeface="Wingdings" pitchFamily="2" charset="2"/>
              <a:buChar char="v"/>
            </a:pPr>
            <a:r>
              <a:rPr lang="pt-BR" sz="2800">
                <a:latin typeface="Arial" charset="0"/>
              </a:rPr>
              <a:t>Não havia o envolvimento dos gestores e nem da comunidade.</a:t>
            </a:r>
          </a:p>
        </p:txBody>
      </p:sp>
      <p:sp>
        <p:nvSpPr>
          <p:cNvPr id="3" name="Seta entalhada para a direita 2"/>
          <p:cNvSpPr/>
          <p:nvPr/>
        </p:nvSpPr>
        <p:spPr>
          <a:xfrm>
            <a:off x="9525" y="836613"/>
            <a:ext cx="496888" cy="36036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tângulo 1"/>
          <p:cNvSpPr>
            <a:spLocks noChangeArrowheads="1"/>
          </p:cNvSpPr>
          <p:nvPr/>
        </p:nvSpPr>
        <p:spPr bwMode="auto">
          <a:xfrm>
            <a:off x="2149475" y="2852738"/>
            <a:ext cx="4845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766763" indent="-685800" algn="ctr" eaLnBrk="1" hangingPunct="1">
              <a:buFont typeface="Wingdings" pitchFamily="2" charset="2"/>
              <a:buChar char="v"/>
            </a:pPr>
            <a:r>
              <a:rPr lang="pt-BR" sz="5400" b="1">
                <a:solidFill>
                  <a:srgbClr val="0000CC"/>
                </a:solidFill>
                <a:latin typeface="Arial" charset="0"/>
              </a:rPr>
              <a:t>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87363" y="1557338"/>
            <a:ext cx="84248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pt-BR" sz="2800" b="1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 hipertensão arterial sistêmica </a:t>
            </a:r>
            <a:r>
              <a:rPr lang="pt-BR" sz="2800" b="1" i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(HAS) </a:t>
            </a:r>
            <a:r>
              <a:rPr lang="pt-BR" sz="2800" b="1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e a diabetes mellitus </a:t>
            </a:r>
            <a:r>
              <a:rPr lang="pt-BR" sz="2800" b="1" i="1">
                <a:solidFill>
                  <a:srgbClr val="0000CC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(DM) </a:t>
            </a:r>
            <a:r>
              <a:rPr lang="pt-BR" sz="2800" b="1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constituem-se importantes problemas de saúde pública no Brasil e no mundo. </a:t>
            </a:r>
          </a:p>
          <a:p>
            <a:pPr algn="just" eaLnBrk="1" hangingPunct="1"/>
            <a:endParaRPr lang="pt-BR" sz="2800" b="1" i="1">
              <a:solidFill>
                <a:srgbClr val="00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/>
            <a:r>
              <a:rPr lang="pt-BR" sz="2800" b="1" i="1">
                <a:solidFill>
                  <a:srgbClr val="00000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Apesar dessas doenças serem evitáveis, elas geram inúmeras complicações que acarretam em incapacidade funcional, exigindo um elevado custo financeiro para o sistema de saúde nacional e para o indivíduo e a família. </a:t>
            </a:r>
            <a:endParaRPr lang="es-ES" sz="2800" b="1" i="1">
              <a:ea typeface="Calibri" pitchFamily="34" charset="0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3132138" y="163513"/>
            <a:ext cx="27447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s-ES" sz="4400" b="1">
                <a:solidFill>
                  <a:srgbClr val="0000CC"/>
                </a:solidFill>
              </a:rPr>
              <a:t>Introdução</a:t>
            </a:r>
          </a:p>
        </p:txBody>
      </p:sp>
      <p:sp>
        <p:nvSpPr>
          <p:cNvPr id="11268" name="Retângulo 1"/>
          <p:cNvSpPr>
            <a:spLocks noChangeArrowheads="1"/>
          </p:cNvSpPr>
          <p:nvPr/>
        </p:nvSpPr>
        <p:spPr bwMode="auto">
          <a:xfrm>
            <a:off x="1712913" y="6308725"/>
            <a:ext cx="7180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/>
            <a:r>
              <a:rPr lang="pt-BR"/>
              <a:t>(Ministério da Saúde. Cadernos de Atenção Básica n.36 e n.37/2013).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3996</TotalTime>
  <Words>3647</Words>
  <Application>Microsoft Office PowerPoint</Application>
  <PresentationFormat>On-screen Show (4:3)</PresentationFormat>
  <Paragraphs>437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宋体</vt:lpstr>
      <vt:lpstr>Arial</vt:lpstr>
      <vt:lpstr>Calibri</vt:lpstr>
      <vt:lpstr>Times New Roman</vt:lpstr>
      <vt:lpstr>Wingdings</vt:lpstr>
      <vt:lpstr>Wingdings 2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Objetivo Geral  Melhorar a atenção à saúde dos usuários com HAS e DM da UBS/ESF José Alves Meirelles em Tartarugalzinho - AP </vt:lpstr>
      <vt:lpstr>Objetivos específicos</vt:lpstr>
      <vt:lpstr>Metodologia</vt:lpstr>
      <vt:lpstr>Metodologia</vt:lpstr>
      <vt:lpstr>  Organização e gestão dos serviços </vt:lpstr>
      <vt:lpstr>Qualificação da Prática Clínica </vt:lpstr>
      <vt:lpstr>Engajamento Público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Discussão</vt:lpstr>
      <vt:lpstr>Discussão</vt:lpstr>
      <vt:lpstr>Discussão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Agradecimentos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aleandrys</cp:lastModifiedBy>
  <cp:revision>161</cp:revision>
  <dcterms:modified xsi:type="dcterms:W3CDTF">2015-10-19T02:49:29Z</dcterms:modified>
</cp:coreProperties>
</file>