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omments/comment3.xml" ContentType="application/vnd.openxmlformats-officedocument.presentationml.comments+xml"/>
  <Override PartName="/ppt/charts/chart11.xml" ContentType="application/vnd.openxmlformats-officedocument.drawingml.chart+xml"/>
  <Override PartName="/ppt/comments/comment4.xml" ContentType="application/vnd.openxmlformats-officedocument.presentationml.comment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37"/>
  </p:notesMasterIdLst>
  <p:sldIdLst>
    <p:sldId id="257" r:id="rId2"/>
    <p:sldId id="261" r:id="rId3"/>
    <p:sldId id="293" r:id="rId4"/>
    <p:sldId id="262" r:id="rId5"/>
    <p:sldId id="259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9" r:id="rId17"/>
    <p:sldId id="275" r:id="rId18"/>
    <p:sldId id="274" r:id="rId19"/>
    <p:sldId id="276" r:id="rId20"/>
    <p:sldId id="277" r:id="rId21"/>
    <p:sldId id="278" r:id="rId22"/>
    <p:sldId id="280" r:id="rId23"/>
    <p:sldId id="282" r:id="rId24"/>
    <p:sldId id="281" r:id="rId25"/>
    <p:sldId id="285" r:id="rId26"/>
    <p:sldId id="284" r:id="rId27"/>
    <p:sldId id="283" r:id="rId28"/>
    <p:sldId id="279" r:id="rId29"/>
    <p:sldId id="286" r:id="rId30"/>
    <p:sldId id="288" r:id="rId31"/>
    <p:sldId id="287" r:id="rId32"/>
    <p:sldId id="290" r:id="rId33"/>
    <p:sldId id="291" r:id="rId34"/>
    <p:sldId id="292" r:id="rId35"/>
    <p:sldId id="294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ise" initials="L" lastIdx="7" clrIdx="0"/>
  <p:cmAuthor id="1" name="Duddy" initials="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1562" autoAdjust="0"/>
  </p:normalViewPr>
  <p:slideViewPr>
    <p:cSldViewPr snapToGrid="0">
      <p:cViewPr>
        <p:scale>
          <a:sx n="81" d="100"/>
          <a:sy n="81" d="100"/>
        </p:scale>
        <p:origin x="-300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ddy\Downloads\coleta%20Ale%2016.05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ddy\Downloads\coleta%20Ale%2016.05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ddy\Downloads\coleta%20Ale%2016.05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ddy\Downloads\coleta%20Ale%2016.05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ddy\Downloads\coleta%20Ale%2016.05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ddy\Downloads\coleta%20Ale%2016.05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ddy\Downloads\coleta%20Ale%2016.05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ddy\Downloads\coleta%20Ale%2016.05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ddy\Downloads\coleta%20Ale%2016.05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ddy\Downloads\coleta%20Ale%2016.05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ddy\Downloads\coleta%20Ale%2016.0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ddy\Downloads\coleta%20Ale%2016.05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ddy\Downloads\coleta%20Ale%2016.05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ddy\Downloads\coleta%20Ale%2016.05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ddy\Downloads\coleta%20Ale%2016.05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ddy\Downloads\coleta%20Ale%2016.05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ddy\Downloads\coleta%20Ale%2016.05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ddy\Downloads\coleta%20Ale%2016.05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ddy\Downloads\coleta%20Ale%2016.05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ddy\Downloads\coleta%20Ale%2016.0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44386588773179"/>
          <c:y val="2.8351456067991502E-2"/>
          <c:w val="0.84654538142409619"/>
          <c:h val="0.827252747252747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invertIfNegative val="0"/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9.4076655052264813E-2</c:v>
                </c:pt>
                <c:pt idx="1">
                  <c:v>0.21254355400696864</c:v>
                </c:pt>
                <c:pt idx="2">
                  <c:v>0.34146341463414637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523904"/>
        <c:axId val="65804480"/>
      </c:barChart>
      <c:catAx>
        <c:axId val="11852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5804480"/>
        <c:crosses val="autoZero"/>
        <c:auto val="1"/>
        <c:lblAlgn val="ctr"/>
        <c:lblOffset val="100"/>
        <c:noMultiLvlLbl val="0"/>
      </c:catAx>
      <c:valAx>
        <c:axId val="65804480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18523904"/>
        <c:crosses val="autoZero"/>
        <c:crossBetween val="between"/>
        <c:majorUnit val="0.2"/>
        <c:min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1</c:v>
                </c:pt>
                <c:pt idx="1">
                  <c:v>0.88888888888888884</c:v>
                </c:pt>
                <c:pt idx="2">
                  <c:v>0.82758620689655171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409600"/>
        <c:axId val="119951872"/>
      </c:barChart>
      <c:catAx>
        <c:axId val="12040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951872"/>
        <c:crosses val="autoZero"/>
        <c:auto val="1"/>
        <c:lblAlgn val="ctr"/>
        <c:lblOffset val="100"/>
        <c:noMultiLvlLbl val="0"/>
      </c:catAx>
      <c:valAx>
        <c:axId val="11995187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40960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Indicadores!$S$32</c:f>
              <c:strCache>
                <c:ptCount val="1"/>
                <c:pt idx="0">
                  <c:v>Proporção de diabéticos faltosos às consultas com busca ativa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Indicadores!$T$31:$W$31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Indicadores!$T$32:$W$32</c:f>
              <c:numCache>
                <c:formatCode>0.0%</c:formatCode>
                <c:ptCount val="4"/>
                <c:pt idx="0">
                  <c:v>1</c:v>
                </c:pt>
                <c:pt idx="1">
                  <c:v>0.8571428571428571</c:v>
                </c:pt>
                <c:pt idx="2">
                  <c:v>0.93333333333333335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207872"/>
        <c:axId val="119954176"/>
      </c:barChart>
      <c:catAx>
        <c:axId val="12020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954176"/>
        <c:crosses val="autoZero"/>
        <c:auto val="1"/>
        <c:lblAlgn val="ctr"/>
        <c:lblOffset val="100"/>
        <c:noMultiLvlLbl val="0"/>
      </c:catAx>
      <c:valAx>
        <c:axId val="11995417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20787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Indicadores!$D$36:$G$36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Indicadores!$D$37:$G$37</c:f>
              <c:numCache>
                <c:formatCode>0.0%</c:formatCode>
                <c:ptCount val="4"/>
                <c:pt idx="0">
                  <c:v>0.70370370370370372</c:v>
                </c:pt>
                <c:pt idx="1">
                  <c:v>0.73770491803278693</c:v>
                </c:pt>
                <c:pt idx="2">
                  <c:v>0.97959183673469385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725504"/>
        <c:axId val="120333440"/>
      </c:barChart>
      <c:catAx>
        <c:axId val="12072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333440"/>
        <c:crosses val="autoZero"/>
        <c:auto val="1"/>
        <c:lblAlgn val="ctr"/>
        <c:lblOffset val="100"/>
        <c:noMultiLvlLbl val="0"/>
      </c:catAx>
      <c:valAx>
        <c:axId val="12033344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72550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Indicadores!$S$37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Indicadores!$T$36:$W$36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Indicadores!$T$37:$W$37</c:f>
              <c:numCache>
                <c:formatCode>0.0%</c:formatCode>
                <c:ptCount val="4"/>
                <c:pt idx="0">
                  <c:v>0.38461538461538464</c:v>
                </c:pt>
                <c:pt idx="1">
                  <c:v>0.70370370370370372</c:v>
                </c:pt>
                <c:pt idx="2">
                  <c:v>0.97560975609756095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727552"/>
        <c:axId val="120335744"/>
      </c:barChart>
      <c:catAx>
        <c:axId val="12072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335744"/>
        <c:crosses val="autoZero"/>
        <c:auto val="1"/>
        <c:lblAlgn val="ctr"/>
        <c:lblOffset val="100"/>
        <c:noMultiLvlLbl val="0"/>
      </c:catAx>
      <c:valAx>
        <c:axId val="1203357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72755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Indicadores!$D$42:$G$42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Indicadores!$D$43:$G$43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0.98979591836734693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513024"/>
        <c:axId val="120338048"/>
      </c:barChart>
      <c:catAx>
        <c:axId val="12051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338048"/>
        <c:crosses val="autoZero"/>
        <c:auto val="1"/>
        <c:lblAlgn val="ctr"/>
        <c:lblOffset val="100"/>
        <c:noMultiLvlLbl val="0"/>
      </c:catAx>
      <c:valAx>
        <c:axId val="12033804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51302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hipertensos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Indicadores!$D$48:$G$48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Indicadores!$D$49:$G$49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0.98979591836734693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515072"/>
        <c:axId val="120356864"/>
      </c:barChart>
      <c:catAx>
        <c:axId val="12051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356864"/>
        <c:crosses val="autoZero"/>
        <c:auto val="1"/>
        <c:lblAlgn val="ctr"/>
        <c:lblOffset val="100"/>
        <c:noMultiLvlLbl val="0"/>
      </c:catAx>
      <c:valAx>
        <c:axId val="12035686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51507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35730639543498"/>
          <c:y val="0.28195121951219509"/>
          <c:w val="0.85864269360456502"/>
          <c:h val="0.6187970040330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hipertensos com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Indicadores!$D$53:$G$53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Indicadores!$D$54:$G$54</c:f>
              <c:numCache>
                <c:formatCode>0.0%</c:formatCode>
                <c:ptCount val="4"/>
                <c:pt idx="0">
                  <c:v>1</c:v>
                </c:pt>
                <c:pt idx="1">
                  <c:v>0.91803278688524592</c:v>
                </c:pt>
                <c:pt idx="2">
                  <c:v>0.98979591836734693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640000"/>
        <c:axId val="120359168"/>
      </c:barChart>
      <c:catAx>
        <c:axId val="12064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359168"/>
        <c:crosses val="autoZero"/>
        <c:auto val="1"/>
        <c:lblAlgn val="ctr"/>
        <c:lblOffset val="100"/>
        <c:noMultiLvlLbl val="0"/>
      </c:catAx>
      <c:valAx>
        <c:axId val="1203591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64000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Indicadores!$S$54</c:f>
              <c:strCache>
                <c:ptCount val="1"/>
                <c:pt idx="0">
                  <c:v>Proporção de diabéticos que receberam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Indicadores!$T$53:$W$53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Indicadores!$T$54:$W$54</c:f>
              <c:numCache>
                <c:formatCode>0.0%</c:formatCode>
                <c:ptCount val="4"/>
                <c:pt idx="0">
                  <c:v>1</c:v>
                </c:pt>
                <c:pt idx="1">
                  <c:v>0.88888888888888884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642560"/>
        <c:axId val="120361472"/>
      </c:barChart>
      <c:catAx>
        <c:axId val="12064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361472"/>
        <c:crosses val="autoZero"/>
        <c:auto val="1"/>
        <c:lblAlgn val="ctr"/>
        <c:lblOffset val="100"/>
        <c:noMultiLvlLbl val="0"/>
      </c:catAx>
      <c:valAx>
        <c:axId val="12036147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64256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hipertensos que receberam orientação sobre os riscos do tabagismo</c:v>
                </c:pt>
              </c:strCache>
            </c:strRef>
          </c:tx>
          <c:invertIfNegative val="0"/>
          <c:cat>
            <c:strRef>
              <c:f>Indicadores!$D$58:$G$58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Indicadores!$D$59:$G$59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0.98979591836734693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832000"/>
        <c:axId val="120363776"/>
      </c:barChart>
      <c:catAx>
        <c:axId val="12083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20363776"/>
        <c:crosses val="autoZero"/>
        <c:auto val="1"/>
        <c:lblAlgn val="ctr"/>
        <c:lblOffset val="100"/>
        <c:noMultiLvlLbl val="0"/>
      </c:catAx>
      <c:valAx>
        <c:axId val="120363776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20832000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hipertensos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Indicadores!$D$64:$G$64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Indicadores!$D$65:$G$65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0.98979591836734693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834048"/>
        <c:axId val="121185408"/>
      </c:barChart>
      <c:catAx>
        <c:axId val="12083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185408"/>
        <c:crosses val="autoZero"/>
        <c:auto val="1"/>
        <c:lblAlgn val="ctr"/>
        <c:lblOffset val="100"/>
        <c:noMultiLvlLbl val="0"/>
      </c:catAx>
      <c:valAx>
        <c:axId val="12118540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83404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0.19696969696969696</c:v>
                </c:pt>
                <c:pt idx="1">
                  <c:v>0.40909090909090912</c:v>
                </c:pt>
                <c:pt idx="2">
                  <c:v>0.62121212121212122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525440"/>
        <c:axId val="95914816"/>
      </c:barChart>
      <c:catAx>
        <c:axId val="11852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5914816"/>
        <c:crosses val="autoZero"/>
        <c:auto val="1"/>
        <c:lblAlgn val="ctr"/>
        <c:lblOffset val="100"/>
        <c:noMultiLvlLbl val="0"/>
      </c:catAx>
      <c:valAx>
        <c:axId val="9591481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52544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Indicadores!$S$65</c:f>
              <c:strCache>
                <c:ptCount val="1"/>
                <c:pt idx="0">
                  <c:v>Proporção de diabéticos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Indicadores!$T$64:$W$64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Indicadores!$T$65:$W$65</c:f>
              <c:numCache>
                <c:formatCode>0.0%</c:formatCode>
                <c:ptCount val="4"/>
                <c:pt idx="0">
                  <c:v>1</c:v>
                </c:pt>
                <c:pt idx="1">
                  <c:v>0.96296296296296291</c:v>
                </c:pt>
                <c:pt idx="2">
                  <c:v>0.97560975609756095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967168"/>
        <c:axId val="121187712"/>
      </c:barChart>
      <c:catAx>
        <c:axId val="12096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187712"/>
        <c:crosses val="autoZero"/>
        <c:auto val="1"/>
        <c:lblAlgn val="ctr"/>
        <c:lblOffset val="100"/>
        <c:noMultiLvlLbl val="0"/>
      </c:catAx>
      <c:valAx>
        <c:axId val="12118771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96716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0.98979591836734693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547904"/>
        <c:axId val="95916544"/>
      </c:barChart>
      <c:catAx>
        <c:axId val="119547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5916544"/>
        <c:crosses val="autoZero"/>
        <c:auto val="1"/>
        <c:lblAlgn val="ctr"/>
        <c:lblOffset val="100"/>
        <c:noMultiLvlLbl val="0"/>
      </c:catAx>
      <c:valAx>
        <c:axId val="959165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54790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0.70370370370370372</c:v>
                </c:pt>
                <c:pt idx="1">
                  <c:v>0.78688524590163933</c:v>
                </c:pt>
                <c:pt idx="2">
                  <c:v>0.77551020408163263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070144"/>
        <c:axId val="95918848"/>
      </c:barChart>
      <c:catAx>
        <c:axId val="12007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5918848"/>
        <c:crosses val="autoZero"/>
        <c:auto val="1"/>
        <c:lblAlgn val="ctr"/>
        <c:lblOffset val="100"/>
        <c:noMultiLvlLbl val="0"/>
      </c:catAx>
      <c:valAx>
        <c:axId val="9591884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07014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0.69230769230769229</c:v>
                </c:pt>
                <c:pt idx="1">
                  <c:v>0.77777777777777779</c:v>
                </c:pt>
                <c:pt idx="2">
                  <c:v>0.75609756097560976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072704"/>
        <c:axId val="119644736"/>
      </c:barChart>
      <c:catAx>
        <c:axId val="12007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644736"/>
        <c:crosses val="autoZero"/>
        <c:auto val="1"/>
        <c:lblAlgn val="ctr"/>
        <c:lblOffset val="100"/>
        <c:noMultiLvlLbl val="0"/>
      </c:catAx>
      <c:valAx>
        <c:axId val="11964473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07270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Indicadores!$D$21:$G$21</c:f>
              <c:numCache>
                <c:formatCode>0.0%</c:formatCode>
                <c:ptCount val="4"/>
                <c:pt idx="0">
                  <c:v>1</c:v>
                </c:pt>
                <c:pt idx="1">
                  <c:v>0.93442622950819676</c:v>
                </c:pt>
                <c:pt idx="2">
                  <c:v>0.96907216494845361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073728"/>
        <c:axId val="119647040"/>
      </c:barChart>
      <c:catAx>
        <c:axId val="12007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647040"/>
        <c:crosses val="autoZero"/>
        <c:auto val="1"/>
        <c:lblAlgn val="ctr"/>
        <c:lblOffset val="100"/>
        <c:noMultiLvlLbl val="0"/>
      </c:catAx>
      <c:valAx>
        <c:axId val="11964704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07372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Indicadores!$T$20:$W$20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Indicadores!$T$21:$W$21</c:f>
              <c:numCache>
                <c:formatCode>0.0%</c:formatCode>
                <c:ptCount val="4"/>
                <c:pt idx="0">
                  <c:v>1</c:v>
                </c:pt>
                <c:pt idx="1">
                  <c:v>0.96296296296296291</c:v>
                </c:pt>
                <c:pt idx="2">
                  <c:v>0.97560975609756095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072192"/>
        <c:axId val="119649344"/>
      </c:barChart>
      <c:catAx>
        <c:axId val="12007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649344"/>
        <c:crosses val="autoZero"/>
        <c:auto val="1"/>
        <c:lblAlgn val="ctr"/>
        <c:lblOffset val="100"/>
        <c:noMultiLvlLbl val="0"/>
      </c:catAx>
      <c:valAx>
        <c:axId val="1196493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07219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Indicadores!$D$27:$G$27</c:f>
              <c:numCache>
                <c:formatCode>0.0%</c:formatCode>
                <c:ptCount val="4"/>
                <c:pt idx="0">
                  <c:v>0.85185185185185186</c:v>
                </c:pt>
                <c:pt idx="1">
                  <c:v>0.80327868852459017</c:v>
                </c:pt>
                <c:pt idx="2">
                  <c:v>0.74489795918367352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407040"/>
        <c:axId val="119947264"/>
      </c:barChart>
      <c:catAx>
        <c:axId val="12040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947264"/>
        <c:crosses val="autoZero"/>
        <c:auto val="1"/>
        <c:lblAlgn val="ctr"/>
        <c:lblOffset val="100"/>
        <c:noMultiLvlLbl val="0"/>
      </c:catAx>
      <c:valAx>
        <c:axId val="11994726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40704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Indicadores!$T$26:$W$26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Indicadores!$T$27:$W$27</c:f>
              <c:numCache>
                <c:formatCode>0.0%</c:formatCode>
                <c:ptCount val="4"/>
                <c:pt idx="0">
                  <c:v>0.84615384615384615</c:v>
                </c:pt>
                <c:pt idx="1">
                  <c:v>0.70370370370370372</c:v>
                </c:pt>
                <c:pt idx="2">
                  <c:v>0.68292682926829273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409088"/>
        <c:axId val="119949568"/>
      </c:barChart>
      <c:catAx>
        <c:axId val="12040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949568"/>
        <c:crosses val="autoZero"/>
        <c:auto val="1"/>
        <c:lblAlgn val="ctr"/>
        <c:lblOffset val="100"/>
        <c:noMultiLvlLbl val="0"/>
      </c:catAx>
      <c:valAx>
        <c:axId val="1199495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40908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15T10:24:22.845" idx="3">
    <p:pos x="7444" y="52"/>
    <p:text>põe o nome abaixo da figura e com letras pequenas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15T10:23:26.795" idx="1">
    <p:pos x="7606" y="81"/>
    <p:text>Pode retirar isso...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15T10:24:50.705" idx="4">
    <p:pos x="5261" y="1939"/>
    <p:text>faltou o nome da figura abaixio dela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15T10:25:09.645" idx="5">
    <p:pos x="7562" y="22"/>
    <p:text>que figura é essa?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66E25-7C5C-4091-A0D8-4CDF022B293E}" type="datetimeFigureOut">
              <a:rPr lang="pt-BR" smtClean="0"/>
              <a:t>26/06/2015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BF2C0-D01A-4E7E-9059-2396FE652C2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981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F2C0-D01A-4E7E-9059-2396FE652C2C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575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26/06/2015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880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26/06/2015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347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26/06/2015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7256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26/06/2015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4265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26/06/2015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7492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26/06/2015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9302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26/06/2015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4421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26/06/2015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083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26/06/2015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17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26/06/2015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791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26/06/2015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163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26/06/2015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5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26/06/2015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783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26/06/2015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019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26/06/2015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594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F44C-E7B2-4EBF-897F-554EE185E3BF}" type="datetimeFigureOut">
              <a:rPr lang="pt-BR" smtClean="0"/>
              <a:t>26/06/2015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216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8F44C-E7B2-4EBF-897F-554EE185E3BF}" type="datetimeFigureOut">
              <a:rPr lang="pt-BR" smtClean="0"/>
              <a:t>26/06/2015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D37CE6-9851-415C-BB5B-45B8AE82D8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05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210937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pt-BR" sz="2800" b="1" kern="0" dirty="0" smtClean="0">
                <a:solidFill>
                  <a:srgbClr val="4F271C">
                    <a:satMod val="130000"/>
                  </a:srgbClr>
                </a:solidFill>
                <a:latin typeface="Gill Sans MT"/>
                <a:ea typeface="+mn-ea"/>
                <a:cs typeface="+mn-cs"/>
              </a:rPr>
              <a:t>                                     </a:t>
            </a:r>
            <a:r>
              <a:rPr lang="pt-BR" sz="3100" b="1" kern="0" dirty="0" smtClean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Universidade </a:t>
            </a:r>
            <a:r>
              <a:rPr lang="pt-BR" sz="3100" b="1" kern="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Aberta do SUS - UNASUS</a:t>
            </a:r>
            <a:r>
              <a:rPr lang="pt-BR" sz="3100" kern="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3100" kern="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3100" kern="0" dirty="0" smtClean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</a:t>
            </a:r>
            <a:r>
              <a:rPr lang="pt-BR" sz="3100" b="1" kern="0" dirty="0" smtClean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Universidade </a:t>
            </a:r>
            <a:r>
              <a:rPr lang="pt-BR" sz="3100" b="1" kern="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Federal de Pelotas</a:t>
            </a:r>
            <a:r>
              <a:rPr lang="pt-BR" sz="3100" kern="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3100" kern="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3100" kern="0" dirty="0" smtClean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</a:t>
            </a:r>
            <a:r>
              <a:rPr lang="pt-BR" sz="3100" b="1" kern="0" dirty="0" smtClean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Especialização </a:t>
            </a:r>
            <a:r>
              <a:rPr lang="pt-BR" sz="3100" b="1" kern="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Saúde da Família</a:t>
            </a:r>
            <a:r>
              <a:rPr lang="pt-BR" sz="3100" kern="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3100" kern="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3100" kern="0" dirty="0" smtClean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</a:t>
            </a:r>
            <a:r>
              <a:rPr lang="pt-BR" sz="3100" b="1" kern="0" dirty="0" smtClean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Modalidade </a:t>
            </a:r>
            <a:r>
              <a:rPr lang="pt-BR" sz="3100" b="1" kern="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Distância</a:t>
            </a:r>
            <a:r>
              <a:rPr lang="pt-BR" sz="3100" kern="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3100" kern="0" dirty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3100" kern="0" dirty="0" smtClean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</a:t>
            </a:r>
            <a:r>
              <a:rPr lang="pt-BR" sz="3100" b="1" kern="0" dirty="0" smtClean="0">
                <a:solidFill>
                  <a:srgbClr val="4F271C">
                    <a:satMod val="13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Turma 7</a:t>
            </a:r>
            <a:r>
              <a:rPr lang="pt-BR" sz="1800" kern="0" dirty="0">
                <a:solidFill>
                  <a:sysClr val="windowText" lastClr="000000"/>
                </a:solidFill>
                <a:ea typeface="+mn-ea"/>
                <a:cs typeface="+mn-cs"/>
              </a:rPr>
              <a:t/>
            </a:r>
            <a:br>
              <a:rPr lang="pt-BR" sz="1800" kern="0" dirty="0">
                <a:solidFill>
                  <a:sysClr val="windowText" lastClr="000000"/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418449"/>
            <a:ext cx="12192000" cy="3200715"/>
          </a:xfrm>
        </p:spPr>
        <p:txBody>
          <a:bodyPr>
            <a:normAutofit/>
          </a:bodyPr>
          <a:lstStyle/>
          <a:p>
            <a:pPr marL="27432" lvl="0" indent="0" algn="ctr" defTabSz="914400">
              <a:spcBef>
                <a:spcPts val="600"/>
              </a:spcBef>
              <a:buClr>
                <a:srgbClr val="3891A7"/>
              </a:buClr>
              <a:buNone/>
            </a:pPr>
            <a:r>
              <a:rPr lang="pt-BR" sz="2400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Gill Sans MT"/>
              </a:rPr>
              <a:t>                </a:t>
            </a:r>
            <a:r>
              <a:rPr lang="pt-BR" sz="2400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Franklin Gothic Heavy" panose="020B0903020102020204" pitchFamily="34" charset="0"/>
              </a:rPr>
              <a:t>Melhoria </a:t>
            </a:r>
            <a:r>
              <a:rPr lang="pt-BR" sz="2400" dirty="0">
                <a:solidFill>
                  <a:srgbClr val="4F271C">
                    <a:shade val="30000"/>
                    <a:satMod val="150000"/>
                  </a:srgbClr>
                </a:solidFill>
                <a:latin typeface="Franklin Gothic Heavy" panose="020B0903020102020204" pitchFamily="34" charset="0"/>
              </a:rPr>
              <a:t>da atenção à </a:t>
            </a:r>
            <a:r>
              <a:rPr lang="pt-BR" sz="2400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Franklin Gothic Heavy" panose="020B0903020102020204" pitchFamily="34" charset="0"/>
              </a:rPr>
              <a:t>saúde hipertensos e/ou diabéticos unidade de saúde da família Sofia Almeida Barreto, Mâncio Lima, Acre.</a:t>
            </a:r>
          </a:p>
          <a:p>
            <a:pPr marL="27432" lvl="0" indent="0" defTabSz="914400">
              <a:spcBef>
                <a:spcPts val="600"/>
              </a:spcBef>
              <a:buClr>
                <a:srgbClr val="3891A7"/>
              </a:buClr>
              <a:buNone/>
            </a:pPr>
            <a:endParaRPr lang="pt-BR" sz="2400" b="1" dirty="0">
              <a:solidFill>
                <a:srgbClr val="4F271C">
                  <a:shade val="30000"/>
                  <a:satMod val="150000"/>
                </a:srgbClr>
              </a:solidFill>
              <a:latin typeface="Gill Sans MT"/>
            </a:endParaRPr>
          </a:p>
          <a:p>
            <a:pPr marL="27432" lvl="0" indent="0" defTabSz="914400">
              <a:spcBef>
                <a:spcPts val="600"/>
              </a:spcBef>
              <a:buClr>
                <a:srgbClr val="3891A7"/>
              </a:buClr>
              <a:buNone/>
            </a:pPr>
            <a:endParaRPr lang="pt-BR" sz="2400" b="1" dirty="0" smtClean="0">
              <a:solidFill>
                <a:srgbClr val="4F271C">
                  <a:shade val="30000"/>
                  <a:satMod val="150000"/>
                </a:srgbClr>
              </a:solidFill>
              <a:latin typeface="Gill Sans MT"/>
            </a:endParaRPr>
          </a:p>
          <a:p>
            <a:pPr marL="27432" lvl="0" indent="0" algn="ctr" defTabSz="914400">
              <a:spcBef>
                <a:spcPts val="600"/>
              </a:spcBef>
              <a:buClr>
                <a:srgbClr val="3891A7"/>
              </a:buClr>
              <a:buNone/>
            </a:pPr>
            <a:endParaRPr lang="pt-BR" sz="2400" b="1" dirty="0">
              <a:solidFill>
                <a:srgbClr val="4F271C">
                  <a:shade val="30000"/>
                  <a:satMod val="150000"/>
                </a:srgbClr>
              </a:solidFill>
              <a:latin typeface="Gill Sans MT"/>
            </a:endParaRPr>
          </a:p>
          <a:p>
            <a:pPr marL="27432" lvl="0" indent="0" algn="ctr" defTabSz="914400">
              <a:spcBef>
                <a:spcPts val="600"/>
              </a:spcBef>
              <a:buClr>
                <a:srgbClr val="3891A7"/>
              </a:buClr>
              <a:buNone/>
            </a:pPr>
            <a:r>
              <a:rPr lang="pt-BR" sz="2400" b="1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Franklin Gothic Heavy" panose="020B0903020102020204" pitchFamily="34" charset="0"/>
              </a:rPr>
              <a:t>Alejandro Galvez Silva                              </a:t>
            </a:r>
          </a:p>
          <a:p>
            <a:pPr marL="27432" lvl="0" indent="0" defTabSz="914400">
              <a:spcBef>
                <a:spcPts val="600"/>
              </a:spcBef>
              <a:buClr>
                <a:srgbClr val="3891A7"/>
              </a:buClr>
              <a:buNone/>
            </a:pPr>
            <a:r>
              <a:rPr lang="pt-BR" sz="2400" b="1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Franklin Gothic Heavy" panose="020B0903020102020204" pitchFamily="34" charset="0"/>
              </a:rPr>
              <a:t>                                         </a:t>
            </a:r>
            <a:r>
              <a:rPr lang="pt-BR" sz="2400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Franklin Gothic Heavy" panose="020B0903020102020204" pitchFamily="34" charset="0"/>
              </a:rPr>
              <a:t>Orientadora</a:t>
            </a:r>
            <a:r>
              <a:rPr lang="pt-BR" sz="2400" dirty="0">
                <a:solidFill>
                  <a:srgbClr val="4F271C">
                    <a:shade val="30000"/>
                    <a:satMod val="150000"/>
                  </a:srgbClr>
                </a:solidFill>
                <a:latin typeface="Franklin Gothic Heavy" panose="020B0903020102020204" pitchFamily="34" charset="0"/>
              </a:rPr>
              <a:t>: Lenise Menezes </a:t>
            </a:r>
            <a:r>
              <a:rPr lang="pt-BR" sz="2400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Franklin Gothic Heavy" panose="020B0903020102020204" pitchFamily="34" charset="0"/>
              </a:rPr>
              <a:t>Seerig</a:t>
            </a:r>
            <a:endParaRPr lang="pt-BR" dirty="0"/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171" y="2210937"/>
            <a:ext cx="1051056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http://dms.ufpel.edu.br/aquares/images/stories/logos/unasus-ufpe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685" y="2252593"/>
            <a:ext cx="1145227" cy="872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01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3385"/>
          </a:xfrm>
        </p:spPr>
        <p:txBody>
          <a:bodyPr/>
          <a:lstStyle/>
          <a:p>
            <a:pPr algn="ctr"/>
            <a:r>
              <a:rPr lang="pt-BR" dirty="0" smtClean="0"/>
              <a:t>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Objetivos/Metas/Resultados</a:t>
            </a:r>
            <a:endParaRPr lang="pt-B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785" y="633046"/>
            <a:ext cx="12192000" cy="6002216"/>
          </a:xfrm>
        </p:spPr>
        <p:txBody>
          <a:bodyPr/>
          <a:lstStyle/>
          <a:p>
            <a:pPr marL="0" indent="0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1.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a cobertura do Programa de Saúde dos hipertensos e/ou diabéticos.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1.1: Ampliar a cobertura de atenção à saúde aos hipertensos da área da unidade de saúde para 60%: 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27(9,4%).   Mês 2: 61(21,3%). 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ês 3: 98(34,1%).</a:t>
            </a: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400" dirty="0" smtClean="0">
                <a:solidFill>
                  <a:schemeClr val="tx1"/>
                </a:solidFill>
              </a:rPr>
              <a:t>                                           </a:t>
            </a:r>
          </a:p>
          <a:p>
            <a:pPr marL="0" indent="0">
              <a:buNone/>
            </a:pPr>
            <a:r>
              <a:rPr lang="pt-BR" sz="1400" dirty="0">
                <a:solidFill>
                  <a:schemeClr val="tx1"/>
                </a:solidFill>
              </a:rPr>
              <a:t> </a:t>
            </a:r>
            <a:r>
              <a:rPr lang="pt-BR" sz="1400" dirty="0" smtClean="0">
                <a:solidFill>
                  <a:schemeClr val="tx1"/>
                </a:solidFill>
              </a:rPr>
              <a:t>                                         Figura </a:t>
            </a:r>
            <a:r>
              <a:rPr lang="pt-BR" sz="1400" dirty="0">
                <a:solidFill>
                  <a:schemeClr val="tx1"/>
                </a:solidFill>
              </a:rPr>
              <a:t>1- Cobertura do programa de atenção à saúde dos </a:t>
            </a:r>
            <a:r>
              <a:rPr lang="pt-BR" sz="1400" dirty="0" smtClean="0">
                <a:solidFill>
                  <a:schemeClr val="tx1"/>
                </a:solidFill>
              </a:rPr>
              <a:t>hipertensos,</a:t>
            </a:r>
          </a:p>
          <a:p>
            <a:pPr marL="0" indent="0">
              <a:buNone/>
            </a:pPr>
            <a:r>
              <a:rPr lang="pt-BR" sz="1400" dirty="0" smtClean="0">
                <a:solidFill>
                  <a:schemeClr val="tx1"/>
                </a:solidFill>
              </a:rPr>
              <a:t>                                                    UBS </a:t>
            </a:r>
            <a:r>
              <a:rPr lang="pt-BR" sz="1400" dirty="0">
                <a:solidFill>
                  <a:schemeClr val="tx1"/>
                </a:solidFill>
              </a:rPr>
              <a:t>Sofia Almeida Barreto, Mâncio Lima/Acre, 2015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517483150"/>
              </p:ext>
            </p:extLst>
          </p:nvPr>
        </p:nvGraphicFramePr>
        <p:xfrm>
          <a:off x="3030207" y="3023193"/>
          <a:ext cx="472440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05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153" y="0"/>
            <a:ext cx="12192000" cy="45719"/>
          </a:xfrm>
        </p:spPr>
        <p:txBody>
          <a:bodyPr>
            <a:normAutofit fontScale="90000"/>
          </a:bodyPr>
          <a:lstStyle/>
          <a:p>
            <a:pPr marL="0" indent="0"/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1.2: Ampliar a cobertura de atenção à saúde dos diabéticos da área da unidade de saúde para 60%: </a:t>
            </a:r>
            <a:r>
              <a:rPr lang="pt-BR" sz="4000" dirty="0" smtClean="0">
                <a:solidFill>
                  <a:schemeClr val="tx1"/>
                </a:solidFill>
              </a:rPr>
              <a:t/>
            </a:r>
            <a:br>
              <a:rPr lang="pt-BR" sz="4000" dirty="0" smtClean="0">
                <a:solidFill>
                  <a:schemeClr val="tx1"/>
                </a:solidFill>
              </a:rPr>
            </a:br>
            <a:r>
              <a:rPr lang="pt-B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sz="2800" dirty="0">
                <a:solidFill>
                  <a:schemeClr val="tx1"/>
                </a:solidFill>
              </a:rPr>
              <a:t>13(19,7</a:t>
            </a:r>
            <a:r>
              <a:rPr lang="pt-BR" sz="2800" dirty="0" smtClean="0">
                <a:solidFill>
                  <a:schemeClr val="tx1"/>
                </a:solidFill>
              </a:rPr>
              <a:t>%)</a:t>
            </a:r>
            <a:r>
              <a:rPr lang="pt-B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r>
              <a:rPr lang="pt-B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2: </a:t>
            </a:r>
            <a:r>
              <a:rPr lang="pt-BR" sz="2800" dirty="0" smtClean="0">
                <a:solidFill>
                  <a:schemeClr val="tx1"/>
                </a:solidFill>
              </a:rPr>
              <a:t>27(40,9%</a:t>
            </a:r>
            <a:r>
              <a:rPr lang="pt-B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pt-B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3: </a:t>
            </a:r>
            <a:r>
              <a:rPr lang="pt-BR" sz="2800" dirty="0">
                <a:solidFill>
                  <a:schemeClr val="tx1"/>
                </a:solidFill>
              </a:rPr>
              <a:t>41(62,1</a:t>
            </a:r>
            <a:r>
              <a:rPr lang="pt-BR" sz="2800" dirty="0" smtClean="0">
                <a:solidFill>
                  <a:schemeClr val="tx1"/>
                </a:solidFill>
              </a:rPr>
              <a:t>%)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>
                <a:solidFill>
                  <a:schemeClr val="tx2"/>
                </a:solidFill>
              </a:rPr>
              <a:t/>
            </a:r>
            <a:br>
              <a:rPr lang="pt-BR" sz="4000" dirty="0">
                <a:solidFill>
                  <a:schemeClr val="tx2"/>
                </a:solidFill>
              </a:rPr>
            </a:br>
            <a:r>
              <a:rPr lang="pt-BR" sz="4000" dirty="0" smtClean="0">
                <a:solidFill>
                  <a:schemeClr val="tx2"/>
                </a:solidFill>
              </a:rPr>
              <a:t/>
            </a:r>
            <a:br>
              <a:rPr lang="pt-BR" sz="4000" dirty="0" smtClean="0">
                <a:solidFill>
                  <a:schemeClr val="tx2"/>
                </a:solidFill>
              </a:rPr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75758"/>
            <a:ext cx="12192000" cy="4882242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                             </a:t>
            </a: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dirty="0" smtClean="0"/>
              <a:t>                         </a:t>
            </a:r>
            <a:r>
              <a:rPr lang="pt-BR" dirty="0" smtClean="0">
                <a:solidFill>
                  <a:schemeClr val="tx1"/>
                </a:solidFill>
              </a:rPr>
              <a:t>Figura 2- </a:t>
            </a:r>
            <a:r>
              <a:rPr lang="pt-BR" dirty="0">
                <a:solidFill>
                  <a:schemeClr val="tx1"/>
                </a:solidFill>
              </a:rPr>
              <a:t>Cobertura do programa de atenção à saúde dos </a:t>
            </a:r>
            <a:r>
              <a:rPr lang="pt-BR" dirty="0" smtClean="0">
                <a:solidFill>
                  <a:schemeClr val="tx1"/>
                </a:solidFill>
              </a:rPr>
              <a:t>hipertensos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                                      UBS Sofia Almeida Barreto, Mâncio Lima, acre, 2015.</a:t>
            </a:r>
            <a:endParaRPr lang="pt-BR" dirty="0" smtClean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127645966"/>
              </p:ext>
            </p:extLst>
          </p:nvPr>
        </p:nvGraphicFramePr>
        <p:xfrm>
          <a:off x="2368062" y="2028092"/>
          <a:ext cx="4586287" cy="238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969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719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45719"/>
            <a:ext cx="12192000" cy="6812281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2.objetivo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melhorar a qualidade do atendimento aos hipertensos e/ou diabéticos. </a:t>
            </a: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2.1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exame clínico apropriado em 100% dos hipertensos em acompanhamento, utilizando como modelo a proposta de avaliação do Ministério da Saúde.</a:t>
            </a:r>
          </a:p>
          <a:p>
            <a:pPr marL="0" indent="0">
              <a:buNone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Mês 1: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27(100%).    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2: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61(100%).  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3: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97(99%).</a:t>
            </a:r>
          </a:p>
          <a:p>
            <a:pPr marL="0" indent="0">
              <a:buNone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                              </a:t>
            </a: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Figura </a:t>
            </a: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3- Proporção de hipertensos com exame clínico em dia de acordo com o protocolo, </a:t>
            </a:r>
            <a:endParaRPr lang="pt-B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UBS </a:t>
            </a: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Sofia Almeida Barreto, Mâncio Lima/Acre, 2015.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                                      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148724824"/>
              </p:ext>
            </p:extLst>
          </p:nvPr>
        </p:nvGraphicFramePr>
        <p:xfrm>
          <a:off x="2768164" y="3016076"/>
          <a:ext cx="4848225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94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719"/>
          </a:xfrm>
        </p:spPr>
        <p:txBody>
          <a:bodyPr>
            <a:noAutofit/>
          </a:bodyPr>
          <a:lstStyle/>
          <a:p>
            <a:r>
              <a:rPr lang="pt-BR" sz="2800" dirty="0"/>
              <a:t>Figura 3- Proporção de hipertensos com exame clínico em dia de acordo com o protocolo, na Unidade de Saúde Sofia Almeida Barreto, Mâncio Lima/Acre, 2015.</a:t>
            </a:r>
            <a:br>
              <a:rPr lang="pt-BR" sz="2800" dirty="0"/>
            </a:b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50" y="97971"/>
            <a:ext cx="12281807" cy="689065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2.2 Realizar exame clínico apropriado em 100% dos diabéticos em acompanhamento, utilizando como modelo a proposta de avaliação do Ministério da Saúde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  Mês 1: 13(100%).     Mês 2: 27(100%)      Mês 3: 41(100%)</a:t>
            </a: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Meta 2.3: Garantir a 100% dos hipertensos a realização de exames complementares em dia de acordo com o protocolo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Mês 1: 19(70.4%).       Mês 2: 48(78.7%).    Mês 3: 76(77.6%)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8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18941"/>
            <a:ext cx="12192000" cy="103030"/>
          </a:xfrm>
        </p:spPr>
        <p:txBody>
          <a:bodyPr>
            <a:normAutofit fontScale="90000"/>
          </a:bodyPr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1"/>
          </a:xfrm>
        </p:spPr>
        <p:txBody>
          <a:bodyPr/>
          <a:lstStyle/>
          <a:p>
            <a:pPr marL="0" indent="0">
              <a:buNone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Figura </a:t>
            </a: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4- proporção de hipertensos com exame complementares em dia de acordo com o protocolo</a:t>
            </a: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>
              <a:buNone/>
            </a:pP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UBS </a:t>
            </a: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Sofia Almeida Barreto, Mâncio Lima/Acre, 2015.</a:t>
            </a:r>
          </a:p>
          <a:p>
            <a:endParaRPr lang="pt-BR" sz="1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258268177"/>
              </p:ext>
            </p:extLst>
          </p:nvPr>
        </p:nvGraphicFramePr>
        <p:xfrm>
          <a:off x="1918606" y="1038957"/>
          <a:ext cx="4648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14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5910"/>
          </a:xfrm>
        </p:spPr>
        <p:txBody>
          <a:bodyPr>
            <a:noAutofit/>
          </a:bodyPr>
          <a:lstStyle/>
          <a:p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85611"/>
            <a:ext cx="12192000" cy="6072389"/>
          </a:xfrm>
        </p:spPr>
        <p:txBody>
          <a:bodyPr/>
          <a:lstStyle/>
          <a:p>
            <a:pPr marL="342900" lvl="1" indent="-342900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2.4: Garantir a 100% dos diabéticos a realização de exames complementares em dia de acordo com o protocolo.</a:t>
            </a:r>
          </a:p>
          <a:p>
            <a:pPr marL="342900" lvl="1" indent="-342900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Mês 1: 9(69.2%)         Mês 2: 21(77.8%)      Mês 3: 31(75.6%)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sz="1200" dirty="0" smtClean="0">
                <a:latin typeface="Arial" pitchFamily="34" charset="0"/>
                <a:cs typeface="Arial" pitchFamily="34" charset="0"/>
              </a:rPr>
              <a:t>					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Figura 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5- Proporção de diabéticos com exame complementares em 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		</a:t>
            </a:r>
          </a:p>
          <a:p>
            <a:pPr marL="0" indent="0" algn="just">
              <a:buNone/>
            </a:pP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acordo com o 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protocolo, UBS Sofia </a:t>
            </a: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Almeida Barreto, Mâncio Lima/Acre, 2015.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027345380"/>
              </p:ext>
            </p:extLst>
          </p:nvPr>
        </p:nvGraphicFramePr>
        <p:xfrm>
          <a:off x="2751179" y="2373250"/>
          <a:ext cx="4476750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81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4546"/>
            <a:ext cx="12192000" cy="6703453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2.5 Priorizar a prescrição de medicamentos da farmácia popular para 100% dos hipertensos cadastrados na unidade de saúde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ês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6(100%)    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2: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4(66,8%).   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3: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6(100%)</a:t>
            </a:r>
          </a:p>
          <a:p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Figura </a:t>
            </a: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6- Proporção de hipertensos com prescrição de medicamentos </a:t>
            </a:r>
            <a:endParaRPr lang="pt-B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da </a:t>
            </a: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farmácia popular/Hiperdia priorizada, </a:t>
            </a: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Sofia </a:t>
            </a: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Almeida Barreto, Mâncio Lima/Acre, 2015.</a:t>
            </a:r>
          </a:p>
          <a:p>
            <a:pPr marL="0" indent="0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471704529"/>
              </p:ext>
            </p:extLst>
          </p:nvPr>
        </p:nvGraphicFramePr>
        <p:xfrm>
          <a:off x="2282807" y="2139147"/>
          <a:ext cx="4714875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163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719"/>
          </a:xfrm>
        </p:spPr>
        <p:txBody>
          <a:bodyPr>
            <a:normAutofit fontScale="90000"/>
          </a:bodyPr>
          <a:lstStyle/>
          <a:p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425004"/>
            <a:ext cx="12192000" cy="6432996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2.6 Priorizar a prescrição de medicamentos da farmácia popular para 100% dos diabéticos cadastrados na unidade de saúde.</a:t>
            </a:r>
          </a:p>
          <a:p>
            <a:pPr marL="0" indent="0">
              <a:buNone/>
            </a:pPr>
            <a:endParaRPr lang="pt-BR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Mês 1: 13(100%)    Mês 2: 26(96.3%)    Mês 3: 40(97.6%)</a:t>
            </a:r>
          </a:p>
          <a:p>
            <a:pPr mar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Figura </a:t>
            </a: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7- Proporção de diabéticos com prescrição de medicamentos da farmácia </a:t>
            </a: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popular/Hiperdia </a:t>
            </a:r>
          </a:p>
          <a:p>
            <a:pPr marL="0" indent="0">
              <a:buNone/>
            </a:pP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</a:t>
            </a: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priorizada, na </a:t>
            </a: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UBS </a:t>
            </a: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Sofia Almeida Barreto, Mâncio Lima/Acre, 2015.</a:t>
            </a:r>
          </a:p>
          <a:p>
            <a:pPr marL="0" indent="0">
              <a:buNone/>
            </a:pP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25398193"/>
              </p:ext>
            </p:extLst>
          </p:nvPr>
        </p:nvGraphicFramePr>
        <p:xfrm>
          <a:off x="2805793" y="2578554"/>
          <a:ext cx="4572000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794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668"/>
          </a:xfrm>
        </p:spPr>
        <p:txBody>
          <a:bodyPr>
            <a:normAutofit fontScale="90000"/>
          </a:bodyPr>
          <a:lstStyle/>
          <a:p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34096"/>
            <a:ext cx="12192000" cy="6123904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Meta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2.7 Realizar avaliação da necessidade de atendimento odontológico em 100% dos hipertensos. </a:t>
            </a: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Mês 1: 23(85.2%).    Mês 2 : 49(80.3%).   Mês 3: 73(74.5%)      </a:t>
            </a:r>
          </a:p>
          <a:p>
            <a:pPr mar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Figura </a:t>
            </a: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8- Proporção de hipertensos com avaliação da necessidade de </a:t>
            </a: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atendimento</a:t>
            </a:r>
          </a:p>
          <a:p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odontológico</a:t>
            </a: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na </a:t>
            </a: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UBS Sofia </a:t>
            </a: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Almeida Barreto, Mâncio Lima/Acre, 2015.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         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83250689"/>
              </p:ext>
            </p:extLst>
          </p:nvPr>
        </p:nvGraphicFramePr>
        <p:xfrm>
          <a:off x="2184680" y="2459910"/>
          <a:ext cx="4648200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53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4546"/>
          </a:xfrm>
        </p:spPr>
        <p:txBody>
          <a:bodyPr>
            <a:normAutofit fontScale="90000"/>
          </a:bodyPr>
          <a:lstStyle/>
          <a:p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463639"/>
            <a:ext cx="12192000" cy="6394361"/>
          </a:xfrm>
        </p:spPr>
        <p:txBody>
          <a:bodyPr/>
          <a:lstStyle/>
          <a:p>
            <a:endParaRPr lang="pt-BR" dirty="0" smtClean="0"/>
          </a:p>
          <a:p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 Realizar avaliação da necessidade de atendimento odontológico em 100% dos diabéticos. 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Mês 1: 11(84.6%)     Mês 2: 19(70.4%)   Mês 3: 28(68.3%).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Figura </a:t>
            </a: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9- Proporção de diabéticos com avaliação da necessidade de atendimento odontológico</a:t>
            </a: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</a:t>
            </a: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UBS Sofia </a:t>
            </a: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Almeida Barreto, Mâncio Lima/Acre, 2015.</a:t>
            </a:r>
          </a:p>
          <a:p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290398013"/>
              </p:ext>
            </p:extLst>
          </p:nvPr>
        </p:nvGraphicFramePr>
        <p:xfrm>
          <a:off x="2767012" y="2579233"/>
          <a:ext cx="4600575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11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46162"/>
          </a:xfrm>
        </p:spPr>
        <p:txBody>
          <a:bodyPr>
            <a:normAutofit/>
          </a:bodyPr>
          <a:lstStyle/>
          <a:p>
            <a:r>
              <a:rPr lang="pt-BR" dirty="0"/>
              <a:t>                             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46162"/>
            <a:ext cx="12192000" cy="60118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10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</a:p>
          <a:p>
            <a:r>
              <a:rPr lang="pt-BR" sz="1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Tendência </a:t>
            </a:r>
            <a:r>
              <a:rPr lang="pt-BR" sz="1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de envelhecimento populacional</a:t>
            </a:r>
            <a:r>
              <a:rPr lang="pt-BR" sz="1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1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Brasil são cerca de 17 milhões de portadores de hipertensão arterial, 35% da população de 40 anos e mais.</a:t>
            </a:r>
          </a:p>
          <a:p>
            <a:r>
              <a:rPr lang="pt-BR" sz="1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Prevalência de hipertensão arterial no Brasil entre 21,1% dos homes e 27,2% das mulheres. Dados VIGITEL (2009).</a:t>
            </a:r>
          </a:p>
          <a:p>
            <a:r>
              <a:rPr lang="pt-BR" sz="12800" dirty="0">
                <a:solidFill>
                  <a:schemeClr val="tx1"/>
                </a:solidFill>
              </a:rPr>
              <a:t>Dados do VIGITEL (2011) apontam que 5,6% da população refere ter </a:t>
            </a:r>
            <a:r>
              <a:rPr lang="pt-BR" sz="12800" dirty="0" smtClean="0">
                <a:solidFill>
                  <a:schemeClr val="tx1"/>
                </a:solidFill>
              </a:rPr>
              <a:t>DM.</a:t>
            </a:r>
          </a:p>
          <a:p>
            <a:r>
              <a:rPr lang="pt-BR" sz="12800" dirty="0" smtClean="0">
                <a:solidFill>
                  <a:schemeClr val="tx1"/>
                </a:solidFill>
              </a:rPr>
              <a:t>No Brasil são cerca de 6 milhões de portadores de diabetes mellitus. </a:t>
            </a:r>
          </a:p>
          <a:p>
            <a:endParaRPr lang="pt-BR" sz="12800" dirty="0" smtClean="0"/>
          </a:p>
          <a:p>
            <a:endParaRPr lang="pt-BR" sz="1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Franklin Gothic Heavy" panose="020B0903020102020204" pitchFamily="34" charset="0"/>
            </a:endParaRPr>
          </a:p>
          <a:p>
            <a:r>
              <a:rPr lang="pt-BR" dirty="0" smtClean="0">
                <a:latin typeface="Franklin Gothic Heavy" panose="020B0903020102020204" pitchFamily="34" charset="0"/>
              </a:rPr>
              <a:t>                   </a:t>
            </a:r>
          </a:p>
          <a:p>
            <a:r>
              <a:rPr lang="pt-BR" dirty="0">
                <a:latin typeface="Franklin Gothic Heavy" panose="020B0903020102020204" pitchFamily="34" charset="0"/>
              </a:rPr>
              <a:t> </a:t>
            </a:r>
            <a:r>
              <a:rPr lang="pt-BR" dirty="0" smtClean="0">
                <a:latin typeface="Franklin Gothic Heavy" panose="020B0903020102020204" pitchFamily="34" charset="0"/>
              </a:rPr>
              <a:t>                  </a:t>
            </a:r>
            <a:endParaRPr lang="pt-BR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1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37882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sz="31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3.</a:t>
            </a:r>
            <a:r>
              <a:rPr lang="pt-BR" sz="3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pt-BR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bjetivo </a:t>
            </a:r>
            <a:r>
              <a:rPr lang="pt-BR" sz="3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melhorar a adesão de hipertensos e/ou diabéticos ao programa</a:t>
            </a:r>
            <a:r>
              <a:rPr lang="pt-BR" sz="3100" dirty="0">
                <a:latin typeface="Arial" pitchFamily="34" charset="0"/>
                <a:cs typeface="Arial" pitchFamily="34" charset="0"/>
              </a:rPr>
              <a:t/>
            </a:r>
            <a:br>
              <a:rPr lang="pt-BR" sz="3100" dirty="0">
                <a:latin typeface="Arial" pitchFamily="34" charset="0"/>
                <a:cs typeface="Arial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3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3.1: Buscar 100% dos hipertensos faltosos as consultas na unidade de saúde conforme a periodicidade </a:t>
            </a:r>
            <a:r>
              <a:rPr lang="pt-BR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recomendada</a:t>
            </a:r>
            <a:r>
              <a:rPr lang="pt-BR" sz="3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pt-BR" sz="3100" dirty="0">
                <a:latin typeface="Arial" pitchFamily="34" charset="0"/>
                <a:cs typeface="Arial" pitchFamily="34" charset="0"/>
              </a:rPr>
              <a:t/>
            </a:r>
            <a:br>
              <a:rPr lang="pt-BR" sz="3100" dirty="0">
                <a:latin typeface="Arial" pitchFamily="34" charset="0"/>
                <a:cs typeface="Arial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</a:t>
            </a:r>
            <a:r>
              <a:rPr lang="pt-B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23(85.2%).    Mês 2 : 49(80.3%).   Mês 3: 73(74.5%)      </a:t>
            </a:r>
            <a:br>
              <a:rPr lang="pt-B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Figura </a:t>
            </a: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10- Proporção de hipertensos, faltosos as consultas medicas com busca ativa 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na </a:t>
            </a: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Unidade de Saúde Sofia Almeida Barreto, Mâncio Lima/Acre, 2015</a:t>
            </a:r>
            <a:r>
              <a:rPr lang="pt-B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pt-B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478300"/>
              </p:ext>
            </p:extLst>
          </p:nvPr>
        </p:nvGraphicFramePr>
        <p:xfrm>
          <a:off x="2059232" y="2714748"/>
          <a:ext cx="6327775" cy="296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5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8641"/>
          </a:xfrm>
        </p:spPr>
        <p:txBody>
          <a:bodyPr>
            <a:normAutofit/>
          </a:bodyPr>
          <a:lstStyle/>
          <a:p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63415"/>
            <a:ext cx="12192000" cy="7082414"/>
          </a:xfrm>
        </p:spPr>
        <p:txBody>
          <a:bodyPr/>
          <a:lstStyle/>
          <a:p>
            <a:r>
              <a:rPr lang="pt-BR" sz="2800" dirty="0"/>
              <a:t>Meta 3.2: Buscar 100% dos diabéticos faltosos as consultas na unidade de saúde conforme a periodicidade recomendada</a:t>
            </a:r>
            <a:r>
              <a:rPr lang="pt-BR" sz="2800" dirty="0" smtClean="0"/>
              <a:t>.</a:t>
            </a:r>
          </a:p>
          <a:p>
            <a:endParaRPr lang="pt-BR" sz="2800" dirty="0"/>
          </a:p>
          <a:p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ês 1: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23(85.2%).    Mês 2 : 49(80.3%).   Mês 3: 73(74.5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11- Proporção de diabéticos, faltosos as consultas médicas com busca ativa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                                            na UBS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Sofia Almeida Barreto, Mâncio Lima/Acre, 2015.</a:t>
            </a:r>
          </a:p>
          <a:p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 smtClean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293537275"/>
              </p:ext>
            </p:extLst>
          </p:nvPr>
        </p:nvGraphicFramePr>
        <p:xfrm>
          <a:off x="2597447" y="2893348"/>
          <a:ext cx="4562475" cy="233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11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28600"/>
          </a:xfrm>
        </p:spPr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1644"/>
            <a:ext cx="12192000" cy="6776356"/>
          </a:xfrm>
        </p:spPr>
        <p:txBody>
          <a:bodyPr/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4.Objetivo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melhorar o registro das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informações.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Meta 4.1 Manter ficha de acompanhamento de 100% dos hipertensos cadastrados na unidade de saúde.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19(70.4%)    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2: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45(73,8%)  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3: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96(98.2%)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400" dirty="0" smtClean="0"/>
              <a:t>                                                   Figura </a:t>
            </a:r>
            <a:r>
              <a:rPr lang="pt-BR" sz="1400" dirty="0"/>
              <a:t>12- Proporção de hipertensos com registro adequado de </a:t>
            </a:r>
            <a:r>
              <a:rPr lang="pt-BR" sz="1400" dirty="0" smtClean="0"/>
              <a:t>acompanhamento</a:t>
            </a:r>
          </a:p>
          <a:p>
            <a:pPr marL="0" indent="0">
              <a:buNone/>
            </a:pPr>
            <a:r>
              <a:rPr lang="pt-BR" sz="1400" dirty="0"/>
              <a:t> </a:t>
            </a:r>
            <a:r>
              <a:rPr lang="pt-BR" sz="1400" dirty="0" smtClean="0"/>
              <a:t>                                                               na </a:t>
            </a:r>
            <a:r>
              <a:rPr lang="pt-BR" sz="1400" dirty="0"/>
              <a:t>Unidade de Saúde Sofia Almeida Barreto, Mâncio Lima/Acre, 2015.</a:t>
            </a:r>
          </a:p>
          <a:p>
            <a:pPr mar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057920543"/>
              </p:ext>
            </p:extLst>
          </p:nvPr>
        </p:nvGraphicFramePr>
        <p:xfrm>
          <a:off x="3047267" y="2888325"/>
          <a:ext cx="4705350" cy="248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18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719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424543"/>
            <a:ext cx="12192000" cy="6694715"/>
          </a:xfrm>
        </p:spPr>
        <p:txBody>
          <a:bodyPr/>
          <a:lstStyle/>
          <a:p>
            <a:r>
              <a:rPr lang="pt-BR" sz="2800" dirty="0" smtClean="0"/>
              <a:t>Meta </a:t>
            </a:r>
            <a:r>
              <a:rPr lang="pt-BR" sz="2800" dirty="0"/>
              <a:t>4.2 Manter ficha de acompanhamento de 100% dos diabéticos cadastrados na unidade de saúde. 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5(38.5%)    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2: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19(70.4%)  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3: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40(97.,6%)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                                          Figura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13- Proporção de diabéticos com registro adequado na ficha de acompanhamento 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                                                       na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Unidade de Saúde Sofia Almeida Barreto, Mâncio Lima/Acre, 2015.</a:t>
            </a:r>
          </a:p>
          <a:p>
            <a:pPr mar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135169135"/>
              </p:ext>
            </p:extLst>
          </p:nvPr>
        </p:nvGraphicFramePr>
        <p:xfrm>
          <a:off x="2835048" y="2588079"/>
          <a:ext cx="4562475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45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719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7426"/>
            <a:ext cx="12192000" cy="6690574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. Resultados relativos ao objetivo de mapear hipertensos e/ou diabéticos de risco cardiovascular.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 5.1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Realizar estratificação de risco cardiovascular em 100% dos hipertensos cadastrados na unidade de saúde.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27(100%)    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2: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61(100%)  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3: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97(99%)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14- Proporção de hipertensos com estratificação de risco cardiovascular 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                                            na UBS Sofia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Almeida Barreto, Mâncio Lima/Acre, 2015.</a:t>
            </a: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950034725"/>
              </p:ext>
            </p:extLst>
          </p:nvPr>
        </p:nvGraphicFramePr>
        <p:xfrm>
          <a:off x="2925745" y="2973946"/>
          <a:ext cx="464820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54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45719"/>
          </a:xfrm>
        </p:spPr>
        <p:txBody>
          <a:bodyPr>
            <a:normAutofit fontScale="90000"/>
          </a:bodyPr>
          <a:lstStyle/>
          <a:p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45718"/>
            <a:ext cx="12192000" cy="6812281"/>
          </a:xfrm>
        </p:spPr>
        <p:txBody>
          <a:bodyPr/>
          <a:lstStyle/>
          <a:p>
            <a:endParaRPr lang="pt-BR" dirty="0" smtClean="0"/>
          </a:p>
          <a:p>
            <a:r>
              <a:rPr lang="pt-BR" sz="2800" dirty="0" smtClean="0">
                <a:latin typeface="Arial" pitchFamily="34" charset="0"/>
                <a:cs typeface="Arial" panose="020B0604020202020204" pitchFamily="34" charset="0"/>
              </a:rPr>
              <a:t>Meta 5.2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Realizar estratificação de risco cardiovascular em 100% dos diabéticos cadastrados na unidade de saúde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13(100%)    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2: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27(100%)  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3: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41(100%)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bjetivo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promover a saúde de hipertensos e/ou diabéticos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Meta 6.1. Buscar garantir orientação nutricional para hábitos alimentares saudáveis a 100% dos hipertensos cadastrados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27(100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%)     Mês 2: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61(100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%)   Mês 3: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97(99%)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/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8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V="1">
            <a:off x="167425" y="-193183"/>
            <a:ext cx="12192000" cy="64394"/>
          </a:xfrm>
        </p:spPr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 marL="0" indent="0">
              <a:buNone/>
            </a:pP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                                    Figura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15- Proporção de hipertensos com orientação nutricional sobre alimentação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saudável</a:t>
            </a:r>
          </a:p>
          <a:p>
            <a:pPr marL="0" indent="0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                                                      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na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UBS Sofia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Almeida Barreto, Mâncio Lima/Acre, 2015.</a:t>
            </a:r>
          </a:p>
          <a:p>
            <a:pPr marL="0" indent="0">
              <a:buNone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6.2. Buscar garantir orientação nutricional para hábitos alimentares saudáveis a 100% dos diabéticos cadastrados.</a:t>
            </a: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90C226"/>
              </a:buClr>
            </a:pP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13(100%)     </a:t>
            </a: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2: 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27(100%)   </a:t>
            </a: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3: 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41(100%)</a:t>
            </a:r>
          </a:p>
          <a:p>
            <a:pPr lvl="0">
              <a:buClr>
                <a:srgbClr val="90C226"/>
              </a:buClr>
            </a:pPr>
            <a:endParaRPr lang="pt-BR" sz="2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90C226"/>
              </a:buClr>
            </a:pPr>
            <a:endParaRPr lang="pt-BR" sz="28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90C226"/>
              </a:buClr>
            </a:pPr>
            <a:endParaRPr lang="pt-BR" sz="2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90C226"/>
              </a:buClr>
            </a:pPr>
            <a:endParaRPr lang="pt-BR" sz="2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90C226"/>
              </a:buClr>
            </a:pPr>
            <a:endParaRPr lang="pt-BR" sz="2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  <a:p>
            <a:endParaRPr lang="pt-BR" dirty="0" smtClean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942976588"/>
              </p:ext>
            </p:extLst>
          </p:nvPr>
        </p:nvGraphicFramePr>
        <p:xfrm>
          <a:off x="2539093" y="585787"/>
          <a:ext cx="464820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34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7394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71500"/>
            <a:ext cx="12192000" cy="6286499"/>
          </a:xfrm>
        </p:spPr>
        <p:txBody>
          <a:bodyPr/>
          <a:lstStyle/>
          <a:p>
            <a:r>
              <a:rPr lang="pt-BR" sz="2800" dirty="0" smtClean="0">
                <a:latin typeface="Arial" pitchFamily="34" charset="0"/>
                <a:cs typeface="Arial" panose="020B0604020202020204" pitchFamily="34" charset="0"/>
              </a:rPr>
              <a:t>Meta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6.3 Garantir orientação em relação a pratica regular de atividade física a 100% dos pacientes hipertensos.</a:t>
            </a:r>
          </a:p>
          <a:p>
            <a:pPr lvl="0">
              <a:buClr>
                <a:srgbClr val="90C226"/>
              </a:buClr>
            </a:pP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27(100%)     </a:t>
            </a: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2: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56 (91,8%) 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3: 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976(99%)</a:t>
            </a:r>
          </a:p>
          <a:p>
            <a:pPr lvl="0">
              <a:buClr>
                <a:srgbClr val="90C226"/>
              </a:buClr>
            </a:pPr>
            <a:endParaRPr lang="pt-BR" sz="2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90C226"/>
              </a:buClr>
            </a:pPr>
            <a:endParaRPr lang="pt-BR" sz="28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90C226"/>
              </a:buClr>
            </a:pPr>
            <a:endParaRPr lang="pt-BR" sz="2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90C226"/>
              </a:buClr>
            </a:pPr>
            <a:endParaRPr lang="pt-BR" sz="28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90C226"/>
              </a:buClr>
            </a:pPr>
            <a:endParaRPr lang="pt-BR" sz="2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0C226"/>
              </a:buClr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                           Figura16-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Proporção de hipertensos com orientação sobre prática regular de atividade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física</a:t>
            </a:r>
          </a:p>
          <a:p>
            <a:pPr>
              <a:buClr>
                <a:srgbClr val="90C226"/>
              </a:buClr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                                         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na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UBS  Sofia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Almeida Barreto, Mâncio Lima/Acre, 2015.</a:t>
            </a:r>
          </a:p>
          <a:p>
            <a:pPr lvl="0">
              <a:buClr>
                <a:srgbClr val="90C226"/>
              </a:buClr>
            </a:pPr>
            <a:endParaRPr lang="pt-BR" sz="28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90C226"/>
              </a:buClr>
              <a:buNone/>
            </a:pPr>
            <a:endParaRPr lang="pt-BR" sz="2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90C226"/>
              </a:buClr>
            </a:pPr>
            <a:endParaRPr lang="pt-BR" sz="2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545477535"/>
              </p:ext>
            </p:extLst>
          </p:nvPr>
        </p:nvGraphicFramePr>
        <p:xfrm>
          <a:off x="2596243" y="2164896"/>
          <a:ext cx="4648200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18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4546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47730"/>
            <a:ext cx="12192000" cy="6510269"/>
          </a:xfrm>
        </p:spPr>
        <p:txBody>
          <a:bodyPr/>
          <a:lstStyle/>
          <a:p>
            <a:r>
              <a:rPr lang="pt-BR" sz="2800" dirty="0" smtClean="0">
                <a:latin typeface="Arial" pitchFamily="34" charset="0"/>
                <a:cs typeface="Arial" panose="020B0604020202020204" pitchFamily="34" charset="0"/>
              </a:rPr>
              <a:t>Meta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6.4 Garantir orientação em relação à prática regular de atividade física a 100% dos pacientes diabéticos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13(100%)     </a:t>
            </a: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2: 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24(88.9%)   </a:t>
            </a: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3: 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41(95.3%)</a:t>
            </a:r>
          </a:p>
          <a:p>
            <a:pPr lvl="0"/>
            <a:endParaRPr lang="pt-BR" sz="2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8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8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                                         Figura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17- Proporção de diabéticos com orientação sobre prática regular de atividade física 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                                                          na UBS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Sofia Almeida Barreto, Mâncio Lima/Acre, 2015.</a:t>
            </a:r>
          </a:p>
          <a:p>
            <a:pPr lvl="0"/>
            <a:endParaRPr lang="pt-BR" sz="2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902973284"/>
              </p:ext>
            </p:extLst>
          </p:nvPr>
        </p:nvGraphicFramePr>
        <p:xfrm>
          <a:off x="3761014" y="1927451"/>
          <a:ext cx="4572000" cy="256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54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719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3184"/>
            <a:ext cx="12192000" cy="6664816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anose="020B0604020202020204" pitchFamily="34" charset="0"/>
              </a:rPr>
              <a:t>Meta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6.5 Garantir orientação sobre os riscos do tabagismo a 100% dos pacientes hipertensos</a:t>
            </a:r>
          </a:p>
          <a:p>
            <a:pPr mar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27(2100%)     </a:t>
            </a: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2: 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62(100%)   </a:t>
            </a: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3: 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97(99%)</a:t>
            </a:r>
          </a:p>
          <a:p>
            <a:pPr lvl="0"/>
            <a:endParaRPr lang="pt-BR" sz="2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8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8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                                 Figura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18- Proporção de hipertensos com orientação sobre os riscos de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tabagismo</a:t>
            </a: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                                                 na UBS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Sofia Almeida Barreto, Mâncio Lima/Acre, 2015.</a:t>
            </a:r>
          </a:p>
          <a:p>
            <a:pPr lvl="0"/>
            <a:endParaRPr lang="pt-BR" sz="28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044492786"/>
              </p:ext>
            </p:extLst>
          </p:nvPr>
        </p:nvGraphicFramePr>
        <p:xfrm>
          <a:off x="2579914" y="2548618"/>
          <a:ext cx="4648200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84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"/>
            <a:ext cx="12192000" cy="668413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Mâncio  Lima, Acre.</a:t>
            </a:r>
            <a:b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.</a:t>
            </a:r>
            <a:r>
              <a:rPr lang="pt-BR" sz="4000" dirty="0"/>
              <a:t> </a:t>
            </a:r>
            <a:r>
              <a:rPr lang="pt-BR" sz="4000" dirty="0">
                <a:solidFill>
                  <a:schemeClr val="tx1"/>
                </a:solidFill>
              </a:rPr>
              <a:t>15.890</a:t>
            </a:r>
            <a:r>
              <a:rPr lang="pt-BR" dirty="0"/>
              <a:t> </a:t>
            </a: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habitantes.</a:t>
            </a:r>
            <a:b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. </a:t>
            </a:r>
            <a:r>
              <a:rPr lang="pt-BR" sz="4000" dirty="0" smtClean="0">
                <a:solidFill>
                  <a:schemeClr val="tx1"/>
                </a:solidFill>
              </a:rPr>
              <a:t>Fundada </a:t>
            </a:r>
            <a:r>
              <a:rPr lang="pt-BR" sz="4000" dirty="0">
                <a:solidFill>
                  <a:schemeClr val="tx1"/>
                </a:solidFill>
              </a:rPr>
              <a:t>30 de maio </a:t>
            </a:r>
            <a:r>
              <a:rPr lang="pt-BR" sz="4000" dirty="0" smtClean="0">
                <a:solidFill>
                  <a:schemeClr val="tx1"/>
                </a:solidFill>
              </a:rPr>
              <a:t>1977.</a:t>
            </a: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b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.</a:t>
            </a:r>
            <a:r>
              <a:rPr lang="pt-BR" sz="4000" dirty="0" smtClean="0"/>
              <a:t> </a:t>
            </a:r>
            <a:r>
              <a:rPr lang="pt-BR" sz="4000" dirty="0">
                <a:solidFill>
                  <a:schemeClr val="tx1"/>
                </a:solidFill>
              </a:rPr>
              <a:t>E</a:t>
            </a:r>
            <a:r>
              <a:rPr lang="pt-BR" sz="4000" dirty="0" smtClean="0">
                <a:solidFill>
                  <a:schemeClr val="tx1"/>
                </a:solidFill>
              </a:rPr>
              <a:t>stá </a:t>
            </a:r>
            <a:r>
              <a:rPr lang="pt-BR" sz="4000" dirty="0">
                <a:solidFill>
                  <a:schemeClr val="tx1"/>
                </a:solidFill>
              </a:rPr>
              <a:t>situado a 700 km da capital Rio </a:t>
            </a:r>
            <a:r>
              <a:rPr lang="pt-BR" sz="4000" dirty="0" smtClean="0">
                <a:solidFill>
                  <a:schemeClr val="tx1"/>
                </a:solidFill>
              </a:rPr>
              <a:t>Branco</a:t>
            </a:r>
            <a:r>
              <a:rPr lang="pt-BR" sz="4000" dirty="0">
                <a:solidFill>
                  <a:schemeClr val="tx1"/>
                </a:solidFill>
              </a:rPr>
              <a:t>.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048000" y="213633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77334" y="6684135"/>
            <a:ext cx="8596668" cy="77273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745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28600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9808"/>
            <a:ext cx="12192000" cy="67681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Meta 6.6 Garantir orientação sobre os riscos do tabagismo a 100% dos pacientes diabéticos.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Mês 1: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13(100%)   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Mês 2: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27(100%) 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Mês 3: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41(100%)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6.7 garantir orientação sobre higiene bucal a 100% dos hipertensos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27(100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%)     Mês 2: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61(100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%)   Mês 3: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97(99%)</a:t>
            </a: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/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/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                                     Figura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19- Proporção de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hipertensos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com orientação sobre higiene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bucal</a:t>
            </a:r>
          </a:p>
          <a:p>
            <a:pPr marL="342900" lvl="1" indent="-342900"/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                                                     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na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UBS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Sofia Almeida Barreto, Mâncio Lima/Acre, 2015.</a:t>
            </a:r>
          </a:p>
          <a:p>
            <a:endParaRPr lang="pt-BR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381687000"/>
              </p:ext>
            </p:extLst>
          </p:nvPr>
        </p:nvGraphicFramePr>
        <p:xfrm>
          <a:off x="3104677" y="3048053"/>
          <a:ext cx="4638675" cy="256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36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26571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1450"/>
            <a:ext cx="12192000" cy="6686549"/>
          </a:xfrm>
        </p:spPr>
        <p:txBody>
          <a:bodyPr/>
          <a:lstStyle/>
          <a:p>
            <a:pPr marL="457200" lvl="1" indent="0">
              <a:buNone/>
            </a:pP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800" dirty="0">
                <a:latin typeface="Arial" pitchFamily="34" charset="0"/>
                <a:cs typeface="Arial" pitchFamily="34" charset="0"/>
              </a:rPr>
              <a:t>Meta 6.8 garantir orientação sobre higiene bucal a 100% dos diabéticos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13(100%)     Mês 2: 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26(96.3%)   </a:t>
            </a:r>
            <a:r>
              <a:rPr lang="pt-B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3: </a:t>
            </a:r>
            <a:r>
              <a:rPr lang="pt-B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40(97.6%)</a:t>
            </a:r>
          </a:p>
          <a:p>
            <a:pPr marL="457200" lvl="1" indent="0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pt-BR" sz="2800" dirty="0"/>
          </a:p>
          <a:p>
            <a:pPr marL="457200" lvl="1" indent="0">
              <a:buNone/>
            </a:pPr>
            <a:endParaRPr lang="pt-BR" sz="2800" dirty="0" smtClean="0"/>
          </a:p>
          <a:p>
            <a:pPr marL="457200" lvl="1" indent="0">
              <a:buNone/>
            </a:pPr>
            <a:endParaRPr lang="pt-BR" sz="2800" dirty="0" smtClean="0"/>
          </a:p>
          <a:p>
            <a:pPr marL="457200" lvl="1" indent="0">
              <a:buNone/>
            </a:pPr>
            <a:endParaRPr lang="pt-BR" sz="2800" dirty="0"/>
          </a:p>
          <a:p>
            <a:pPr marL="457200" lvl="1" indent="0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                                   </a:t>
            </a:r>
          </a:p>
          <a:p>
            <a:pPr marL="457200" lvl="1" indent="0">
              <a:buNone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                                           Figura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19- Proporção de diabéticos com orientação sobre higiene bucal 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                                                       na UBS Sofia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Almeida Barreto, Mâncio Lima/Acre, 2015.</a:t>
            </a:r>
          </a:p>
          <a:p>
            <a:pPr marL="457200" lvl="1" indent="0">
              <a:buNone/>
            </a:pPr>
            <a:endParaRPr lang="pt-BR" sz="2800" dirty="0"/>
          </a:p>
          <a:p>
            <a:pPr marL="457200" lvl="1" indent="0">
              <a:buNone/>
            </a:pPr>
            <a:endParaRPr lang="pt-BR" sz="28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99685528"/>
              </p:ext>
            </p:extLst>
          </p:nvPr>
        </p:nvGraphicFramePr>
        <p:xfrm>
          <a:off x="3259015" y="2555631"/>
          <a:ext cx="4706608" cy="254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529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>
            <a:normAutofit fontScale="90000"/>
          </a:bodyPr>
          <a:lstStyle/>
          <a:p>
            <a:pPr lvl="0"/>
            <a:r>
              <a:rPr lang="pt-BR" dirty="0">
                <a:solidFill>
                  <a:schemeClr val="tx1"/>
                </a:solidFill>
              </a:rPr>
              <a:t>Pontos Fortes </a:t>
            </a:r>
            <a:br>
              <a:rPr lang="pt-BR" dirty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943599"/>
          </a:xfrm>
        </p:spPr>
        <p:txBody>
          <a:bodyPr>
            <a:normAutofit/>
          </a:bodyPr>
          <a:lstStyle/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Reorientação profissional</a:t>
            </a: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Ampliação na qualidade do serviço</a:t>
            </a: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Promoção da saúde</a:t>
            </a: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Conscientização populacional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1"/>
                </a:solidFill>
              </a:rPr>
              <a:t>Ponto Fraco:</a:t>
            </a:r>
            <a:br>
              <a:rPr lang="pt-BR" dirty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77334" y="832757"/>
            <a:ext cx="8596668" cy="5208605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Déficits de  laboratórios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com acessibilidade aos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pacientes. </a:t>
            </a:r>
          </a:p>
          <a:p>
            <a:pPr marL="0" indent="0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D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éficit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especialista de nível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secundário.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Falta de alguns integrantes da equipe. 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6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                                                        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Foto 2.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I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ntegrantes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da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equipe da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unidade de saúde familiar 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Sofia Almeida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Barreto.</a:t>
            </a:r>
          </a:p>
          <a:p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dirty="0" smtClean="0"/>
              <a:t>                             </a:t>
            </a:r>
          </a:p>
          <a:p>
            <a:endParaRPr lang="pt-BR" dirty="0"/>
          </a:p>
          <a:p>
            <a:pPr marL="0" indent="0" algn="ctr">
              <a:buNone/>
            </a:pPr>
            <a:endParaRPr lang="pt-BR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Duddy\Pictures\fd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1809750"/>
            <a:ext cx="54070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2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6512" y="0"/>
            <a:ext cx="8596668" cy="57966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Referências:</a:t>
            </a:r>
            <a:br>
              <a:rPr lang="pt-BR" dirty="0" smtClean="0">
                <a:solidFill>
                  <a:schemeClr val="tx2"/>
                </a:solidFill>
              </a:rPr>
            </a:br>
            <a:r>
              <a:rPr lang="pt-BR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pt-BR" sz="2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BRASIL</a:t>
            </a:r>
            <a:r>
              <a:rPr lang="pt-BR" sz="2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Ministério da saúde, secretaria de atenção a saúde. Departamento de atenção Básica. Estratégias para o cuidado da pessoa com doença crônica hipertensão arterial sistêmica. Brasília: Ministério da saúde 2013. 129 p.a</a:t>
            </a:r>
            <a:r>
              <a:rPr lang="pt-BR" sz="2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pt-BR" sz="2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sz="2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.BRASIL</a:t>
            </a:r>
            <a:r>
              <a:rPr lang="pt-BR" sz="2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Ministério da saúde. Secretaria de atenção à saúde. Departamento de atenção básica. Estratégias para o cuidado da pessoa com doença crônica: diabetes mellitus. Brasília: Ministérios da saúde 2013. 160p. (cadernos de atenção básica. N.36) b</a:t>
            </a:r>
            <a:r>
              <a:rPr lang="pt-BR" sz="2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pt-BR" sz="2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sz="2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pt-BR" sz="2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.BRASIL</a:t>
            </a:r>
            <a:r>
              <a:rPr lang="pt-BR" sz="2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Ministério da saúde. Sistema de informações da atenção básica- SIAB 2011. Disponível em </a:t>
            </a:r>
            <a:r>
              <a:rPr lang="pt-BR" sz="2700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http//www2datasusgov.br/SIAB/ind3ex.php</a:t>
            </a:r>
            <a:r>
              <a:rPr lang="pt-BR" sz="2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Acessado em </a:t>
            </a:r>
            <a:r>
              <a:rPr lang="pt-BR" sz="2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11.03.2012.</a:t>
            </a:r>
            <a:br>
              <a:rPr lang="pt-BR" sz="2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solidFill>
                  <a:schemeClr val="tx2"/>
                </a:solidFill>
              </a:rPr>
              <a:t/>
            </a:r>
            <a:br>
              <a:rPr lang="pt-BR" sz="2400" dirty="0">
                <a:solidFill>
                  <a:schemeClr val="tx2"/>
                </a:solidFill>
              </a:rPr>
            </a:br>
            <a:r>
              <a:rPr lang="pt-BR" sz="2400" dirty="0" smtClean="0">
                <a:solidFill>
                  <a:schemeClr val="tx2"/>
                </a:solidFill>
              </a:rPr>
              <a:t/>
            </a:r>
            <a:br>
              <a:rPr lang="pt-BR" sz="2400" dirty="0" smtClean="0">
                <a:solidFill>
                  <a:schemeClr val="tx2"/>
                </a:solidFill>
              </a:rPr>
            </a:br>
            <a:r>
              <a:rPr lang="pt-BR" sz="2400" dirty="0">
                <a:solidFill>
                  <a:schemeClr val="tx2"/>
                </a:solidFill>
              </a:rPr>
              <a:t/>
            </a:r>
            <a:br>
              <a:rPr lang="pt-BR" sz="2400" dirty="0">
                <a:solidFill>
                  <a:schemeClr val="tx2"/>
                </a:solidFill>
              </a:rPr>
            </a:br>
            <a:r>
              <a:rPr lang="pt-BR" sz="2400" dirty="0" smtClean="0">
                <a:solidFill>
                  <a:schemeClr val="tx2"/>
                </a:solidFill>
              </a:rPr>
              <a:t/>
            </a:r>
            <a:br>
              <a:rPr lang="pt-BR" sz="2400" dirty="0" smtClean="0">
                <a:solidFill>
                  <a:schemeClr val="tx2"/>
                </a:solidFill>
              </a:rPr>
            </a:br>
            <a:r>
              <a:rPr lang="pt-BR" sz="2400" dirty="0">
                <a:solidFill>
                  <a:schemeClr val="tx2"/>
                </a:solidFill>
              </a:rPr>
              <a:t/>
            </a:r>
            <a:br>
              <a:rPr lang="pt-BR" sz="2400" dirty="0">
                <a:solidFill>
                  <a:schemeClr val="tx2"/>
                </a:solidFill>
              </a:rPr>
            </a:br>
            <a:r>
              <a:rPr lang="pt-BR" sz="2400" dirty="0" smtClean="0">
                <a:solidFill>
                  <a:schemeClr val="tx2"/>
                </a:solidFill>
              </a:rPr>
              <a:t/>
            </a:r>
            <a:br>
              <a:rPr lang="pt-BR" sz="2400" dirty="0" smtClean="0">
                <a:solidFill>
                  <a:schemeClr val="tx2"/>
                </a:solidFill>
              </a:rPr>
            </a:br>
            <a:r>
              <a:rPr lang="pt-BR" sz="2400" dirty="0">
                <a:solidFill>
                  <a:schemeClr val="tx2"/>
                </a:solidFill>
              </a:rPr>
              <a:t/>
            </a:r>
            <a:br>
              <a:rPr lang="pt-BR" sz="2400" dirty="0">
                <a:solidFill>
                  <a:schemeClr val="tx2"/>
                </a:solidFill>
              </a:rPr>
            </a:br>
            <a:r>
              <a:rPr lang="pt-BR" sz="2400" dirty="0" smtClean="0">
                <a:solidFill>
                  <a:schemeClr val="tx2"/>
                </a:solidFill>
              </a:rPr>
              <a:t/>
            </a:r>
            <a:br>
              <a:rPr lang="pt-BR" sz="2400" dirty="0" smtClean="0">
                <a:solidFill>
                  <a:schemeClr val="tx2"/>
                </a:solidFill>
              </a:rPr>
            </a:br>
            <a:r>
              <a:rPr lang="pt-BR" sz="2400" dirty="0">
                <a:solidFill>
                  <a:schemeClr val="tx2"/>
                </a:solidFill>
              </a:rPr>
              <a:t/>
            </a:r>
            <a:br>
              <a:rPr lang="pt-BR" sz="2400" dirty="0">
                <a:solidFill>
                  <a:schemeClr val="tx2"/>
                </a:solidFill>
              </a:rPr>
            </a:br>
            <a:r>
              <a:rPr lang="pt-BR" sz="2400" dirty="0" smtClean="0">
                <a:solidFill>
                  <a:schemeClr val="tx2"/>
                </a:solidFill>
              </a:rPr>
              <a:t/>
            </a:r>
            <a:br>
              <a:rPr lang="pt-BR" sz="2400" dirty="0" smtClean="0">
                <a:solidFill>
                  <a:schemeClr val="tx2"/>
                </a:solidFill>
              </a:rPr>
            </a:br>
            <a:r>
              <a:rPr lang="pt-BR" sz="2400" dirty="0">
                <a:solidFill>
                  <a:schemeClr val="tx2"/>
                </a:solidFill>
              </a:rPr>
              <a:t/>
            </a:r>
            <a:br>
              <a:rPr lang="pt-BR" sz="2400" dirty="0">
                <a:solidFill>
                  <a:schemeClr val="tx2"/>
                </a:solidFill>
              </a:rPr>
            </a:br>
            <a:r>
              <a:rPr lang="pt-BR" sz="2400" dirty="0" smtClean="0">
                <a:solidFill>
                  <a:schemeClr val="tx2"/>
                </a:solidFill>
              </a:rPr>
              <a:t/>
            </a:r>
            <a:br>
              <a:rPr lang="pt-BR" sz="2400" dirty="0" smtClean="0">
                <a:solidFill>
                  <a:schemeClr val="tx2"/>
                </a:solidFill>
              </a:rPr>
            </a:br>
            <a:r>
              <a:rPr lang="pt-BR" sz="2400" dirty="0">
                <a:solidFill>
                  <a:schemeClr val="tx2"/>
                </a:solidFill>
              </a:rPr>
              <a:t/>
            </a:r>
            <a:br>
              <a:rPr lang="pt-BR" sz="2400" dirty="0">
                <a:solidFill>
                  <a:schemeClr val="tx2"/>
                </a:solidFill>
              </a:rPr>
            </a:br>
            <a:r>
              <a:rPr lang="pt-BR" sz="2400" dirty="0" smtClean="0">
                <a:solidFill>
                  <a:schemeClr val="tx2"/>
                </a:solidFill>
              </a:rPr>
              <a:t/>
            </a:r>
            <a:br>
              <a:rPr lang="pt-BR" sz="2400" dirty="0" smtClean="0">
                <a:solidFill>
                  <a:schemeClr val="tx2"/>
                </a:solidFill>
              </a:rPr>
            </a:br>
            <a:r>
              <a:rPr lang="pt-BR" sz="2400" dirty="0">
                <a:solidFill>
                  <a:schemeClr val="tx2"/>
                </a:solidFill>
              </a:rPr>
              <a:t/>
            </a:r>
            <a:br>
              <a:rPr lang="pt-BR" sz="2400" dirty="0">
                <a:solidFill>
                  <a:schemeClr val="tx2"/>
                </a:solidFill>
              </a:rPr>
            </a:br>
            <a:r>
              <a:rPr lang="pt-BR" sz="2400" dirty="0">
                <a:solidFill>
                  <a:schemeClr val="tx2"/>
                </a:solidFill>
              </a:rPr>
              <a:t/>
            </a:r>
            <a:br>
              <a:rPr lang="pt-BR" sz="2400" dirty="0">
                <a:solidFill>
                  <a:schemeClr val="tx2"/>
                </a:solidFill>
              </a:rPr>
            </a:br>
            <a:r>
              <a:rPr lang="pt-BR" sz="2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t-BR" sz="2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pt-BR" sz="27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02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9809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       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móvel fluvial,Juruá,Cruzeiro do sul, Acre.</a:t>
            </a:r>
            <a:endParaRPr lang="pt-B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2841" y="1417639"/>
            <a:ext cx="8596668" cy="388077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6" name="Picture 2" descr="H:\20150612_085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43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9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71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2050" name="Picture 2" descr="H:\20150612_085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43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9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2197"/>
          </a:xfrm>
        </p:spPr>
        <p:txBody>
          <a:bodyPr/>
          <a:lstStyle/>
          <a:p>
            <a:r>
              <a:rPr lang="pt-BR" dirty="0" smtClean="0"/>
              <a:t>                                    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strutura</a:t>
            </a:r>
            <a:endParaRPr lang="pt-B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98806"/>
            <a:ext cx="12192000" cy="5859193"/>
          </a:xfrm>
        </p:spPr>
        <p:txBody>
          <a:bodyPr anchor="ctr">
            <a:normAutofit fontScale="92500" lnSpcReduction="10000"/>
          </a:bodyPr>
          <a:lstStyle/>
          <a:p>
            <a:r>
              <a:rPr lang="pt-BR" sz="2800" dirty="0" smtClean="0">
                <a:latin typeface="Franklin Gothic Heavy" panose="020B0903020102020204" pitchFamily="34" charset="0"/>
              </a:rPr>
              <a:t>    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onsultório médico.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Consultório de odontologia.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Consultório de enfermagem.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Sala de vacina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armácia.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Sala de endemias.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Sala de nebulização e curativo.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Sala de esterilização.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Cozinha.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Área de recepção.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Três banheiros.</a:t>
            </a:r>
          </a:p>
          <a:p>
            <a:pPr marL="0" indent="0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2874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                                 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Deficiências</a:t>
            </a:r>
            <a:endParaRPr lang="pt-B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39484"/>
            <a:ext cx="12192000" cy="57185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r>
              <a:rPr lang="pt-BR" sz="2800" dirty="0"/>
              <a:t>D</a:t>
            </a:r>
            <a:r>
              <a:rPr lang="pt-BR" sz="2800" dirty="0" smtClean="0"/>
              <a:t>éficit </a:t>
            </a:r>
            <a:r>
              <a:rPr lang="pt-BR" sz="2800" dirty="0"/>
              <a:t>de especialista de nível secundário</a:t>
            </a:r>
            <a:r>
              <a:rPr lang="pt-BR" sz="2800" dirty="0" smtClean="0"/>
              <a:t>.</a:t>
            </a:r>
          </a:p>
          <a:p>
            <a:pPr marL="0" indent="0">
              <a:buNone/>
            </a:pPr>
            <a:endParaRPr lang="pt-BR" sz="2800" dirty="0" smtClean="0"/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Déficit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 laboratórios com acessibilidade aos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pacientes.</a:t>
            </a:r>
            <a:endParaRPr lang="pt-BR" sz="2800" dirty="0" smtClean="0"/>
          </a:p>
          <a:p>
            <a:endParaRPr lang="pt-BR" sz="2800" dirty="0"/>
          </a:p>
          <a:p>
            <a:r>
              <a:rPr lang="pt-BR" sz="2800" dirty="0"/>
              <a:t>Falta de alguns integrantes </a:t>
            </a:r>
            <a:r>
              <a:rPr lang="pt-BR" sz="2800"/>
              <a:t>da </a:t>
            </a:r>
            <a:r>
              <a:rPr lang="pt-BR" sz="2800" smtClean="0"/>
              <a:t>equipe.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35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8129"/>
          </a:xfrm>
        </p:spPr>
        <p:txBody>
          <a:bodyPr/>
          <a:lstStyle/>
          <a:p>
            <a:r>
              <a:rPr lang="pt-BR" dirty="0"/>
              <a:t>                                  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70672"/>
            <a:ext cx="12192000" cy="5887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   </a:t>
            </a:r>
          </a:p>
          <a:p>
            <a:pPr marL="0" indent="0">
              <a:buNone/>
            </a:pPr>
            <a:endParaRPr lang="pt-BR" dirty="0"/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Melhorar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atenção a saúde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hipertensos e/ou diabéticos.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Ampliar a cobertura do Programa de Saúde dos hipertensos e/ou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diabéticos.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a qualidade da atenção dos hipertensos e/ou diabéticos na Unidade de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a adesão dos hipertensos e/ou diabéticos ao Programa de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Saúde.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Melhorar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registro das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informações.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Mapear aos hipertensos e/ou diabéticos de risco da área de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abrangência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Promover a saúde dos hipertensos e/ou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diabéticos.</a:t>
            </a: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43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6942"/>
          </a:xfrm>
        </p:spPr>
        <p:txBody>
          <a:bodyPr/>
          <a:lstStyle/>
          <a:p>
            <a:r>
              <a:rPr lang="pt-BR" dirty="0"/>
              <a:t>                            </a:t>
            </a:r>
            <a:r>
              <a:rPr lang="pt-BR" dirty="0" smtClean="0"/>
              <a:t>    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39483"/>
            <a:ext cx="12192000" cy="5718517"/>
          </a:xfrm>
        </p:spPr>
        <p:txBody>
          <a:bodyPr/>
          <a:lstStyle/>
          <a:p>
            <a:endParaRPr lang="pt-BR" dirty="0" smtClean="0"/>
          </a:p>
          <a:p>
            <a:r>
              <a:rPr lang="pt-BR" sz="2800" dirty="0">
                <a:latin typeface="Franklin Gothic Heavy" panose="020B0903020102020204" pitchFamily="34" charset="0"/>
              </a:rPr>
              <a:t>  </a:t>
            </a:r>
            <a:r>
              <a:rPr lang="pt-BR" sz="2800" dirty="0" smtClean="0">
                <a:latin typeface="Franklin Gothic Heavy" panose="020B0903020102020204" pitchFamily="34" charset="0"/>
              </a:rPr>
              <a:t> 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Capacitação da equipe</a:t>
            </a:r>
          </a:p>
          <a:p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Orientações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comunidade sobre o programa de atenção a </a:t>
            </a: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saúde dos hipertensos e/ou diabéticos.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Monitoramento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desenvolvimento da intervenção.</a:t>
            </a:r>
          </a:p>
          <a:p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Gerenciamento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ações e materiais necessários para que a </a:t>
            </a: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intervenção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flua.</a:t>
            </a:r>
          </a:p>
        </p:txBody>
      </p:sp>
    </p:spTree>
    <p:extLst>
      <p:ext uri="{BB962C8B-B14F-4D97-AF65-F5344CB8AC3E}">
        <p14:creationId xmlns:p14="http://schemas.microsoft.com/office/powerpoint/2010/main" val="24716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2708</TotalTime>
  <Words>1709</Words>
  <Application>Microsoft Office PowerPoint</Application>
  <PresentationFormat>Personalizar</PresentationFormat>
  <Paragraphs>373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Facetado</vt:lpstr>
      <vt:lpstr>                                     Universidade Aberta do SUS - UNASUS                                      Universidade Federal de Pelotas                                   Especialização em Saúde da Família                                             Modalidade a Distância                                                       Turma 7 </vt:lpstr>
      <vt:lpstr>                              Introdução</vt:lpstr>
      <vt:lpstr>      Mâncio  Lima, Acre.      . 15.890 habitantes.      . Fundada 30 de maio 1977.          . Está situado a 700 km da capital Rio Branco.     </vt:lpstr>
      <vt:lpstr>        UBS móvel fluvial,Juruá,Cruzeiro do sul, Acre.</vt:lpstr>
      <vt:lpstr>  </vt:lpstr>
      <vt:lpstr>                                     Estrutura</vt:lpstr>
      <vt:lpstr>                                  Deficiências</vt:lpstr>
      <vt:lpstr>                                   Objetivo</vt:lpstr>
      <vt:lpstr>                                 Metodologia</vt:lpstr>
      <vt:lpstr> Objetivos/Metas/Resultados</vt:lpstr>
      <vt:lpstr> Meta 1.2: Ampliar a cobertura de atenção à saúde dos diabéticos da área da unidade de saúde para 60%:  Mês 1: 13(19,7%).   Mês 2: 27(40,9%).  Mês 3: 41(62,1%).        </vt:lpstr>
      <vt:lpstr> </vt:lpstr>
      <vt:lpstr>Figura 3- Proporção de hipertensos com exame clínico em dia de acordo com o protocolo, na Unidade de Saúde Sofia Almeida Barreto, Mâncio Lima/Acre, 2015.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3.Objetivo de melhorar a adesão de hipertensos e/ou diabéticos ao programa Meta 3.1: Buscar 100% dos hipertensos faltosos as consultas na unidade de saúde conforme a periodicidade recomendada. Mês 1M: 23(85.2%).    Mês 2 : 49(80.3%).   Mês 3: 73(74.5%)                                  Figura 10- Proporção de hipertensos, faltosos as consultas medicas com busca ativa                                                             na Unidade de Saúde Sofia Almeida Barreto, Mâncio Lima/Acre, 2015.     </vt:lpstr>
      <vt:lpstr>Apresentação do PowerPoint</vt:lpstr>
      <vt:lpstr> </vt:lpstr>
      <vt:lpstr>Apresentação do PowerPoint</vt:lpstr>
      <vt:lpstr> </vt:lpstr>
      <vt:lpstr>Apresentação do PowerPoint</vt:lpstr>
      <vt:lpstr>.</vt:lpstr>
      <vt:lpstr> </vt:lpstr>
      <vt:lpstr>Apresentação do PowerPoint</vt:lpstr>
      <vt:lpstr>Apresentação do PowerPoint</vt:lpstr>
      <vt:lpstr> </vt:lpstr>
      <vt:lpstr> </vt:lpstr>
      <vt:lpstr>Pontos Fortes  </vt:lpstr>
      <vt:lpstr>Ponto Fraco: </vt:lpstr>
      <vt:lpstr>Apresentação do PowerPoint</vt:lpstr>
      <vt:lpstr>Referências: .BRASIL. Ministério da saúde, secretaria de atenção a saúde. Departamento de atenção Básica. Estratégias para o cuidado da pessoa com doença crônica hipertensão arterial sistêmica. Brasília: Ministério da saúde 2013. 129 p.a.  .BRASIL. Ministério da saúde. Secretaria de atenção à saúde. Departamento de atenção básica. Estratégias para o cuidado da pessoa com doença crônica: diabetes mellitus. Brasília: Ministérios da saúde 2013. 160p. (cadernos de atenção básica. N.36) b.  ..BRASIL: Ministério da saúde. Sistema de informações da atenção básica- SIAB 2011. Disponível em http//www2datasusgov.br/SIAB/ind3ex.php. Acessado em 11.03.2012.                 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Matos</dc:creator>
  <cp:lastModifiedBy>User</cp:lastModifiedBy>
  <cp:revision>185</cp:revision>
  <dcterms:created xsi:type="dcterms:W3CDTF">2015-06-05T23:15:37Z</dcterms:created>
  <dcterms:modified xsi:type="dcterms:W3CDTF">2015-06-26T17:20:56Z</dcterms:modified>
</cp:coreProperties>
</file>