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8"/>
  </p:notesMasterIdLst>
  <p:sldIdLst>
    <p:sldId id="256" r:id="rId4"/>
    <p:sldId id="258" r:id="rId5"/>
    <p:sldId id="257" r:id="rId6"/>
    <p:sldId id="259" r:id="rId7"/>
    <p:sldId id="261" r:id="rId8"/>
    <p:sldId id="262" r:id="rId9"/>
    <p:sldId id="265" r:id="rId10"/>
    <p:sldId id="266" r:id="rId11"/>
    <p:sldId id="269" r:id="rId12"/>
    <p:sldId id="270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7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even\Meus%20documentos\Downloads\Planilha%20coleta%20de%20dados%20CA%20COLO%20_%20SEMAMA%2016%20(1)%20(5)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even\Meus%20documentos\Downloads\Planilha%20coleta%20de%20dados%20CA%20MAMA%20-%20SEMAMA%2016%20(3)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even\Meus%20documentos\Downloads\Planilha%20coleta%20de%20dados%20CA%20COLO%20_%20SEMAMA%2016%20(1)%20(5)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>
            <a:defRPr sz="18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Indicadores!$C$28</c:f>
              <c:strCache>
                <c:ptCount val="1"/>
                <c:pt idx="0">
                  <c:v>Proporção de mulheres com encaminhamento conforme fluxograma de resultados de CP do MS de acordo com o protocolo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Indicadores!$D$27:$G$27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Indicadores!$D$28:$G$28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267392"/>
        <c:axId val="62268928"/>
      </c:barChart>
      <c:catAx>
        <c:axId val="6226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268928"/>
        <c:crosses val="autoZero"/>
        <c:auto val="1"/>
        <c:lblAlgn val="ctr"/>
        <c:lblOffset val="100"/>
        <c:noMultiLvlLbl val="0"/>
      </c:catAx>
      <c:valAx>
        <c:axId val="6226892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26739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8100">
      <a:solidFill>
        <a:srgbClr val="FF3399">
          <a:lumMod val="75000"/>
        </a:srgbClr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mulheres entre 50 e 69 com registro do resultado da(s) mamografia(s) na ficha-espelho ou prontuário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Indicadores!$D$42:$G$42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Indicadores!$D$43:$G$43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315136"/>
        <c:axId val="62329216"/>
      </c:barChart>
      <c:catAx>
        <c:axId val="6231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329216"/>
        <c:crosses val="autoZero"/>
        <c:auto val="1"/>
        <c:lblAlgn val="ctr"/>
        <c:lblOffset val="100"/>
        <c:noMultiLvlLbl val="0"/>
      </c:catAx>
      <c:valAx>
        <c:axId val="6232921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31513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8100">
      <a:solidFill>
        <a:srgbClr val="FF3399">
          <a:lumMod val="75000"/>
        </a:srgbClr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>
            <a:defRPr sz="1800" b="1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Indicadores!$C$53</c:f>
              <c:strCache>
                <c:ptCount val="1"/>
                <c:pt idx="0">
                  <c:v>Proporção de mulheres entre 25 e 64 anos que receberam orientação sobre detecção precoce de CA de colo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Indicadores!$D$52:$G$52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Indicadores!$D$53:$G$53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895040"/>
        <c:axId val="63896576"/>
      </c:barChart>
      <c:catAx>
        <c:axId val="63895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63896576"/>
        <c:crosses val="autoZero"/>
        <c:auto val="1"/>
        <c:lblAlgn val="ctr"/>
        <c:lblOffset val="100"/>
        <c:noMultiLvlLbl val="0"/>
      </c:catAx>
      <c:valAx>
        <c:axId val="6389657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63895040"/>
        <c:crosses val="autoZero"/>
        <c:crossBetween val="between"/>
      </c:valAx>
    </c:plotArea>
    <c:plotVisOnly val="1"/>
    <c:dispBlanksAs val="gap"/>
    <c:showDLblsOverMax val="0"/>
  </c:chart>
  <c:spPr>
    <a:solidFill>
      <a:srgbClr val="FFFFFF"/>
    </a:solidFill>
    <a:ln w="38100">
      <a:solidFill>
        <a:srgbClr val="FF3399">
          <a:lumMod val="75000"/>
        </a:srgbClr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CA5FA3-7B90-40BC-A05F-9ED4EA41964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3225E2C-260B-4CA1-9E90-5361146EE968}">
      <dgm:prSet phldrT="[Texto]" custT="1"/>
      <dgm:spPr>
        <a:solidFill>
          <a:srgbClr val="FF6600"/>
        </a:solidFill>
      </dgm:spPr>
      <dgm:t>
        <a:bodyPr/>
        <a:lstStyle/>
        <a:p>
          <a:r>
            <a:rPr lang="pt-BR" sz="1500" b="1" dirty="0" smtClean="0"/>
            <a:t>PROCESSO DE APRENDIZAGEM</a:t>
          </a:r>
          <a:endParaRPr lang="pt-BR" sz="1500" b="1" dirty="0"/>
        </a:p>
      </dgm:t>
    </dgm:pt>
    <dgm:pt modelId="{38C65FF8-F14F-4795-8C4B-38112B82F67F}" type="parTrans" cxnId="{2986DEAB-43B0-410D-9202-674223CCA48A}">
      <dgm:prSet/>
      <dgm:spPr/>
      <dgm:t>
        <a:bodyPr/>
        <a:lstStyle/>
        <a:p>
          <a:endParaRPr lang="pt-BR"/>
        </a:p>
      </dgm:t>
    </dgm:pt>
    <dgm:pt modelId="{19940A53-53FE-482C-B03B-72136C22CD2E}" type="sibTrans" cxnId="{2986DEAB-43B0-410D-9202-674223CCA48A}">
      <dgm:prSet/>
      <dgm:spPr/>
      <dgm:t>
        <a:bodyPr/>
        <a:lstStyle/>
        <a:p>
          <a:endParaRPr lang="pt-BR"/>
        </a:p>
      </dgm:t>
    </dgm:pt>
    <dgm:pt modelId="{50FD93F8-91AD-411C-AAAB-B552C43EB6E7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1500" b="1" dirty="0" smtClean="0"/>
            <a:t>Escassez de Tempo</a:t>
          </a:r>
          <a:endParaRPr lang="pt-BR" sz="1500" b="1" dirty="0"/>
        </a:p>
      </dgm:t>
    </dgm:pt>
    <dgm:pt modelId="{338BB9D1-0562-4F00-ABB6-4C86E371DA9C}" type="parTrans" cxnId="{17022F7A-4A29-4F1C-BC6A-2585AE493EBE}">
      <dgm:prSet/>
      <dgm:spPr/>
      <dgm:t>
        <a:bodyPr/>
        <a:lstStyle/>
        <a:p>
          <a:endParaRPr lang="pt-BR"/>
        </a:p>
      </dgm:t>
    </dgm:pt>
    <dgm:pt modelId="{60E4972D-070E-49F7-AF85-5162B8B70E98}" type="sibTrans" cxnId="{17022F7A-4A29-4F1C-BC6A-2585AE493EBE}">
      <dgm:prSet/>
      <dgm:spPr/>
      <dgm:t>
        <a:bodyPr/>
        <a:lstStyle/>
        <a:p>
          <a:endParaRPr lang="pt-BR"/>
        </a:p>
      </dgm:t>
    </dgm:pt>
    <dgm:pt modelId="{BD3FE257-C949-4F31-B965-377D06EFF6CB}">
      <dgm:prSet phldrT="[Texto]" custT="1"/>
      <dgm:spPr>
        <a:solidFill>
          <a:srgbClr val="008000"/>
        </a:solidFill>
      </dgm:spPr>
      <dgm:t>
        <a:bodyPr/>
        <a:lstStyle/>
        <a:p>
          <a:r>
            <a:rPr lang="pt-BR" sz="1500" b="1" dirty="0" smtClean="0"/>
            <a:t>Assistência Qualificada</a:t>
          </a:r>
          <a:endParaRPr lang="pt-BR" sz="1500" b="1" dirty="0"/>
        </a:p>
      </dgm:t>
    </dgm:pt>
    <dgm:pt modelId="{71B89BC7-49C2-43BD-9DCC-FB77A3E7508E}" type="parTrans" cxnId="{2611F92C-D262-402C-9700-6F19DF362235}">
      <dgm:prSet/>
      <dgm:spPr/>
      <dgm:t>
        <a:bodyPr/>
        <a:lstStyle/>
        <a:p>
          <a:endParaRPr lang="pt-BR"/>
        </a:p>
      </dgm:t>
    </dgm:pt>
    <dgm:pt modelId="{BC7EB2E1-D486-4ABC-A640-62914420DC03}" type="sibTrans" cxnId="{2611F92C-D262-402C-9700-6F19DF362235}">
      <dgm:prSet/>
      <dgm:spPr/>
      <dgm:t>
        <a:bodyPr/>
        <a:lstStyle/>
        <a:p>
          <a:endParaRPr lang="pt-BR"/>
        </a:p>
      </dgm:t>
    </dgm:pt>
    <dgm:pt modelId="{5B237252-518A-4523-9847-A3B1BDCF62E0}">
      <dgm:prSet phldrT="[Texto]" custT="1"/>
      <dgm:spPr>
        <a:solidFill>
          <a:srgbClr val="008000"/>
        </a:solidFill>
      </dgm:spPr>
      <dgm:t>
        <a:bodyPr/>
        <a:lstStyle/>
        <a:p>
          <a:r>
            <a:rPr lang="pt-BR" sz="1500" b="1" dirty="0" smtClean="0"/>
            <a:t>Novos Conhecimentos</a:t>
          </a:r>
          <a:endParaRPr lang="pt-BR" sz="1500" b="1" dirty="0"/>
        </a:p>
      </dgm:t>
    </dgm:pt>
    <dgm:pt modelId="{D6B2054E-BE0B-4B61-B79A-F1F6DFE9D46F}" type="sibTrans" cxnId="{1F0F630D-6772-4F88-94E1-81BCCB944881}">
      <dgm:prSet/>
      <dgm:spPr/>
      <dgm:t>
        <a:bodyPr/>
        <a:lstStyle/>
        <a:p>
          <a:endParaRPr lang="pt-BR"/>
        </a:p>
      </dgm:t>
    </dgm:pt>
    <dgm:pt modelId="{3EAC1EA5-A50B-429A-A690-6D3FB99B8AB5}" type="parTrans" cxnId="{1F0F630D-6772-4F88-94E1-81BCCB944881}">
      <dgm:prSet/>
      <dgm:spPr/>
      <dgm:t>
        <a:bodyPr/>
        <a:lstStyle/>
        <a:p>
          <a:endParaRPr lang="pt-BR"/>
        </a:p>
      </dgm:t>
    </dgm:pt>
    <dgm:pt modelId="{EDDC20A6-79E9-4A9D-AE55-EAC88E78D6AE}" type="pres">
      <dgm:prSet presAssocID="{58CA5FA3-7B90-40BC-A05F-9ED4EA41964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2511956-3783-47C3-909E-15B51897856D}" type="pres">
      <dgm:prSet presAssocID="{83225E2C-260B-4CA1-9E90-5361146EE968}" presName="centerShape" presStyleLbl="node0" presStyleIdx="0" presStyleCnt="1" custScaleX="139392"/>
      <dgm:spPr/>
      <dgm:t>
        <a:bodyPr/>
        <a:lstStyle/>
        <a:p>
          <a:endParaRPr lang="pt-BR"/>
        </a:p>
      </dgm:t>
    </dgm:pt>
    <dgm:pt modelId="{552583E9-B272-4A6F-901C-43F2ACEA34B6}" type="pres">
      <dgm:prSet presAssocID="{3EAC1EA5-A50B-429A-A690-6D3FB99B8AB5}" presName="parTrans" presStyleLbl="sibTrans2D1" presStyleIdx="0" presStyleCnt="3"/>
      <dgm:spPr/>
      <dgm:t>
        <a:bodyPr/>
        <a:lstStyle/>
        <a:p>
          <a:endParaRPr lang="pt-BR"/>
        </a:p>
      </dgm:t>
    </dgm:pt>
    <dgm:pt modelId="{F5984339-A49D-43A9-9CF9-857E12FFEE4D}" type="pres">
      <dgm:prSet presAssocID="{3EAC1EA5-A50B-429A-A690-6D3FB99B8AB5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985E13B0-2276-45CC-9A42-EC6BDF1D5C65}" type="pres">
      <dgm:prSet presAssocID="{5B237252-518A-4523-9847-A3B1BDCF62E0}" presName="node" presStyleLbl="node1" presStyleIdx="0" presStyleCnt="3" custScaleX="1301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503725-3E3E-425A-A2F7-2312655A79D3}" type="pres">
      <dgm:prSet presAssocID="{338BB9D1-0562-4F00-ABB6-4C86E371DA9C}" presName="parTrans" presStyleLbl="sibTrans2D1" presStyleIdx="1" presStyleCnt="3"/>
      <dgm:spPr/>
      <dgm:t>
        <a:bodyPr/>
        <a:lstStyle/>
        <a:p>
          <a:endParaRPr lang="pt-BR"/>
        </a:p>
      </dgm:t>
    </dgm:pt>
    <dgm:pt modelId="{DEAD8C6E-6113-4388-A5C4-A44C0D8362D7}" type="pres">
      <dgm:prSet presAssocID="{338BB9D1-0562-4F00-ABB6-4C86E371DA9C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FDE665E5-E69C-43DF-A269-2E55FEA3B6A0}" type="pres">
      <dgm:prSet presAssocID="{50FD93F8-91AD-411C-AAAB-B552C43EB6E7}" presName="node" presStyleLbl="node1" presStyleIdx="1" presStyleCnt="3" custScaleX="1161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28D0BE-8ED5-4D34-BDE6-A0E0CDFAC483}" type="pres">
      <dgm:prSet presAssocID="{71B89BC7-49C2-43BD-9DCC-FB77A3E7508E}" presName="parTrans" presStyleLbl="sibTrans2D1" presStyleIdx="2" presStyleCnt="3"/>
      <dgm:spPr/>
      <dgm:t>
        <a:bodyPr/>
        <a:lstStyle/>
        <a:p>
          <a:endParaRPr lang="pt-BR"/>
        </a:p>
      </dgm:t>
    </dgm:pt>
    <dgm:pt modelId="{8D59DBA0-484F-4175-B4B6-8E6CAFEDBA4F}" type="pres">
      <dgm:prSet presAssocID="{71B89BC7-49C2-43BD-9DCC-FB77A3E7508E}" presName="connectorText" presStyleLbl="sibTrans2D1" presStyleIdx="2" presStyleCnt="3"/>
      <dgm:spPr/>
      <dgm:t>
        <a:bodyPr/>
        <a:lstStyle/>
        <a:p>
          <a:endParaRPr lang="pt-BR"/>
        </a:p>
      </dgm:t>
    </dgm:pt>
    <dgm:pt modelId="{A83006F9-EE09-45CA-8B45-9CC615C45286}" type="pres">
      <dgm:prSet presAssocID="{BD3FE257-C949-4F31-B965-377D06EFF6CB}" presName="node" presStyleLbl="node1" presStyleIdx="2" presStyleCnt="3" custScaleX="1182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C113589-5FAF-49BC-875F-8855D86EC495}" type="presOf" srcId="{BD3FE257-C949-4F31-B965-377D06EFF6CB}" destId="{A83006F9-EE09-45CA-8B45-9CC615C45286}" srcOrd="0" destOrd="0" presId="urn:microsoft.com/office/officeart/2005/8/layout/radial5"/>
    <dgm:cxn modelId="{4DB8DDF7-59C4-4158-ACFA-CB61A9B9E38B}" type="presOf" srcId="{5B237252-518A-4523-9847-A3B1BDCF62E0}" destId="{985E13B0-2276-45CC-9A42-EC6BDF1D5C65}" srcOrd="0" destOrd="0" presId="urn:microsoft.com/office/officeart/2005/8/layout/radial5"/>
    <dgm:cxn modelId="{915DA812-16B2-42A6-BB92-97D03B15533F}" type="presOf" srcId="{3EAC1EA5-A50B-429A-A690-6D3FB99B8AB5}" destId="{F5984339-A49D-43A9-9CF9-857E12FFEE4D}" srcOrd="1" destOrd="0" presId="urn:microsoft.com/office/officeart/2005/8/layout/radial5"/>
    <dgm:cxn modelId="{869230A7-89A9-46F1-BF2D-406E183604A9}" type="presOf" srcId="{3EAC1EA5-A50B-429A-A690-6D3FB99B8AB5}" destId="{552583E9-B272-4A6F-901C-43F2ACEA34B6}" srcOrd="0" destOrd="0" presId="urn:microsoft.com/office/officeart/2005/8/layout/radial5"/>
    <dgm:cxn modelId="{1F0F630D-6772-4F88-94E1-81BCCB944881}" srcId="{83225E2C-260B-4CA1-9E90-5361146EE968}" destId="{5B237252-518A-4523-9847-A3B1BDCF62E0}" srcOrd="0" destOrd="0" parTransId="{3EAC1EA5-A50B-429A-A690-6D3FB99B8AB5}" sibTransId="{D6B2054E-BE0B-4B61-B79A-F1F6DFE9D46F}"/>
    <dgm:cxn modelId="{FABA0985-5782-48BE-A23D-D4911A1CF43E}" type="presOf" srcId="{50FD93F8-91AD-411C-AAAB-B552C43EB6E7}" destId="{FDE665E5-E69C-43DF-A269-2E55FEA3B6A0}" srcOrd="0" destOrd="0" presId="urn:microsoft.com/office/officeart/2005/8/layout/radial5"/>
    <dgm:cxn modelId="{2986DEAB-43B0-410D-9202-674223CCA48A}" srcId="{58CA5FA3-7B90-40BC-A05F-9ED4EA419643}" destId="{83225E2C-260B-4CA1-9E90-5361146EE968}" srcOrd="0" destOrd="0" parTransId="{38C65FF8-F14F-4795-8C4B-38112B82F67F}" sibTransId="{19940A53-53FE-482C-B03B-72136C22CD2E}"/>
    <dgm:cxn modelId="{5B326CFA-59FA-497A-9E6D-E5AA42FCA015}" type="presOf" srcId="{58CA5FA3-7B90-40BC-A05F-9ED4EA419643}" destId="{EDDC20A6-79E9-4A9D-AE55-EAC88E78D6AE}" srcOrd="0" destOrd="0" presId="urn:microsoft.com/office/officeart/2005/8/layout/radial5"/>
    <dgm:cxn modelId="{17022F7A-4A29-4F1C-BC6A-2585AE493EBE}" srcId="{83225E2C-260B-4CA1-9E90-5361146EE968}" destId="{50FD93F8-91AD-411C-AAAB-B552C43EB6E7}" srcOrd="1" destOrd="0" parTransId="{338BB9D1-0562-4F00-ABB6-4C86E371DA9C}" sibTransId="{60E4972D-070E-49F7-AF85-5162B8B70E98}"/>
    <dgm:cxn modelId="{673CE829-5ED7-4DA2-A184-8DDCBD06DF10}" type="presOf" srcId="{338BB9D1-0562-4F00-ABB6-4C86E371DA9C}" destId="{EF503725-3E3E-425A-A2F7-2312655A79D3}" srcOrd="0" destOrd="0" presId="urn:microsoft.com/office/officeart/2005/8/layout/radial5"/>
    <dgm:cxn modelId="{031378AD-E2B2-4031-B690-41D490CB1635}" type="presOf" srcId="{71B89BC7-49C2-43BD-9DCC-FB77A3E7508E}" destId="{B228D0BE-8ED5-4D34-BDE6-A0E0CDFAC483}" srcOrd="0" destOrd="0" presId="urn:microsoft.com/office/officeart/2005/8/layout/radial5"/>
    <dgm:cxn modelId="{29ED614C-B0E1-41E2-AF3C-40643A76C4CC}" type="presOf" srcId="{338BB9D1-0562-4F00-ABB6-4C86E371DA9C}" destId="{DEAD8C6E-6113-4388-A5C4-A44C0D8362D7}" srcOrd="1" destOrd="0" presId="urn:microsoft.com/office/officeart/2005/8/layout/radial5"/>
    <dgm:cxn modelId="{F8624B8C-567B-43CB-A9FE-3BC65750E708}" type="presOf" srcId="{83225E2C-260B-4CA1-9E90-5361146EE968}" destId="{A2511956-3783-47C3-909E-15B51897856D}" srcOrd="0" destOrd="0" presId="urn:microsoft.com/office/officeart/2005/8/layout/radial5"/>
    <dgm:cxn modelId="{552D140F-7306-4358-B7C0-25C543DB49C2}" type="presOf" srcId="{71B89BC7-49C2-43BD-9DCC-FB77A3E7508E}" destId="{8D59DBA0-484F-4175-B4B6-8E6CAFEDBA4F}" srcOrd="1" destOrd="0" presId="urn:microsoft.com/office/officeart/2005/8/layout/radial5"/>
    <dgm:cxn modelId="{2611F92C-D262-402C-9700-6F19DF362235}" srcId="{83225E2C-260B-4CA1-9E90-5361146EE968}" destId="{BD3FE257-C949-4F31-B965-377D06EFF6CB}" srcOrd="2" destOrd="0" parTransId="{71B89BC7-49C2-43BD-9DCC-FB77A3E7508E}" sibTransId="{BC7EB2E1-D486-4ABC-A640-62914420DC03}"/>
    <dgm:cxn modelId="{320DDE9B-79D2-4533-A453-A80BCC7C3E91}" type="presParOf" srcId="{EDDC20A6-79E9-4A9D-AE55-EAC88E78D6AE}" destId="{A2511956-3783-47C3-909E-15B51897856D}" srcOrd="0" destOrd="0" presId="urn:microsoft.com/office/officeart/2005/8/layout/radial5"/>
    <dgm:cxn modelId="{4C63D144-A02A-42E5-98BB-C12638487365}" type="presParOf" srcId="{EDDC20A6-79E9-4A9D-AE55-EAC88E78D6AE}" destId="{552583E9-B272-4A6F-901C-43F2ACEA34B6}" srcOrd="1" destOrd="0" presId="urn:microsoft.com/office/officeart/2005/8/layout/radial5"/>
    <dgm:cxn modelId="{9DAE5BEB-8A8F-43F4-9D4D-5F7246879068}" type="presParOf" srcId="{552583E9-B272-4A6F-901C-43F2ACEA34B6}" destId="{F5984339-A49D-43A9-9CF9-857E12FFEE4D}" srcOrd="0" destOrd="0" presId="urn:microsoft.com/office/officeart/2005/8/layout/radial5"/>
    <dgm:cxn modelId="{DAF1C784-CBA2-446B-A288-D47C668FE4A0}" type="presParOf" srcId="{EDDC20A6-79E9-4A9D-AE55-EAC88E78D6AE}" destId="{985E13B0-2276-45CC-9A42-EC6BDF1D5C65}" srcOrd="2" destOrd="0" presId="urn:microsoft.com/office/officeart/2005/8/layout/radial5"/>
    <dgm:cxn modelId="{917D2D71-8299-47EE-8EFB-DA36B5A2E10A}" type="presParOf" srcId="{EDDC20A6-79E9-4A9D-AE55-EAC88E78D6AE}" destId="{EF503725-3E3E-425A-A2F7-2312655A79D3}" srcOrd="3" destOrd="0" presId="urn:microsoft.com/office/officeart/2005/8/layout/radial5"/>
    <dgm:cxn modelId="{F599989C-5309-476F-95F0-8F3C5B1C6AE5}" type="presParOf" srcId="{EF503725-3E3E-425A-A2F7-2312655A79D3}" destId="{DEAD8C6E-6113-4388-A5C4-A44C0D8362D7}" srcOrd="0" destOrd="0" presId="urn:microsoft.com/office/officeart/2005/8/layout/radial5"/>
    <dgm:cxn modelId="{9FC2B7DF-DBE7-4AAB-ABF4-FFB44B56D1F4}" type="presParOf" srcId="{EDDC20A6-79E9-4A9D-AE55-EAC88E78D6AE}" destId="{FDE665E5-E69C-43DF-A269-2E55FEA3B6A0}" srcOrd="4" destOrd="0" presId="urn:microsoft.com/office/officeart/2005/8/layout/radial5"/>
    <dgm:cxn modelId="{157CF4A0-5881-45B5-9162-CA17E9B84DE7}" type="presParOf" srcId="{EDDC20A6-79E9-4A9D-AE55-EAC88E78D6AE}" destId="{B228D0BE-8ED5-4D34-BDE6-A0E0CDFAC483}" srcOrd="5" destOrd="0" presId="urn:microsoft.com/office/officeart/2005/8/layout/radial5"/>
    <dgm:cxn modelId="{07067850-145E-48B9-BBA3-2F1736170558}" type="presParOf" srcId="{B228D0BE-8ED5-4D34-BDE6-A0E0CDFAC483}" destId="{8D59DBA0-484F-4175-B4B6-8E6CAFEDBA4F}" srcOrd="0" destOrd="0" presId="urn:microsoft.com/office/officeart/2005/8/layout/radial5"/>
    <dgm:cxn modelId="{F67C79AD-98AB-4C3C-965D-9FCD386B0FAC}" type="presParOf" srcId="{EDDC20A6-79E9-4A9D-AE55-EAC88E78D6AE}" destId="{A83006F9-EE09-45CA-8B45-9CC615C45286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11956-3783-47C3-909E-15B51897856D}">
      <dsp:nvSpPr>
        <dsp:cNvPr id="0" name=""/>
        <dsp:cNvSpPr/>
      </dsp:nvSpPr>
      <dsp:spPr>
        <a:xfrm>
          <a:off x="2539083" y="2188639"/>
          <a:ext cx="2177753" cy="1562323"/>
        </a:xfrm>
        <a:prstGeom prst="ellipse">
          <a:avLst/>
        </a:prstGeom>
        <a:solidFill>
          <a:srgbClr val="FF660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PROCESSO DE APRENDIZAGEM</a:t>
          </a:r>
          <a:endParaRPr lang="pt-BR" sz="1500" b="1" kern="1200" dirty="0"/>
        </a:p>
      </dsp:txBody>
      <dsp:txXfrm>
        <a:off x="2858008" y="2417436"/>
        <a:ext cx="1539903" cy="1104729"/>
      </dsp:txXfrm>
    </dsp:sp>
    <dsp:sp modelId="{552583E9-B272-4A6F-901C-43F2ACEA34B6}">
      <dsp:nvSpPr>
        <dsp:cNvPr id="0" name=""/>
        <dsp:cNvSpPr/>
      </dsp:nvSpPr>
      <dsp:spPr>
        <a:xfrm rot="16200000">
          <a:off x="3462704" y="1620596"/>
          <a:ext cx="330510" cy="5311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/>
        </a:p>
      </dsp:txBody>
      <dsp:txXfrm>
        <a:off x="3512281" y="1776411"/>
        <a:ext cx="231357" cy="318713"/>
      </dsp:txXfrm>
    </dsp:sp>
    <dsp:sp modelId="{985E13B0-2276-45CC-9A42-EC6BDF1D5C65}">
      <dsp:nvSpPr>
        <dsp:cNvPr id="0" name=""/>
        <dsp:cNvSpPr/>
      </dsp:nvSpPr>
      <dsp:spPr>
        <a:xfrm>
          <a:off x="2611090" y="2711"/>
          <a:ext cx="2033738" cy="1562323"/>
        </a:xfrm>
        <a:prstGeom prst="ellipse">
          <a:avLst/>
        </a:prstGeom>
        <a:solidFill>
          <a:srgbClr val="00800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Novos Conhecimentos</a:t>
          </a:r>
          <a:endParaRPr lang="pt-BR" sz="1500" b="1" kern="1200" dirty="0"/>
        </a:p>
      </dsp:txBody>
      <dsp:txXfrm>
        <a:off x="2908924" y="231508"/>
        <a:ext cx="1438070" cy="1104729"/>
      </dsp:txXfrm>
    </dsp:sp>
    <dsp:sp modelId="{EF503725-3E3E-425A-A2F7-2312655A79D3}">
      <dsp:nvSpPr>
        <dsp:cNvPr id="0" name=""/>
        <dsp:cNvSpPr/>
      </dsp:nvSpPr>
      <dsp:spPr>
        <a:xfrm rot="1800000">
          <a:off x="4528401" y="3275548"/>
          <a:ext cx="178304" cy="5311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/>
        </a:p>
      </dsp:txBody>
      <dsp:txXfrm>
        <a:off x="4531984" y="3368413"/>
        <a:ext cx="124813" cy="318713"/>
      </dsp:txXfrm>
    </dsp:sp>
    <dsp:sp modelId="{FDE665E5-E69C-43DF-A269-2E55FEA3B6A0}">
      <dsp:nvSpPr>
        <dsp:cNvPr id="0" name=""/>
        <dsp:cNvSpPr/>
      </dsp:nvSpPr>
      <dsp:spPr>
        <a:xfrm>
          <a:off x="4613951" y="3281602"/>
          <a:ext cx="1814154" cy="1562323"/>
        </a:xfrm>
        <a:prstGeom prst="ellipse">
          <a:avLst/>
        </a:prstGeom>
        <a:solidFill>
          <a:srgbClr val="FF000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Escassez de Tempo</a:t>
          </a:r>
          <a:endParaRPr lang="pt-BR" sz="1500" b="1" kern="1200" dirty="0"/>
        </a:p>
      </dsp:txBody>
      <dsp:txXfrm>
        <a:off x="4879628" y="3510399"/>
        <a:ext cx="1282800" cy="1104729"/>
      </dsp:txXfrm>
    </dsp:sp>
    <dsp:sp modelId="{B228D0BE-8ED5-4D34-BDE6-A0E0CDFAC483}">
      <dsp:nvSpPr>
        <dsp:cNvPr id="0" name=""/>
        <dsp:cNvSpPr/>
      </dsp:nvSpPr>
      <dsp:spPr>
        <a:xfrm rot="9000000">
          <a:off x="2556816" y="3272856"/>
          <a:ext cx="172422" cy="5311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/>
        </a:p>
      </dsp:txBody>
      <dsp:txXfrm rot="10800000">
        <a:off x="2605078" y="3366162"/>
        <a:ext cx="120695" cy="318713"/>
      </dsp:txXfrm>
    </dsp:sp>
    <dsp:sp modelId="{A83006F9-EE09-45CA-8B45-9CC615C45286}">
      <dsp:nvSpPr>
        <dsp:cNvPr id="0" name=""/>
        <dsp:cNvSpPr/>
      </dsp:nvSpPr>
      <dsp:spPr>
        <a:xfrm>
          <a:off x="810894" y="3281602"/>
          <a:ext cx="1847994" cy="1562323"/>
        </a:xfrm>
        <a:prstGeom prst="ellipse">
          <a:avLst/>
        </a:prstGeom>
        <a:solidFill>
          <a:srgbClr val="00800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Assistência Qualificada</a:t>
          </a:r>
          <a:endParaRPr lang="pt-BR" sz="1500" b="1" kern="1200" dirty="0"/>
        </a:p>
      </dsp:txBody>
      <dsp:txXfrm>
        <a:off x="1081526" y="3510399"/>
        <a:ext cx="1306730" cy="1104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A21E5-3162-456E-B065-DEAA4DF8E3EE}" type="datetimeFigureOut">
              <a:rPr lang="pt-BR" smtClean="0"/>
              <a:pPr/>
              <a:t>25/09/2013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A256E-1BB1-4107-9633-1685738EC3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16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A256E-1BB1-4107-9633-1685738EC358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037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A256E-1BB1-4107-9633-1685738EC358}" type="slidenum">
              <a:rPr lang="pt-BR" smtClean="0">
                <a:solidFill>
                  <a:prstClr val="black"/>
                </a:solidFill>
              </a:rPr>
              <a:pPr/>
              <a:t>22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37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5" name="Subtítu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1" name="Espaço Reservado para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7F865DC-56EF-4A92-A816-A7AAE691FF52}" type="datetimeFigureOut">
              <a:rPr lang="pt-BR" smtClean="0"/>
              <a:pPr/>
              <a:t>25/09/2013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9956825-2B26-4BFD-9D80-1255B9AB53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F865DC-56EF-4A92-A816-A7AAE691FF52}" type="datetimeFigureOut">
              <a:rPr lang="pt-BR" smtClean="0"/>
              <a:pPr/>
              <a:t>25/09/2013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56825-2B26-4BFD-9D80-1255B9AB53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7F865DC-56EF-4A92-A816-A7AAE691FF52}" type="datetimeFigureOut">
              <a:rPr lang="pt-BR" smtClean="0"/>
              <a:pPr/>
              <a:t>25/09/2013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9956825-2B26-4BFD-9D80-1255B9AB53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ítu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5" name="Subtítu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1" name="Espaço Reservado para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7F865DC-56EF-4A92-A816-A7AAE691FF52}" type="datetimeFigureOut">
              <a:rPr lang="pt-BR"/>
              <a:pPr/>
              <a:t>25/09/2013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9956825-2B26-4BFD-9D80-1255B9AB531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059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F865DC-56EF-4A92-A816-A7AAE691FF52}" type="datetimeFigureOut">
              <a:rPr lang="pt-BR" smtClean="0">
                <a:solidFill>
                  <a:srgbClr val="FF0066"/>
                </a:solidFill>
              </a:rPr>
              <a:pPr/>
              <a:t>25/09/2013</a:t>
            </a:fld>
            <a:endParaRPr lang="pt-BR">
              <a:solidFill>
                <a:srgbClr val="FF0066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FF0066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56825-2B26-4BFD-9D80-1255B9AB5316}" type="slidenum">
              <a:rPr lang="pt-BR" smtClean="0">
                <a:solidFill>
                  <a:srgbClr val="FF0066"/>
                </a:solidFill>
              </a:rPr>
              <a:pPr/>
              <a:t>‹nº›</a:t>
            </a:fld>
            <a:endParaRPr lang="pt-BR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7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F865DC-56EF-4A92-A816-A7AAE691FF52}" type="datetimeFigureOut">
              <a:rPr lang="pt-BR" smtClean="0">
                <a:solidFill>
                  <a:srgbClr val="FF0066"/>
                </a:solidFill>
              </a:rPr>
              <a:pPr/>
              <a:t>25/09/2013</a:t>
            </a:fld>
            <a:endParaRPr lang="pt-BR">
              <a:solidFill>
                <a:srgbClr val="FF0066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>
              <a:solidFill>
                <a:srgbClr val="FF0066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9956825-2B26-4BFD-9D80-1255B9AB5316}" type="slidenum">
              <a:rPr lang="pt-BR" smtClean="0">
                <a:solidFill>
                  <a:srgbClr val="FF0066"/>
                </a:solidFill>
              </a:rPr>
              <a:pPr/>
              <a:t>‹nº›</a:t>
            </a:fld>
            <a:endParaRPr lang="pt-BR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56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F865DC-56EF-4A92-A816-A7AAE691FF52}" type="datetimeFigureOut">
              <a:rPr lang="pt-BR" smtClean="0">
                <a:solidFill>
                  <a:srgbClr val="FF0066"/>
                </a:solidFill>
              </a:rPr>
              <a:pPr/>
              <a:t>25/09/2013</a:t>
            </a:fld>
            <a:endParaRPr lang="pt-BR">
              <a:solidFill>
                <a:srgbClr val="FF0066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FF0066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56825-2B26-4BFD-9D80-1255B9AB5316}" type="slidenum">
              <a:rPr lang="pt-BR" smtClean="0">
                <a:solidFill>
                  <a:srgbClr val="FF0066"/>
                </a:solidFill>
              </a:rPr>
              <a:pPr/>
              <a:t>‹nº›</a:t>
            </a:fld>
            <a:endParaRPr lang="pt-BR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3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F865DC-56EF-4A92-A816-A7AAE691FF52}" type="datetimeFigureOut">
              <a:rPr lang="pt-BR" smtClean="0">
                <a:solidFill>
                  <a:srgbClr val="FF0066"/>
                </a:solidFill>
              </a:rPr>
              <a:pPr/>
              <a:t>25/09/2013</a:t>
            </a:fld>
            <a:endParaRPr lang="pt-BR">
              <a:solidFill>
                <a:srgbClr val="FF0066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FF0066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56825-2B26-4BFD-9D80-1255B9AB5316}" type="slidenum">
              <a:rPr lang="pt-BR" smtClean="0">
                <a:solidFill>
                  <a:srgbClr val="FF0066"/>
                </a:solidFill>
              </a:rPr>
              <a:pPr/>
              <a:t>‹nº›</a:t>
            </a:fld>
            <a:endParaRPr lang="pt-BR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F865DC-56EF-4A92-A816-A7AAE691FF52}" type="datetimeFigureOut">
              <a:rPr lang="pt-BR" smtClean="0">
                <a:solidFill>
                  <a:srgbClr val="FF0066"/>
                </a:solidFill>
              </a:rPr>
              <a:pPr/>
              <a:t>25/09/2013</a:t>
            </a:fld>
            <a:endParaRPr lang="pt-BR">
              <a:solidFill>
                <a:srgbClr val="FF0066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FF0066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56825-2B26-4BFD-9D80-1255B9AB5316}" type="slidenum">
              <a:rPr lang="pt-BR" smtClean="0">
                <a:solidFill>
                  <a:srgbClr val="FF0066"/>
                </a:solidFill>
              </a:rPr>
              <a:pPr/>
              <a:t>‹nº›</a:t>
            </a:fld>
            <a:endParaRPr lang="pt-BR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7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F865DC-56EF-4A92-A816-A7AAE691FF52}" type="datetimeFigureOut">
              <a:rPr lang="pt-BR" smtClean="0">
                <a:solidFill>
                  <a:srgbClr val="FF0066"/>
                </a:solidFill>
              </a:rPr>
              <a:pPr/>
              <a:t>25/09/2013</a:t>
            </a:fld>
            <a:endParaRPr lang="pt-BR">
              <a:solidFill>
                <a:srgbClr val="FF0066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>
              <a:solidFill>
                <a:srgbClr val="FF0066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56825-2B26-4BFD-9D80-1255B9AB5316}" type="slidenum">
              <a:rPr lang="pt-BR" smtClean="0">
                <a:solidFill>
                  <a:srgbClr val="FF0066"/>
                </a:solidFill>
              </a:rPr>
              <a:pPr/>
              <a:t>‹nº›</a:t>
            </a:fld>
            <a:endParaRPr lang="pt-BR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7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F865DC-56EF-4A92-A816-A7AAE691FF52}" type="datetimeFigureOut">
              <a:rPr lang="pt-BR" smtClean="0">
                <a:solidFill>
                  <a:srgbClr val="FF0066"/>
                </a:solidFill>
              </a:rPr>
              <a:pPr/>
              <a:t>25/09/2013</a:t>
            </a:fld>
            <a:endParaRPr lang="pt-BR">
              <a:solidFill>
                <a:srgbClr val="FF0066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FF0066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56825-2B26-4BFD-9D80-1255B9AB5316}" type="slidenum">
              <a:rPr lang="pt-BR" smtClean="0">
                <a:solidFill>
                  <a:srgbClr val="FF0066"/>
                </a:solidFill>
              </a:rPr>
              <a:pPr/>
              <a:t>‹nº›</a:t>
            </a:fld>
            <a:endParaRPr lang="pt-BR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9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F865DC-56EF-4A92-A816-A7AAE691FF52}" type="datetimeFigureOut">
              <a:rPr lang="pt-BR" smtClean="0"/>
              <a:pPr/>
              <a:t>25/09/2013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56825-2B26-4BFD-9D80-1255B9AB53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F865DC-56EF-4A92-A816-A7AAE691FF52}" type="datetimeFigureOut">
              <a:rPr lang="pt-BR" smtClean="0">
                <a:solidFill>
                  <a:srgbClr val="FF3399"/>
                </a:solidFill>
              </a:rPr>
              <a:pPr/>
              <a:t>25/09/2013</a:t>
            </a:fld>
            <a:endParaRPr lang="pt-BR">
              <a:solidFill>
                <a:srgbClr val="FF3399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FF3399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56825-2B26-4BFD-9D80-1255B9AB5316}" type="slidenum">
              <a:rPr lang="pt-BR" smtClean="0">
                <a:solidFill>
                  <a:srgbClr val="FF3399"/>
                </a:solidFill>
              </a:rPr>
              <a:pPr/>
              <a:t>‹nº›</a:t>
            </a:fld>
            <a:endParaRPr lang="pt-BR">
              <a:solidFill>
                <a:srgbClr val="FF3399"/>
              </a:solidFill>
            </a:endParaRPr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41930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F865DC-56EF-4A92-A816-A7AAE691FF52}" type="datetimeFigureOut">
              <a:rPr lang="pt-BR" smtClean="0">
                <a:solidFill>
                  <a:srgbClr val="FF0066"/>
                </a:solidFill>
              </a:rPr>
              <a:pPr/>
              <a:t>25/09/2013</a:t>
            </a:fld>
            <a:endParaRPr lang="pt-BR">
              <a:solidFill>
                <a:srgbClr val="FF0066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FF0066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56825-2B26-4BFD-9D80-1255B9AB5316}" type="slidenum">
              <a:rPr lang="pt-BR" smtClean="0">
                <a:solidFill>
                  <a:srgbClr val="FF0066"/>
                </a:solidFill>
              </a:rPr>
              <a:pPr/>
              <a:t>‹nº›</a:t>
            </a:fld>
            <a:endParaRPr lang="pt-BR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6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7F865DC-56EF-4A92-A816-A7AAE691FF52}" type="datetimeFigureOut">
              <a:rPr lang="pt-BR" smtClean="0">
                <a:solidFill>
                  <a:srgbClr val="FF0066"/>
                </a:solidFill>
              </a:rPr>
              <a:pPr/>
              <a:t>25/09/2013</a:t>
            </a:fld>
            <a:endParaRPr lang="pt-BR">
              <a:solidFill>
                <a:srgbClr val="FF0066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t-BR">
              <a:solidFill>
                <a:srgbClr val="FF0066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9956825-2B26-4BFD-9D80-1255B9AB5316}" type="slidenum">
              <a:rPr lang="pt-BR" smtClean="0">
                <a:solidFill>
                  <a:srgbClr val="FF0066"/>
                </a:solidFill>
              </a:rPr>
              <a:pPr/>
              <a:t>‹nº›</a:t>
            </a:fld>
            <a:endParaRPr lang="pt-BR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54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ítu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5" name="Subtítu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1" name="Espaço Reservado para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7F865DC-56EF-4A92-A816-A7AAE691FF52}" type="datetimeFigureOut">
              <a:rPr lang="pt-BR"/>
              <a:pPr/>
              <a:t>25/09/2013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9956825-2B26-4BFD-9D80-1255B9AB531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034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F865DC-56EF-4A92-A816-A7AAE691FF52}" type="datetimeFigureOut">
              <a:rPr lang="pt-BR" smtClean="0">
                <a:solidFill>
                  <a:srgbClr val="FF0066"/>
                </a:solidFill>
              </a:rPr>
              <a:pPr/>
              <a:t>25/09/2013</a:t>
            </a:fld>
            <a:endParaRPr lang="pt-BR">
              <a:solidFill>
                <a:srgbClr val="FF0066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FF0066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56825-2B26-4BFD-9D80-1255B9AB5316}" type="slidenum">
              <a:rPr lang="pt-BR" smtClean="0">
                <a:solidFill>
                  <a:srgbClr val="FF0066"/>
                </a:solidFill>
              </a:rPr>
              <a:pPr/>
              <a:t>‹nº›</a:t>
            </a:fld>
            <a:endParaRPr lang="pt-BR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8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F865DC-56EF-4A92-A816-A7AAE691FF52}" type="datetimeFigureOut">
              <a:rPr lang="pt-BR" smtClean="0">
                <a:solidFill>
                  <a:srgbClr val="FF0066"/>
                </a:solidFill>
              </a:rPr>
              <a:pPr/>
              <a:t>25/09/2013</a:t>
            </a:fld>
            <a:endParaRPr lang="pt-BR">
              <a:solidFill>
                <a:srgbClr val="FF0066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>
              <a:solidFill>
                <a:srgbClr val="FF0066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9956825-2B26-4BFD-9D80-1255B9AB5316}" type="slidenum">
              <a:rPr lang="pt-BR" smtClean="0">
                <a:solidFill>
                  <a:srgbClr val="FF0066"/>
                </a:solidFill>
              </a:rPr>
              <a:pPr/>
              <a:t>‹nº›</a:t>
            </a:fld>
            <a:endParaRPr lang="pt-BR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31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F865DC-56EF-4A92-A816-A7AAE691FF52}" type="datetimeFigureOut">
              <a:rPr lang="pt-BR" smtClean="0">
                <a:solidFill>
                  <a:srgbClr val="FF0066"/>
                </a:solidFill>
              </a:rPr>
              <a:pPr/>
              <a:t>25/09/2013</a:t>
            </a:fld>
            <a:endParaRPr lang="pt-BR">
              <a:solidFill>
                <a:srgbClr val="FF0066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FF0066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56825-2B26-4BFD-9D80-1255B9AB5316}" type="slidenum">
              <a:rPr lang="pt-BR" smtClean="0">
                <a:solidFill>
                  <a:srgbClr val="FF0066"/>
                </a:solidFill>
              </a:rPr>
              <a:pPr/>
              <a:t>‹nº›</a:t>
            </a:fld>
            <a:endParaRPr lang="pt-BR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93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F865DC-56EF-4A92-A816-A7AAE691FF52}" type="datetimeFigureOut">
              <a:rPr lang="pt-BR" smtClean="0">
                <a:solidFill>
                  <a:srgbClr val="FF0066"/>
                </a:solidFill>
              </a:rPr>
              <a:pPr/>
              <a:t>25/09/2013</a:t>
            </a:fld>
            <a:endParaRPr lang="pt-BR">
              <a:solidFill>
                <a:srgbClr val="FF0066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FF0066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56825-2B26-4BFD-9D80-1255B9AB5316}" type="slidenum">
              <a:rPr lang="pt-BR" smtClean="0">
                <a:solidFill>
                  <a:srgbClr val="FF0066"/>
                </a:solidFill>
              </a:rPr>
              <a:pPr/>
              <a:t>‹nº›</a:t>
            </a:fld>
            <a:endParaRPr lang="pt-BR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7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F865DC-56EF-4A92-A816-A7AAE691FF52}" type="datetimeFigureOut">
              <a:rPr lang="pt-BR" smtClean="0">
                <a:solidFill>
                  <a:srgbClr val="FF0066"/>
                </a:solidFill>
              </a:rPr>
              <a:pPr/>
              <a:t>25/09/2013</a:t>
            </a:fld>
            <a:endParaRPr lang="pt-BR">
              <a:solidFill>
                <a:srgbClr val="FF0066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FF0066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56825-2B26-4BFD-9D80-1255B9AB5316}" type="slidenum">
              <a:rPr lang="pt-BR" smtClean="0">
                <a:solidFill>
                  <a:srgbClr val="FF0066"/>
                </a:solidFill>
              </a:rPr>
              <a:pPr/>
              <a:t>‹nº›</a:t>
            </a:fld>
            <a:endParaRPr lang="pt-BR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84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F865DC-56EF-4A92-A816-A7AAE691FF52}" type="datetimeFigureOut">
              <a:rPr lang="pt-BR" smtClean="0">
                <a:solidFill>
                  <a:srgbClr val="FF0066"/>
                </a:solidFill>
              </a:rPr>
              <a:pPr/>
              <a:t>25/09/2013</a:t>
            </a:fld>
            <a:endParaRPr lang="pt-BR">
              <a:solidFill>
                <a:srgbClr val="FF0066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>
              <a:solidFill>
                <a:srgbClr val="FF0066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56825-2B26-4BFD-9D80-1255B9AB5316}" type="slidenum">
              <a:rPr lang="pt-BR" smtClean="0">
                <a:solidFill>
                  <a:srgbClr val="FF0066"/>
                </a:solidFill>
              </a:rPr>
              <a:pPr/>
              <a:t>‹nº›</a:t>
            </a:fld>
            <a:endParaRPr lang="pt-BR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5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F865DC-56EF-4A92-A816-A7AAE691FF52}" type="datetimeFigureOut">
              <a:rPr lang="pt-BR" smtClean="0"/>
              <a:pPr/>
              <a:t>25/09/2013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9956825-2B26-4BFD-9D80-1255B9AB53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F865DC-56EF-4A92-A816-A7AAE691FF52}" type="datetimeFigureOut">
              <a:rPr lang="pt-BR" smtClean="0">
                <a:solidFill>
                  <a:srgbClr val="FF0066"/>
                </a:solidFill>
              </a:rPr>
              <a:pPr/>
              <a:t>25/09/2013</a:t>
            </a:fld>
            <a:endParaRPr lang="pt-BR">
              <a:solidFill>
                <a:srgbClr val="FF0066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FF0066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56825-2B26-4BFD-9D80-1255B9AB5316}" type="slidenum">
              <a:rPr lang="pt-BR" smtClean="0">
                <a:solidFill>
                  <a:srgbClr val="FF0066"/>
                </a:solidFill>
              </a:rPr>
              <a:pPr/>
              <a:t>‹nº›</a:t>
            </a:fld>
            <a:endParaRPr lang="pt-BR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0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F865DC-56EF-4A92-A816-A7AAE691FF52}" type="datetimeFigureOut">
              <a:rPr lang="pt-BR" smtClean="0">
                <a:solidFill>
                  <a:srgbClr val="FF3399"/>
                </a:solidFill>
              </a:rPr>
              <a:pPr/>
              <a:t>25/09/2013</a:t>
            </a:fld>
            <a:endParaRPr lang="pt-BR">
              <a:solidFill>
                <a:srgbClr val="FF3399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FF3399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56825-2B26-4BFD-9D80-1255B9AB5316}" type="slidenum">
              <a:rPr lang="pt-BR" smtClean="0">
                <a:solidFill>
                  <a:srgbClr val="FF3399"/>
                </a:solidFill>
              </a:rPr>
              <a:pPr/>
              <a:t>‹nº›</a:t>
            </a:fld>
            <a:endParaRPr lang="pt-BR">
              <a:solidFill>
                <a:srgbClr val="FF3399"/>
              </a:solidFill>
            </a:endParaRPr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01766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F865DC-56EF-4A92-A816-A7AAE691FF52}" type="datetimeFigureOut">
              <a:rPr lang="pt-BR" smtClean="0">
                <a:solidFill>
                  <a:srgbClr val="FF0066"/>
                </a:solidFill>
              </a:rPr>
              <a:pPr/>
              <a:t>25/09/2013</a:t>
            </a:fld>
            <a:endParaRPr lang="pt-BR">
              <a:solidFill>
                <a:srgbClr val="FF0066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FF0066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56825-2B26-4BFD-9D80-1255B9AB5316}" type="slidenum">
              <a:rPr lang="pt-BR" smtClean="0">
                <a:solidFill>
                  <a:srgbClr val="FF0066"/>
                </a:solidFill>
              </a:rPr>
              <a:pPr/>
              <a:t>‹nº›</a:t>
            </a:fld>
            <a:endParaRPr lang="pt-BR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7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7F865DC-56EF-4A92-A816-A7AAE691FF52}" type="datetimeFigureOut">
              <a:rPr lang="pt-BR" smtClean="0">
                <a:solidFill>
                  <a:srgbClr val="FF0066"/>
                </a:solidFill>
              </a:rPr>
              <a:pPr/>
              <a:t>25/09/2013</a:t>
            </a:fld>
            <a:endParaRPr lang="pt-BR">
              <a:solidFill>
                <a:srgbClr val="FF0066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t-BR">
              <a:solidFill>
                <a:srgbClr val="FF0066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9956825-2B26-4BFD-9D80-1255B9AB5316}" type="slidenum">
              <a:rPr lang="pt-BR" smtClean="0">
                <a:solidFill>
                  <a:srgbClr val="FF0066"/>
                </a:solidFill>
              </a:rPr>
              <a:pPr/>
              <a:t>‹nº›</a:t>
            </a:fld>
            <a:endParaRPr lang="pt-BR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68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F865DC-56EF-4A92-A816-A7AAE691FF52}" type="datetimeFigureOut">
              <a:rPr lang="pt-BR" smtClean="0"/>
              <a:pPr/>
              <a:t>25/09/2013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56825-2B26-4BFD-9D80-1255B9AB53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F865DC-56EF-4A92-A816-A7AAE691FF52}" type="datetimeFigureOut">
              <a:rPr lang="pt-BR" smtClean="0"/>
              <a:pPr/>
              <a:t>25/09/2013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56825-2B26-4BFD-9D80-1255B9AB53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F865DC-56EF-4A92-A816-A7AAE691FF52}" type="datetimeFigureOut">
              <a:rPr lang="pt-BR" smtClean="0"/>
              <a:pPr/>
              <a:t>25/09/2013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56825-2B26-4BFD-9D80-1255B9AB53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F865DC-56EF-4A92-A816-A7AAE691FF52}" type="datetimeFigureOut">
              <a:rPr lang="pt-BR" smtClean="0"/>
              <a:pPr/>
              <a:t>25/09/2013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56825-2B26-4BFD-9D80-1255B9AB53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F865DC-56EF-4A92-A816-A7AAE691FF52}" type="datetimeFigureOut">
              <a:rPr lang="pt-BR" smtClean="0"/>
              <a:pPr/>
              <a:t>25/09/2013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56825-2B26-4BFD-9D80-1255B9AB53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F865DC-56EF-4A92-A816-A7AAE691FF52}" type="datetimeFigureOut">
              <a:rPr lang="pt-BR" smtClean="0"/>
              <a:pPr/>
              <a:t>25/09/2013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56825-2B26-4BFD-9D80-1255B9AB531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Títu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7" name="Espaço Reservado para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7F865DC-56EF-4A92-A816-A7AAE691FF52}" type="datetimeFigureOut">
              <a:rPr lang="pt-BR" smtClean="0"/>
              <a:pPr/>
              <a:t>25/09/2013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9956825-2B26-4BFD-9D80-1255B9AB53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Espaço Reservado para Títu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7" name="Espaço Reservado para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7F865DC-56EF-4A92-A816-A7AAE691FF52}" type="datetimeFigureOut">
              <a:rPr lang="pt-BR" smtClean="0">
                <a:solidFill>
                  <a:srgbClr val="FF0066"/>
                </a:solidFill>
              </a:rPr>
              <a:pPr/>
              <a:t>25/09/2013</a:t>
            </a:fld>
            <a:endParaRPr lang="pt-BR">
              <a:solidFill>
                <a:srgbClr val="FF0066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t-BR">
              <a:solidFill>
                <a:srgbClr val="FF0066"/>
              </a:solidFill>
            </a:endParaRPr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9956825-2B26-4BFD-9D80-1255B9AB5316}" type="slidenum">
              <a:rPr lang="pt-BR" smtClean="0">
                <a:solidFill>
                  <a:srgbClr val="FF0066"/>
                </a:solidFill>
              </a:rPr>
              <a:pPr/>
              <a:t>‹nº›</a:t>
            </a:fld>
            <a:endParaRPr lang="pt-BR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72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Espaço Reservado para Títu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7" name="Espaço Reservado para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7F865DC-56EF-4A92-A816-A7AAE691FF52}" type="datetimeFigureOut">
              <a:rPr lang="pt-BR" smtClean="0">
                <a:solidFill>
                  <a:srgbClr val="FF0066"/>
                </a:solidFill>
              </a:rPr>
              <a:pPr/>
              <a:t>25/09/2013</a:t>
            </a:fld>
            <a:endParaRPr lang="pt-BR">
              <a:solidFill>
                <a:srgbClr val="FF0066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t-BR">
              <a:solidFill>
                <a:srgbClr val="FF0066"/>
              </a:solidFill>
            </a:endParaRPr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9956825-2B26-4BFD-9D80-1255B9AB5316}" type="slidenum">
              <a:rPr lang="pt-BR" smtClean="0">
                <a:solidFill>
                  <a:srgbClr val="FF0066"/>
                </a:solidFill>
              </a:rPr>
              <a:pPr/>
              <a:t>‹nº›</a:t>
            </a:fld>
            <a:endParaRPr lang="pt-BR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5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google.com.br/url?sa=i&amp;rct=j&amp;q=&amp;esrc=s&amp;frm=1&amp;source=images&amp;cd=&amp;cad=rja&amp;docid=uez1BA7X0MeT-M&amp;tbnid=C-mGI4GNc0x-CM:&amp;ved=0CAUQjRw&amp;url=http://www.santacruz.br/v4/noticias/cancer-de-mama.php&amp;ei=gh8zUvzGMI_o8wTWoYG4Cg&amp;bvm=bv.52164340,d.eWU&amp;psig=AFQjCNEWEEH31KksgoEAVb9XN7zKv08BMw&amp;ust=137916842635617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google.com.br/url?sa=i&amp;rct=j&amp;q=&amp;esrc=s&amp;frm=1&amp;source=images&amp;cd=&amp;cad=rja&amp;docid=uez1BA7X0MeT-M&amp;tbnid=C-mGI4GNc0x-CM:&amp;ved=0CAUQjRw&amp;url=http://www.santacruz.br/v4/noticias/cancer-de-mama.php&amp;ei=gh8zUvzGMI_o8wTWoYG4Cg&amp;bvm=bv.52164340,d.eWU&amp;psig=AFQjCNEWEEH31KksgoEAVb9XN7zKv08BMw&amp;ust=137916842635617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google.com.br/url?sa=i&amp;rct=j&amp;q=&amp;esrc=s&amp;frm=1&amp;source=images&amp;cd=&amp;cad=rja&amp;docid=uez1BA7X0MeT-M&amp;tbnid=C-mGI4GNc0x-CM:&amp;ved=0CAUQjRw&amp;url=http://www.santacruz.br/v4/noticias/cancer-de-mama.php&amp;ei=gh8zUvzGMI_o8wTWoYG4Cg&amp;bvm=bv.52164340,d.eWU&amp;psig=AFQjCNEWEEH31KksgoEAVb9XN7zKv08BMw&amp;ust=137916842635617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google.com.br/url?sa=i&amp;rct=j&amp;q=&amp;esrc=s&amp;frm=1&amp;source=images&amp;cd=&amp;cad=rja&amp;docid=uez1BA7X0MeT-M&amp;tbnid=C-mGI4GNc0x-CM:&amp;ved=0CAUQjRw&amp;url=http://www.santacruz.br/v4/noticias/cancer-de-mama.php&amp;ei=gh8zUvzGMI_o8wTWoYG4Cg&amp;bvm=bv.52164340,d.eWU&amp;psig=AFQjCNEWEEH31KksgoEAVb9XN7zKv08BMw&amp;ust=1379168426356174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google.com.br/url?sa=i&amp;rct=j&amp;q=&amp;esrc=s&amp;frm=1&amp;source=images&amp;cd=&amp;cad=rja&amp;docid=uez1BA7X0MeT-M&amp;tbnid=C-mGI4GNc0x-CM:&amp;ved=0CAUQjRw&amp;url=http://www.santacruz.br/v4/noticias/cancer-de-mama.php&amp;ei=gh8zUvzGMI_o8wTWoYG4Cg&amp;bvm=bv.52164340,d.eWU&amp;psig=AFQjCNEWEEH31KksgoEAVb9XN7zKv08BMw&amp;ust=1379168426356174" TargetMode="Externa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google.com.br/url?sa=i&amp;rct=j&amp;q=&amp;esrc=s&amp;frm=1&amp;source=images&amp;cd=&amp;cad=rja&amp;docid=uez1BA7X0MeT-M&amp;tbnid=C-mGI4GNc0x-CM:&amp;ved=0CAUQjRw&amp;url=http://www.santacruz.br/v4/noticias/cancer-de-mama.php&amp;ei=gh8zUvzGMI_o8wTWoYG4Cg&amp;bvm=bv.52164340,d.eWU&amp;psig=AFQjCNEWEEH31KksgoEAVb9XN7zKv08BMw&amp;ust=137916842635617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google.com.br/url?sa=i&amp;rct=j&amp;q=&amp;esrc=s&amp;frm=1&amp;source=images&amp;cd=&amp;cad=rja&amp;docid=uez1BA7X0MeT-M&amp;tbnid=C-mGI4GNc0x-CM:&amp;ved=0CAUQjRw&amp;url=http://www.santacruz.br/v4/noticias/cancer-de-mama.php&amp;ei=gh8zUvzGMI_o8wTWoYG4Cg&amp;bvm=bv.52164340,d.eWU&amp;psig=AFQjCNEWEEH31KksgoEAVb9XN7zKv08BMw&amp;ust=137916842635617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google.com.br/url?sa=i&amp;rct=j&amp;q=&amp;esrc=s&amp;frm=1&amp;source=images&amp;cd=&amp;cad=rja&amp;docid=uez1BA7X0MeT-M&amp;tbnid=C-mGI4GNc0x-CM:&amp;ved=0CAUQjRw&amp;url=http://www.santacruz.br/v4/noticias/cancer-de-mama.php&amp;ei=gh8zUvzGMI_o8wTWoYG4Cg&amp;bvm=bv.52164340,d.eWU&amp;psig=AFQjCNEWEEH31KksgoEAVb9XN7zKv08BMw&amp;ust=137916842635617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docid=uez1BA7X0MeT-M&amp;tbnid=C-mGI4GNc0x-CM:&amp;ved=0CAUQjRw&amp;url=http://www.santacruz.br/v4/noticias/cancer-de-mama.php&amp;ei=gh8zUvzGMI_o8wTWoYG4Cg&amp;bvm=bv.52164340,d.eWU&amp;psig=AFQjCNEWEEH31KksgoEAVb9XN7zKv08BMw&amp;ust=1379168426356174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docid=uez1BA7X0MeT-M&amp;tbnid=C-mGI4GNc0x-CM:&amp;ved=0CAUQjRw&amp;url=http://www.santacruz.br/v4/noticias/cancer-de-mama.php&amp;ei=gh8zUvzGMI_o8wTWoYG4Cg&amp;bvm=bv.52164340,d.eWU&amp;psig=AFQjCNEWEEH31KksgoEAVb9XN7zKv08BMw&amp;ust=137916842635617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gif"/><Relationship Id="rId7" Type="http://schemas.openxmlformats.org/officeDocument/2006/relationships/diagramColors" Target="../diagrams/colors1.xml"/><Relationship Id="rId2" Type="http://schemas.openxmlformats.org/officeDocument/2006/relationships/hyperlink" Target="http://www.google.com.br/url?sa=i&amp;rct=j&amp;q=&amp;esrc=s&amp;frm=1&amp;source=images&amp;cd=&amp;cad=rja&amp;docid=uez1BA7X0MeT-M&amp;tbnid=C-mGI4GNc0x-CM:&amp;ved=0CAUQjRw&amp;url=http://www.santacruz.br/v4/noticias/cancer-de-mama.php&amp;ei=gh8zUvzGMI_o8wTWoYG4Cg&amp;bvm=bv.52164340,d.eWU&amp;psig=AFQjCNEWEEH31KksgoEAVb9XN7zKv08BMw&amp;ust=1379168426356174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google.com.br/url?sa=i&amp;rct=j&amp;q=&amp;esrc=s&amp;frm=1&amp;source=images&amp;cd=&amp;cad=rja&amp;docid=uez1BA7X0MeT-M&amp;tbnid=C-mGI4GNc0x-CM:&amp;ved=0CAUQjRw&amp;url=http://www.santacruz.br/v4/noticias/cancer-de-mama.php&amp;ei=gh8zUvzGMI_o8wTWoYG4Cg&amp;bvm=bv.52164340,d.eWU&amp;psig=AFQjCNEWEEH31KksgoEAVb9XN7zKv08BMw&amp;ust=137916842635617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pensador.uol.com.br/autor/mahatma_gandhi/" TargetMode="Externa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4" Type="http://schemas.openxmlformats.org/officeDocument/2006/relationships/hyperlink" Target="http://pensador.uol.com.br/autor/mahatma_gandhi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7.jpeg"/><Relationship Id="rId7" Type="http://schemas.openxmlformats.org/officeDocument/2006/relationships/hyperlink" Target="http://www.google.com.br/url?sa=i&amp;rct=j&amp;q=&amp;esrc=s&amp;frm=1&amp;source=images&amp;cd=&amp;cad=rja&amp;docid=uez1BA7X0MeT-M&amp;tbnid=C-mGI4GNc0x-CM:&amp;ved=0CAUQjRw&amp;url=http://www.santacruz.br/v4/noticias/cancer-de-mama.php&amp;ei=gh8zUvzGMI_o8wTWoYG4Cg&amp;bvm=bv.52164340,d.eWU&amp;psig=AFQjCNEWEEH31KksgoEAVb9XN7zKv08BMw&amp;ust=1379168426356174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google.com.br/url?sa=i&amp;rct=j&amp;q=&amp;esrc=s&amp;frm=1&amp;source=images&amp;cd=&amp;cad=rja&amp;docid=uez1BA7X0MeT-M&amp;tbnid=C-mGI4GNc0x-CM:&amp;ved=0CAUQjRw&amp;url=http://www.santacruz.br/v4/noticias/cancer-de-mama.php&amp;ei=gh8zUvzGMI_o8wTWoYG4Cg&amp;bvm=bv.52164340,d.eWU&amp;psig=AFQjCNEWEEH31KksgoEAVb9XN7zKv08BMw&amp;ust=137916842635617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google.com.br/url?sa=i&amp;rct=j&amp;q=&amp;esrc=s&amp;frm=1&amp;source=images&amp;cd=&amp;cad=rja&amp;docid=uez1BA7X0MeT-M&amp;tbnid=C-mGI4GNc0x-CM:&amp;ved=0CAUQjRw&amp;url=http://www.santacruz.br/v4/noticias/cancer-de-mama.php&amp;ei=gh8zUvzGMI_o8wTWoYG4Cg&amp;bvm=bv.52164340,d.eWU&amp;psig=AFQjCNEWEEH31KksgoEAVb9XN7zKv08BMw&amp;ust=1379168426356174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m.br/url?sa=i&amp;rct=j&amp;q=&amp;esrc=s&amp;frm=1&amp;source=images&amp;cd=&amp;cad=rja&amp;docid=BLPktSGc7iQuvM&amp;tbnid=_bTcB7eUMnOlVM:&amp;ved=0CAUQjRw&amp;url=http://www.feriasbr.com/ba/irara.php&amp;ei=KTIzUoCNDZPM9gTH6YD4Cg&amp;psig=AFQjCNECeVUf_zQ-s_NQUUfd_RJk1FuW3Q&amp;ust=137917318023462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google.com.br/url?sa=i&amp;rct=j&amp;q=&amp;esrc=s&amp;frm=1&amp;source=images&amp;cd=&amp;cad=rja&amp;docid=uez1BA7X0MeT-M&amp;tbnid=C-mGI4GNc0x-CM:&amp;ved=0CAUQjRw&amp;url=http://www.santacruz.br/v4/noticias/cancer-de-mama.php&amp;ei=gh8zUvzGMI_o8wTWoYG4Cg&amp;bvm=bv.52164340,d.eWU&amp;psig=AFQjCNEWEEH31KksgoEAVb9XN7zKv08BMw&amp;ust=137916842635617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google.com.br/url?sa=i&amp;rct=j&amp;q=&amp;esrc=s&amp;frm=1&amp;source=images&amp;cd=&amp;cad=rja&amp;docid=uez1BA7X0MeT-M&amp;tbnid=C-mGI4GNc0x-CM:&amp;ved=0CAUQjRw&amp;url=http://www.santacruz.br/v4/noticias/cancer-de-mama.php&amp;ei=gh8zUvzGMI_o8wTWoYG4Cg&amp;bvm=bv.52164340,d.eWU&amp;psig=AFQjCNEWEEH31KksgoEAVb9XN7zKv08BMw&amp;ust=137916842635617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google.com.br/url?sa=i&amp;rct=j&amp;q=&amp;esrc=s&amp;frm=1&amp;source=images&amp;cd=&amp;cad=rja&amp;docid=uez1BA7X0MeT-M&amp;tbnid=C-mGI4GNc0x-CM:&amp;ved=0CAUQjRw&amp;url=http://www.santacruz.br/v4/noticias/cancer-de-mama.php&amp;ei=gh8zUvzGMI_o8wTWoYG4Cg&amp;bvm=bv.52164340,d.eWU&amp;psig=AFQjCNEWEEH31KksgoEAVb9XN7zKv08BMw&amp;ust=137916842635617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google.com.br/url?sa=i&amp;rct=j&amp;q=&amp;esrc=s&amp;frm=1&amp;source=images&amp;cd=&amp;cad=rja&amp;docid=uez1BA7X0MeT-M&amp;tbnid=C-mGI4GNc0x-CM:&amp;ved=0CAUQjRw&amp;url=http://www.santacruz.br/v4/noticias/cancer-de-mama.php&amp;ei=gh8zUvzGMI_o8wTWoYG4Cg&amp;bvm=bv.52164340,d.eWU&amp;psig=AFQjCNEWEEH31KksgoEAVb9XN7zKv08BMw&amp;ust=137916842635617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google.com.br/url?sa=i&amp;rct=j&amp;q=&amp;esrc=s&amp;frm=1&amp;source=images&amp;cd=&amp;cad=rja&amp;docid=uez1BA7X0MeT-M&amp;tbnid=C-mGI4GNc0x-CM:&amp;ved=0CAUQjRw&amp;url=http://www.santacruz.br/v4/noticias/cancer-de-mama.php&amp;ei=gh8zUvzGMI_o8wTWoYG4Cg&amp;bvm=bv.52164340,d.eWU&amp;psig=AFQjCNEWEEH31KksgoEAVb9XN7zKv08BMw&amp;ust=137916842635617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t="-2000" r="67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876" y="0"/>
            <a:ext cx="886252" cy="1152128"/>
          </a:xfrm>
          <a:prstGeom prst="rect">
            <a:avLst/>
          </a:prstGeom>
        </p:spPr>
      </p:pic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3354442" y="404664"/>
            <a:ext cx="5114778" cy="146128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t-BR" sz="2100" b="1" dirty="0"/>
              <a:t>Universidade Aberta do SUS–UNASUS</a:t>
            </a:r>
            <a:r>
              <a:rPr lang="pt-BR" sz="2100" dirty="0"/>
              <a:t/>
            </a:r>
            <a:br>
              <a:rPr lang="pt-BR" sz="2100" dirty="0"/>
            </a:br>
            <a:r>
              <a:rPr lang="pt-BR" sz="2100" b="1" dirty="0"/>
              <a:t>Universidade Federal de Pelotas</a:t>
            </a:r>
            <a:r>
              <a:rPr lang="pt-BR" sz="2100" dirty="0"/>
              <a:t/>
            </a:r>
            <a:br>
              <a:rPr lang="pt-BR" sz="2100" dirty="0"/>
            </a:br>
            <a:r>
              <a:rPr lang="pt-BR" sz="2100" b="1" dirty="0"/>
              <a:t>Especialização em Saúde da Família</a:t>
            </a:r>
            <a:r>
              <a:rPr lang="pt-BR" sz="2100" dirty="0"/>
              <a:t/>
            </a:r>
            <a:br>
              <a:rPr lang="pt-BR" sz="2100" dirty="0"/>
            </a:br>
            <a:r>
              <a:rPr lang="pt-BR" sz="2100" b="1" dirty="0"/>
              <a:t>Modalidade a Distância</a:t>
            </a:r>
            <a:r>
              <a:rPr lang="pt-BR" sz="2100" dirty="0"/>
              <a:t/>
            </a:r>
            <a:br>
              <a:rPr lang="pt-BR" sz="2100" dirty="0"/>
            </a:br>
            <a:r>
              <a:rPr lang="pt-BR" sz="2100" b="1" dirty="0"/>
              <a:t>Turma 3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11" name="Imagem 10" descr="http://t1.gstatic.com/images?q=tbn:ANd9GcQPi-plscXJdtZG3il_bvVIz6yO1Kuk8efyMbbtktP_sSlmGQR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4896" y="404664"/>
            <a:ext cx="9716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 descr="http://www.timon.ma.gov.br/images/adbe93460b2e2ecde86795ee4335ccb8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800" y="404664"/>
            <a:ext cx="1128478" cy="98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3143240" y="2500306"/>
            <a:ext cx="5583564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SAÚDE DA MULHER: Qualificação do Programa de Rastreamento do Câncer de Colo de Útero e de Mama na Unidade de  Estratégia de Saúde da Família </a:t>
            </a:r>
            <a:r>
              <a:rPr lang="pt-BR" sz="2800" b="1" dirty="0" err="1" smtClean="0">
                <a:solidFill>
                  <a:schemeClr val="bg1"/>
                </a:solidFill>
              </a:rPr>
              <a:t>Drª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Jocelina</a:t>
            </a:r>
            <a:r>
              <a:rPr lang="pt-BR" sz="2800" b="1" dirty="0" smtClean="0">
                <a:solidFill>
                  <a:schemeClr val="bg1"/>
                </a:solidFill>
              </a:rPr>
              <a:t> Silva Gomes no Município de Irará – BA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4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pt-BR" sz="3600" dirty="0" smtClean="0"/>
              <a:t>Avaliação das intervenções</a:t>
            </a:r>
            <a:endParaRPr lang="pt-BR" sz="3600" dirty="0"/>
          </a:p>
        </p:txBody>
      </p:sp>
      <p:pic>
        <p:nvPicPr>
          <p:cNvPr id="5" name="Picture 4" descr="http://www.santacruz.br/v4/imgs/cancer-de-mama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53"/>
            <a:ext cx="72891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4365104"/>
            <a:ext cx="7239000" cy="2090632"/>
          </a:xfrm>
        </p:spPr>
        <p:txBody>
          <a:bodyPr>
            <a:normAutofit fontScale="62500" lnSpcReduction="20000"/>
          </a:bodyPr>
          <a:lstStyle/>
          <a:p>
            <a:endParaRPr lang="pt-BR" sz="2400" b="1" dirty="0" smtClean="0"/>
          </a:p>
          <a:p>
            <a:pPr algn="just"/>
            <a:r>
              <a:rPr lang="pt-BR" b="1" dirty="0" smtClean="0"/>
              <a:t>60</a:t>
            </a:r>
            <a:r>
              <a:rPr lang="pt-BR" b="1" dirty="0"/>
              <a:t>% das mulheres não realizavam exame preventivo havia mais de três </a:t>
            </a:r>
            <a:r>
              <a:rPr lang="pt-BR" b="1" dirty="0" smtClean="0"/>
              <a:t>anos</a:t>
            </a:r>
            <a:r>
              <a:rPr lang="pt-BR" b="1" dirty="0" smtClean="0"/>
              <a:t>.</a:t>
            </a:r>
          </a:p>
          <a:p>
            <a:pPr algn="just"/>
            <a:r>
              <a:rPr lang="pt-BR" b="1" dirty="0" smtClean="0"/>
              <a:t>1º mês: 124 , 2º mês: 63,  3º mês:  67, 4º mês: 60 </a:t>
            </a: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 </a:t>
            </a:r>
            <a:endParaRPr lang="pt-BR" b="1" dirty="0"/>
          </a:p>
          <a:p>
            <a:pPr algn="just"/>
            <a:r>
              <a:rPr lang="pt-BR" b="1" dirty="0"/>
              <a:t> 40% estavam com mamografia em atraso enquanto que 29 mulheres não haviam realizado USG mamária para complementar e esclarecer resultados das mamografias realizadas anteriormente.</a:t>
            </a:r>
          </a:p>
        </p:txBody>
      </p:sp>
      <p:pic>
        <p:nvPicPr>
          <p:cNvPr id="8" name="Imagem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49273"/>
            <a:ext cx="7200800" cy="3176972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548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pt-BR" sz="3600" dirty="0" smtClean="0"/>
              <a:t>Avaliação das intervenções</a:t>
            </a:r>
            <a:endParaRPr lang="pt-BR" sz="3600" dirty="0"/>
          </a:p>
        </p:txBody>
      </p:sp>
      <p:pic>
        <p:nvPicPr>
          <p:cNvPr id="5" name="Picture 4" descr="http://www.santacruz.br/v4/imgs/cancer-de-mama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53"/>
            <a:ext cx="72891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3789040"/>
            <a:ext cx="7239000" cy="2666696"/>
          </a:xfrm>
        </p:spPr>
        <p:txBody>
          <a:bodyPr>
            <a:noAutofit/>
          </a:bodyPr>
          <a:lstStyle/>
          <a:p>
            <a:pPr algn="just"/>
            <a:r>
              <a:rPr lang="pt-BR" sz="1600" b="1" dirty="0" smtClean="0"/>
              <a:t>Os </a:t>
            </a:r>
            <a:r>
              <a:rPr lang="pt-BR" sz="1600" b="1" dirty="0"/>
              <a:t>ACS realizaram buscas ativas e foram solicitadas ultrassonografias e àquelas que estavam com exame CPCU em dia e com idade para realizar a mamografia ou vice versa, eram solicitadas de forma a intervir na promoção e detecção precoce como um todo na intervenção</a:t>
            </a:r>
            <a:r>
              <a:rPr lang="pt-BR" sz="1600" b="1" dirty="0" smtClean="0"/>
              <a:t>.</a:t>
            </a:r>
          </a:p>
          <a:p>
            <a:pPr algn="just"/>
            <a:endParaRPr lang="pt-BR" sz="1600" b="1" dirty="0"/>
          </a:p>
          <a:p>
            <a:pPr algn="just"/>
            <a:r>
              <a:rPr lang="pt-BR" sz="1600" b="1" dirty="0"/>
              <a:t>Durante o desenvolvimento das atividades educativas realizadas na nossa unidade de saúde e em comunidades distantes fazíamos o atendimento e já programávamos o exame CPCU enviando para o setor de regulação as solicitações da mamografia</a:t>
            </a:r>
            <a:r>
              <a:rPr lang="pt-BR" sz="1500" b="1" dirty="0"/>
              <a:t>. </a:t>
            </a:r>
          </a:p>
        </p:txBody>
      </p:sp>
      <p:pic>
        <p:nvPicPr>
          <p:cNvPr id="6" name="Espaço Reservado para Conteúdo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24744"/>
            <a:ext cx="7200800" cy="2664296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866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pt-BR" sz="3600" dirty="0" smtClean="0"/>
              <a:t>Avaliação das intervenções</a:t>
            </a:r>
            <a:endParaRPr lang="pt-BR" sz="3600" dirty="0"/>
          </a:p>
        </p:txBody>
      </p:sp>
      <p:pic>
        <p:nvPicPr>
          <p:cNvPr id="5" name="Picture 4" descr="http://www.santacruz.br/v4/imgs/cancer-de-mama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53"/>
            <a:ext cx="72891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3858648"/>
            <a:ext cx="7239000" cy="2666696"/>
          </a:xfrm>
        </p:spPr>
        <p:txBody>
          <a:bodyPr>
            <a:noAutofit/>
          </a:bodyPr>
          <a:lstStyle/>
          <a:p>
            <a:pPr algn="just"/>
            <a:r>
              <a:rPr lang="pt-BR" sz="1600" b="1" dirty="0"/>
              <a:t>Foi realizada atividade educativa na unidade e comunidades, com a participação de médico, enfermeira, agentes de saúde e técnicos de enfermagem. </a:t>
            </a:r>
            <a:endParaRPr lang="pt-BR" sz="1600" b="1" dirty="0" smtClean="0"/>
          </a:p>
          <a:p>
            <a:pPr algn="just"/>
            <a:endParaRPr lang="pt-BR" sz="1600" b="1" dirty="0" smtClean="0"/>
          </a:p>
          <a:p>
            <a:pPr algn="just"/>
            <a:r>
              <a:rPr lang="pt-BR" sz="1600" b="1" dirty="0" smtClean="0"/>
              <a:t>Antes </a:t>
            </a:r>
            <a:r>
              <a:rPr lang="pt-BR" sz="1600" b="1" dirty="0"/>
              <a:t>das consultas e exames realizamos orientações para detecção precoce de CA de colo e mama e sobre </a:t>
            </a:r>
            <a:r>
              <a:rPr lang="pt-BR" sz="1600" b="1" dirty="0" err="1"/>
              <a:t>DSTs</a:t>
            </a:r>
            <a:r>
              <a:rPr lang="pt-BR" sz="1600" b="1" dirty="0"/>
              <a:t>. </a:t>
            </a:r>
            <a:endParaRPr lang="pt-BR" sz="1600" b="1" dirty="0" smtClean="0"/>
          </a:p>
          <a:p>
            <a:pPr algn="just"/>
            <a:endParaRPr lang="pt-BR" sz="1600" b="1" dirty="0"/>
          </a:p>
          <a:p>
            <a:pPr algn="just"/>
            <a:r>
              <a:rPr lang="pt-BR" sz="1600" b="1" dirty="0" smtClean="0"/>
              <a:t>Após </a:t>
            </a:r>
            <a:r>
              <a:rPr lang="pt-BR" sz="1600" b="1" dirty="0"/>
              <a:t>a realização destas atividades tiramos as dúvidas das pessoas que participaram.</a:t>
            </a:r>
          </a:p>
          <a:p>
            <a:pPr algn="just"/>
            <a:endParaRPr lang="pt-BR" sz="1500" b="1" dirty="0"/>
          </a:p>
        </p:txBody>
      </p:sp>
      <p:pic>
        <p:nvPicPr>
          <p:cNvPr id="7" name="Espaço Reservado para Conteúdo 5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9553" y="1073891"/>
            <a:ext cx="7137626" cy="2715149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28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pt-BR" sz="3600" dirty="0" smtClean="0"/>
              <a:t>Avaliação das intervenções</a:t>
            </a:r>
            <a:endParaRPr lang="pt-BR" sz="3600" dirty="0"/>
          </a:p>
        </p:txBody>
      </p:sp>
      <p:pic>
        <p:nvPicPr>
          <p:cNvPr id="5" name="Picture 4" descr="http://www.santacruz.br/v4/imgs/cancer-de-mama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53"/>
            <a:ext cx="72891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5661248"/>
            <a:ext cx="7239000" cy="864096"/>
          </a:xfrm>
        </p:spPr>
        <p:txBody>
          <a:bodyPr>
            <a:noAutofit/>
          </a:bodyPr>
          <a:lstStyle/>
          <a:p>
            <a:r>
              <a:rPr lang="pt-BR" sz="1600" b="1" dirty="0"/>
              <a:t>Foram encaminhadas 07 mulheres para o CICAN (Centro Estadual de </a:t>
            </a:r>
            <a:r>
              <a:rPr lang="pt-BR" sz="1600" b="1" dirty="0" smtClean="0"/>
              <a:t>Oncologia) Realização </a:t>
            </a:r>
            <a:r>
              <a:rPr lang="pt-BR" sz="1600" b="1" dirty="0"/>
              <a:t>de LEEP </a:t>
            </a:r>
          </a:p>
          <a:p>
            <a:pPr algn="just"/>
            <a:endParaRPr lang="pt-BR" sz="1500" b="1" dirty="0"/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7581028"/>
              </p:ext>
            </p:extLst>
          </p:nvPr>
        </p:nvGraphicFramePr>
        <p:xfrm>
          <a:off x="539551" y="1340768"/>
          <a:ext cx="7128793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8017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pt-BR" sz="3600" dirty="0" smtClean="0"/>
              <a:t>Avaliação das intervenções</a:t>
            </a:r>
            <a:endParaRPr lang="pt-BR" sz="3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just"/>
            <a:endParaRPr lang="pt-BR" sz="1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4" descr="http://www.santacruz.br/v4/imgs/cancer-de-mama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53"/>
            <a:ext cx="72891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Espaço Reservado para Conteúdo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85277"/>
            <a:ext cx="3816424" cy="5556091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937028019"/>
              </p:ext>
            </p:extLst>
          </p:nvPr>
        </p:nvGraphicFramePr>
        <p:xfrm>
          <a:off x="4283968" y="1149273"/>
          <a:ext cx="3744416" cy="5592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3092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pt-BR" sz="3600" dirty="0" smtClean="0"/>
              <a:t>Avaliação das intervenções</a:t>
            </a:r>
            <a:br>
              <a:rPr lang="pt-BR" sz="3600" dirty="0" smtClean="0"/>
            </a:br>
            <a:r>
              <a:rPr lang="pt-BR" sz="3600" dirty="0" smtClean="0"/>
              <a:t>discussão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sz="2800" dirty="0"/>
              <a:t>Frente às limitações práticas para implementação de estratégias que visou a prevenção e detecção precoce de câncer de colo de útero e mama</a:t>
            </a:r>
            <a:r>
              <a:rPr lang="pt-BR" sz="2800" dirty="0" smtClean="0"/>
              <a:t>;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Esta atividade promoveu o trabalho em equipe, integrando médico, enfermeiro, técnicos de enfermagem, agentes comunitários de saúde e recepcionista. </a:t>
            </a:r>
            <a:endParaRPr lang="pt-BR" sz="2800" dirty="0" smtClean="0"/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A intervenção teve o impacto no sentido de que os profissionais da equipe de saúde, conheceram  melhor os aspectos sociais da saúde;</a:t>
            </a:r>
          </a:p>
          <a:p>
            <a:pPr algn="just">
              <a:buNone/>
            </a:pPr>
            <a:endParaRPr lang="pt-BR" sz="2800" dirty="0"/>
          </a:p>
          <a:p>
            <a:pPr algn="just"/>
            <a:r>
              <a:rPr lang="pt-BR" sz="2800" dirty="0"/>
              <a:t> Houve uma qualificação significativa do acolhimento das usuárias de forma mais humanizada</a:t>
            </a:r>
            <a:r>
              <a:rPr lang="pt-BR" sz="2800" dirty="0" smtClean="0"/>
              <a:t>;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Antes de iniciar a intervenção, o número de mulheres com CPCU em dias eram muito baixo (31%); </a:t>
            </a:r>
          </a:p>
        </p:txBody>
      </p:sp>
      <p:pic>
        <p:nvPicPr>
          <p:cNvPr id="5" name="Picture 4" descr="http://www.santacruz.br/v4/imgs/cancer-de-mama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53"/>
            <a:ext cx="72891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54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pt-BR" sz="3600" dirty="0" smtClean="0"/>
              <a:t>Avaliação das intervenções</a:t>
            </a:r>
            <a:br>
              <a:rPr lang="pt-BR" sz="3600" dirty="0" smtClean="0"/>
            </a:br>
            <a:r>
              <a:rPr lang="pt-BR" sz="3600" dirty="0" smtClean="0"/>
              <a:t>discussão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O </a:t>
            </a:r>
            <a:r>
              <a:rPr lang="pt-BR" sz="2400" dirty="0"/>
              <a:t>impacto da intervenção já é percebido pela comunidade</a:t>
            </a:r>
            <a:r>
              <a:rPr lang="pt-BR" sz="2400" dirty="0" smtClean="0"/>
              <a:t>;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Ampliamos a cobertura do programa</a:t>
            </a:r>
            <a:r>
              <a:rPr lang="pt-BR" sz="2400" dirty="0" smtClean="0"/>
              <a:t>;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A intervenção poderia ter sido </a:t>
            </a:r>
            <a:r>
              <a:rPr lang="pt-BR" sz="2400" dirty="0" smtClean="0"/>
              <a:t>diferente</a:t>
            </a:r>
            <a:r>
              <a:rPr lang="pt-BR" sz="2400" dirty="0"/>
              <a:t> </a:t>
            </a:r>
            <a:r>
              <a:rPr lang="pt-BR" sz="2400" dirty="0" smtClean="0"/>
              <a:t>-(Gestor).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A equipe integrada, incorporar a intervenção na rotina de serviço</a:t>
            </a:r>
          </a:p>
        </p:txBody>
      </p:sp>
      <p:pic>
        <p:nvPicPr>
          <p:cNvPr id="5" name="Picture 4" descr="http://www.santacruz.br/v4/imgs/cancer-de-mama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53"/>
            <a:ext cx="72891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81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pt-BR" sz="3600" dirty="0" smtClean="0"/>
              <a:t>Avaliação das intervenções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25144"/>
            <a:ext cx="7239000" cy="1730592"/>
          </a:xfrm>
        </p:spPr>
        <p:txBody>
          <a:bodyPr>
            <a:noAutofit/>
          </a:bodyPr>
          <a:lstStyle/>
          <a:p>
            <a:pPr algn="just"/>
            <a:r>
              <a:rPr lang="pt-BR" sz="2200" dirty="0"/>
              <a:t>Durante o desenvolvimento das atividades educativas realizadas na nossa unidade de saúde e em comunidades distantes fazíamos o atendimento e já programávamos o exame CPCU enviando para o setor de regulação as solicitações da mamografia.</a:t>
            </a:r>
          </a:p>
        </p:txBody>
      </p:sp>
      <p:pic>
        <p:nvPicPr>
          <p:cNvPr id="5" name="Picture 4" descr="http://www.santacruz.br/v4/imgs/cancer-de-mama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53"/>
            <a:ext cx="72891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217890"/>
            <a:ext cx="7128792" cy="3435245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528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pt-BR" sz="3600" dirty="0" smtClean="0"/>
              <a:t>Avaliação das intervenções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645024"/>
            <a:ext cx="7239000" cy="2810712"/>
          </a:xfrm>
        </p:spPr>
        <p:txBody>
          <a:bodyPr>
            <a:noAutofit/>
          </a:bodyPr>
          <a:lstStyle/>
          <a:p>
            <a:pPr algn="just"/>
            <a:r>
              <a:rPr lang="pt-BR" sz="1500" b="1" dirty="0"/>
              <a:t>A organização Mundial de Saúde (OMS 2002) ressalta que para um efetivo controle do câncer são necessárias ações para garantir uma atenção integral ao paciente em todos os níveis, desde a prevenção, diagnóstico e tratamento até os cuidados paliativos. </a:t>
            </a:r>
            <a:endParaRPr lang="pt-BR" sz="1500" b="1" dirty="0" smtClean="0"/>
          </a:p>
          <a:p>
            <a:pPr algn="just"/>
            <a:endParaRPr lang="pt-BR" sz="1500" b="1" dirty="0"/>
          </a:p>
          <a:p>
            <a:pPr algn="just"/>
            <a:r>
              <a:rPr lang="pt-BR" sz="1500" b="1" dirty="0" smtClean="0"/>
              <a:t>Em </a:t>
            </a:r>
            <a:r>
              <a:rPr lang="pt-BR" sz="1500" b="1" dirty="0"/>
              <a:t>relação ao câncer de colo de útero e da mama, o tratamento é mais efetivo quando a doença é diagnosticada em fases iniciais da doença e para o tratamento e reabilitação das mulheres</a:t>
            </a:r>
            <a:r>
              <a:rPr lang="pt-BR" sz="1500" b="1" dirty="0" smtClean="0"/>
              <a:t>.</a:t>
            </a:r>
          </a:p>
          <a:p>
            <a:pPr algn="just"/>
            <a:endParaRPr lang="pt-BR" sz="1500" b="1" dirty="0" smtClean="0"/>
          </a:p>
          <a:p>
            <a:pPr algn="just"/>
            <a:r>
              <a:rPr lang="pt-BR" sz="1500" b="1" dirty="0" smtClean="0"/>
              <a:t>476 </a:t>
            </a:r>
            <a:r>
              <a:rPr lang="pt-BR" sz="1500" b="1" dirty="0"/>
              <a:t>mulheres durante o período da </a:t>
            </a:r>
            <a:r>
              <a:rPr lang="pt-BR" sz="1500" b="1" dirty="0" smtClean="0"/>
              <a:t>intervenção </a:t>
            </a:r>
            <a:r>
              <a:rPr lang="pt-BR" sz="1500" b="1" dirty="0"/>
              <a:t>receberam orientações sobre detecção precoce e rotinas para realização dos </a:t>
            </a:r>
            <a:r>
              <a:rPr lang="pt-BR" sz="1500" b="1" dirty="0" smtClean="0"/>
              <a:t>exame.</a:t>
            </a:r>
            <a:endParaRPr lang="pt-BR" sz="1500" b="1" dirty="0"/>
          </a:p>
        </p:txBody>
      </p:sp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647187"/>
              </p:ext>
            </p:extLst>
          </p:nvPr>
        </p:nvGraphicFramePr>
        <p:xfrm>
          <a:off x="539552" y="908720"/>
          <a:ext cx="7242642" cy="2712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http://www.santacruz.br/v4/imgs/cancer-de-mama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53"/>
            <a:ext cx="72891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84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pt-BR" sz="3600" dirty="0" smtClean="0"/>
              <a:t>Avaliação das intervenções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645024"/>
            <a:ext cx="7239000" cy="2810712"/>
          </a:xfrm>
        </p:spPr>
        <p:txBody>
          <a:bodyPr>
            <a:noAutofit/>
          </a:bodyPr>
          <a:lstStyle/>
          <a:p>
            <a:pPr algn="just"/>
            <a:r>
              <a:rPr lang="pt-BR" sz="1600" b="1" dirty="0" smtClean="0"/>
              <a:t>Foi </a:t>
            </a:r>
            <a:r>
              <a:rPr lang="pt-BR" sz="1600" b="1" dirty="0"/>
              <a:t>realizado o exame clinico das mamas (ECM) em todas as consultas </a:t>
            </a:r>
            <a:r>
              <a:rPr lang="pt-BR" sz="1600" b="1" dirty="0" smtClean="0"/>
              <a:t>realizadas.</a:t>
            </a:r>
          </a:p>
          <a:p>
            <a:pPr algn="just"/>
            <a:endParaRPr lang="pt-BR" sz="1000" b="1" dirty="0" smtClean="0"/>
          </a:p>
          <a:p>
            <a:pPr algn="just"/>
            <a:r>
              <a:rPr lang="pt-BR" sz="1600" b="1" dirty="0" smtClean="0"/>
              <a:t>135 </a:t>
            </a:r>
            <a:r>
              <a:rPr lang="pt-BR" sz="1600" b="1" dirty="0"/>
              <a:t>mulheres, realizou avaliação de risco para câncer de </a:t>
            </a:r>
            <a:r>
              <a:rPr lang="pt-BR" sz="1600" b="1" dirty="0" smtClean="0"/>
              <a:t>mama, 27 não realizaram;</a:t>
            </a:r>
            <a:endParaRPr lang="pt-BR" sz="1100" b="1" dirty="0"/>
          </a:p>
          <a:p>
            <a:pPr algn="just"/>
            <a:r>
              <a:rPr lang="pt-BR" sz="1600" b="1" dirty="0" smtClean="0"/>
              <a:t>Na </a:t>
            </a:r>
            <a:r>
              <a:rPr lang="pt-BR" sz="1600" b="1" dirty="0"/>
              <a:t>avaliação de risco: histórico familiar, idade, menarca precoce, menopausa tardia, ocorrência da primeira gravidez após os 30 anos, a </a:t>
            </a:r>
            <a:r>
              <a:rPr lang="pt-BR" sz="1600" b="1" dirty="0" err="1"/>
              <a:t>nuliparidade</a:t>
            </a:r>
            <a:r>
              <a:rPr lang="pt-BR" sz="1600" b="1" dirty="0"/>
              <a:t>, uso de contraceptivos, mulheres com histórico familiar de câncer de mama masculino, mulheres com diagnóstico histopatológico de lesão mamária proliferativa com </a:t>
            </a:r>
            <a:r>
              <a:rPr lang="pt-BR" sz="1600" b="1" dirty="0" err="1"/>
              <a:t>atipia</a:t>
            </a:r>
            <a:r>
              <a:rPr lang="pt-BR" sz="1600" b="1" dirty="0"/>
              <a:t> ou neoplasia lobular in situ, obesidade ou tabagismo.</a:t>
            </a:r>
          </a:p>
          <a:p>
            <a:endParaRPr lang="pt-BR" sz="1600" dirty="0"/>
          </a:p>
        </p:txBody>
      </p:sp>
      <p:pic>
        <p:nvPicPr>
          <p:cNvPr id="6" name="Espaço Reservado para Conteúdo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7200800" cy="2664296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Picture 4" descr="http://www.santacruz.br/v4/imgs/cancer-de-mama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53"/>
            <a:ext cx="72891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02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1000" r="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54442" y="404664"/>
            <a:ext cx="5114778" cy="146128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t-BR" sz="2100" b="1" dirty="0"/>
              <a:t>Universidade Aberta do SUS–UNASUS</a:t>
            </a:r>
            <a:r>
              <a:rPr lang="pt-BR" sz="2100" dirty="0"/>
              <a:t/>
            </a:r>
            <a:br>
              <a:rPr lang="pt-BR" sz="2100" dirty="0"/>
            </a:br>
            <a:r>
              <a:rPr lang="pt-BR" sz="2100" b="1" dirty="0"/>
              <a:t>Universidade Federal de Pelotas</a:t>
            </a:r>
            <a:r>
              <a:rPr lang="pt-BR" sz="2100" dirty="0"/>
              <a:t/>
            </a:r>
            <a:br>
              <a:rPr lang="pt-BR" sz="2100" dirty="0"/>
            </a:br>
            <a:r>
              <a:rPr lang="pt-BR" sz="2100" b="1" dirty="0"/>
              <a:t>Especialização em Saúde da Família</a:t>
            </a:r>
            <a:r>
              <a:rPr lang="pt-BR" sz="2100" dirty="0"/>
              <a:t/>
            </a:r>
            <a:br>
              <a:rPr lang="pt-BR" sz="2100" dirty="0"/>
            </a:br>
            <a:r>
              <a:rPr lang="pt-BR" sz="2100" b="1" dirty="0"/>
              <a:t>Modalidade a Distância</a:t>
            </a:r>
            <a:r>
              <a:rPr lang="pt-BR" sz="2100" dirty="0"/>
              <a:t/>
            </a:r>
            <a:br>
              <a:rPr lang="pt-BR" sz="2100" dirty="0"/>
            </a:br>
            <a:r>
              <a:rPr lang="pt-BR" sz="2100" b="1" dirty="0"/>
              <a:t>Turma 3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51"/>
            <a:ext cx="886252" cy="1152128"/>
          </a:xfrm>
          <a:prstGeom prst="rect">
            <a:avLst/>
          </a:prstGeom>
        </p:spPr>
      </p:pic>
      <p:pic>
        <p:nvPicPr>
          <p:cNvPr id="7" name="Imagem 6" descr="http://t1.gstatic.com/images?q=tbn:ANd9GcQPi-plscXJdtZG3il_bvVIz6yO1Kuk8efyMbbtktP_sSlmGQR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4896" y="404664"/>
            <a:ext cx="9716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http://www.timon.ma.gov.br/images/adbe93460b2e2ecde86795ee4335ccb8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800" y="404664"/>
            <a:ext cx="1128478" cy="98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131840" y="2643182"/>
            <a:ext cx="5455846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SAÚDE DA MULHER: Qualificação do Programa de Rastreamento do Câncer de Colo de Útero e de Mama na Unidade de  Estratégia de Saúde da Família </a:t>
            </a:r>
            <a:r>
              <a:rPr lang="pt-BR" sz="2800" b="1" dirty="0" err="1" smtClean="0">
                <a:solidFill>
                  <a:schemeClr val="bg1"/>
                </a:solidFill>
              </a:rPr>
              <a:t>Drª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Jocelina</a:t>
            </a:r>
            <a:r>
              <a:rPr lang="pt-BR" sz="2800" b="1" dirty="0" smtClean="0">
                <a:solidFill>
                  <a:schemeClr val="bg1"/>
                </a:solidFill>
              </a:rPr>
              <a:t> Silva Gomes no Município de Irará – BA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4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pt-BR" sz="4800" dirty="0" smtClean="0"/>
              <a:t>Reflexão crítica</a:t>
            </a:r>
            <a:endParaRPr lang="pt-BR" sz="4800" dirty="0"/>
          </a:p>
        </p:txBody>
      </p:sp>
      <p:pic>
        <p:nvPicPr>
          <p:cNvPr id="5" name="Picture 4" descr="http://www.santacruz.br/v4/imgs/cancer-de-mama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53"/>
            <a:ext cx="72891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78397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9594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pt-BR" sz="4800" dirty="0" smtClean="0"/>
              <a:t>Referências</a:t>
            </a:r>
            <a:endParaRPr lang="pt-BR" sz="4800" dirty="0"/>
          </a:p>
        </p:txBody>
      </p:sp>
      <p:pic>
        <p:nvPicPr>
          <p:cNvPr id="5" name="Picture 4" descr="http://www.santacruz.br/v4/imgs/cancer-de-mama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53"/>
            <a:ext cx="72891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9"/>
            <a:ext cx="7239000" cy="5475008"/>
          </a:xfrm>
        </p:spPr>
        <p:txBody>
          <a:bodyPr>
            <a:noAutofit/>
          </a:bodyPr>
          <a:lstStyle/>
          <a:p>
            <a:r>
              <a:rPr lang="pt-BR" sz="1200" b="1" dirty="0"/>
              <a:t>ACIOLI, S. A prática educativa como expressão do cuidado em Saúde Pública. Revista Brasileira de Enfermagem, Brasília, v. 61, n. 1, p. 117-121, jan./fev. 2008. Disponível em:&lt;http://www.scielo.br/scielo.php?script=sci_arttext&amp;pid=S0034-71672008000100019&amp;lng=pt&amp;nrm=iso&gt;. Acesso em: 27 de Outubro de 2012.</a:t>
            </a:r>
          </a:p>
          <a:p>
            <a:endParaRPr lang="pt-BR" sz="1200" b="1" dirty="0"/>
          </a:p>
          <a:p>
            <a:r>
              <a:rPr lang="pt-BR" sz="1200" b="1" dirty="0"/>
              <a:t>ALVES, V. S. Um modelo de educação em saúde para o Programa Saúde da Família: pela integralidade da atenção e reorientação do modelo assistencial. Interface -Comunicação, Saúde, Educação, Botucatu, v. 9, n. 16, p. 39-52, set.2004/fev.2005. Disponível em: &lt;http://</a:t>
            </a:r>
            <a:r>
              <a:rPr lang="pt-BR" sz="1200" b="1" dirty="0" smtClean="0"/>
              <a:t>www.scielo.br/scielo.php?script=sci_arttext&amp;pid=S1414-32832005000100004&amp;lng=pt&amp;nrm=iso</a:t>
            </a:r>
            <a:r>
              <a:rPr lang="pt-BR" sz="1200" b="1" dirty="0"/>
              <a:t>&gt;. Acesso em:02 de Outubro de 2012.</a:t>
            </a:r>
          </a:p>
          <a:p>
            <a:endParaRPr lang="pt-BR" sz="1200" b="1" dirty="0"/>
          </a:p>
          <a:p>
            <a:r>
              <a:rPr lang="pt-BR" sz="1200" b="1" dirty="0"/>
              <a:t>BRASIL. Ministério da Saúde. Controle de Cânceres de colo de útero e mama</a:t>
            </a:r>
            <a:r>
              <a:rPr lang="pt-BR" sz="1200" b="1" dirty="0" smtClean="0"/>
              <a:t>: – </a:t>
            </a:r>
            <a:r>
              <a:rPr lang="pt-BR" sz="1200" b="1" dirty="0"/>
              <a:t>manual técnico. Secretaria de Atenção à Saúde, Departamento de Ações Programáticas Estratégicas. Brasília, 2006. Disponível em: &lt;http://www.saude.gov.br&gt;. Acesso em: 11 de Outubro de 2012.</a:t>
            </a:r>
          </a:p>
          <a:p>
            <a:pPr marL="0" indent="0">
              <a:buNone/>
            </a:pPr>
            <a:r>
              <a:rPr lang="pt-BR" sz="1200" b="1" dirty="0"/>
              <a:t> </a:t>
            </a:r>
          </a:p>
          <a:p>
            <a:r>
              <a:rPr lang="pt-BR" sz="1200" b="1" dirty="0"/>
              <a:t>BRASIL. Ministério da Saúde. Secretaria de Gestão e Investimento em Saúde. </a:t>
            </a:r>
            <a:r>
              <a:rPr lang="pt-BR" sz="1200" b="1" dirty="0" smtClean="0"/>
              <a:t>Departamento </a:t>
            </a:r>
            <a:r>
              <a:rPr lang="pt-BR" sz="1200" b="1" dirty="0"/>
              <a:t>de Gerenciamento de Investimentos. Projeto Cartão Nacional de Saúde. Diretrizes para o cadastramento Nacional de Usuários do SUS: planejamento municipal. Brasília: Ministério da Saúde; 2001.</a:t>
            </a:r>
          </a:p>
          <a:p>
            <a:endParaRPr lang="pt-BR" sz="1200" b="1" dirty="0"/>
          </a:p>
          <a:p>
            <a:r>
              <a:rPr lang="pt-BR" sz="1200" b="1" dirty="0"/>
              <a:t>BRASIL. Ministério da Saúde. Pacto pela saúde. Consolidação do SUS. </a:t>
            </a:r>
            <a:r>
              <a:rPr lang="pt-BR" sz="1200" b="1" dirty="0" smtClean="0"/>
              <a:t>2006. Disponível</a:t>
            </a:r>
            <a:r>
              <a:rPr lang="pt-BR" sz="1200" b="1" dirty="0"/>
              <a:t>:&lt;http://bvsms.saude.gov.br/bvs/saudelegis/gm/2006/prt0399_22_02_2006.html&gt; Acesso em: 20 de Dezembro de 2012.</a:t>
            </a:r>
          </a:p>
          <a:p>
            <a:endParaRPr lang="pt-BR" sz="1200" b="1" dirty="0"/>
          </a:p>
          <a:p>
            <a:r>
              <a:rPr lang="pt-BR" sz="1200" b="1" dirty="0"/>
              <a:t>FERAZ, L.; AERTS, D. R. G. C. Agente Comunitário de Saúde em Porto Alegre: um </a:t>
            </a:r>
            <a:r>
              <a:rPr lang="pt-BR" sz="1200" b="1" dirty="0" smtClean="0"/>
              <a:t>vendedor </a:t>
            </a:r>
            <a:r>
              <a:rPr lang="pt-BR" sz="1200" b="1" dirty="0"/>
              <a:t>de saúde. Saúde em Debate, Rio de Janeiro, v. 28, n. 66, p. 68-74, jan./abr. 2004.</a:t>
            </a:r>
          </a:p>
          <a:p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09814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t="-2000" r="67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876" y="0"/>
            <a:ext cx="886252" cy="1152128"/>
          </a:xfrm>
          <a:prstGeom prst="rect">
            <a:avLst/>
          </a:prstGeom>
        </p:spPr>
      </p:pic>
      <p:sp>
        <p:nvSpPr>
          <p:cNvPr id="8" name="Título 9"/>
          <p:cNvSpPr txBox="1">
            <a:spLocks/>
          </p:cNvSpPr>
          <p:nvPr/>
        </p:nvSpPr>
        <p:spPr bwMode="auto">
          <a:xfrm>
            <a:off x="2916376" y="116632"/>
            <a:ext cx="612012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" bIns="0" numCol="1" anchor="b" anchorCtr="0" compatLnSpc="1">
            <a:prstTxWarp prst="textNoShape">
              <a:avLst/>
            </a:prstTxWarp>
            <a:no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pt-BR" sz="2800" b="1" i="1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Se eu Pudesse deixar algum Presente </a:t>
            </a:r>
            <a:r>
              <a:rPr lang="pt-BR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a você, deixaria aceso o sentimento de amar a vida dos seres humanos. A consciência de aprender tudo o que foi ensinado pelo tempo afora. Lembraria os erros que foram cometidos para que não mais se repetissem, a capacidade de escolher novos rumos.</a:t>
            </a:r>
            <a:r>
              <a:rPr lang="pt-BR" sz="28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[...].</a:t>
            </a:r>
            <a:r>
              <a:rPr lang="pt-BR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pt-BR" sz="2800" b="1" i="1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E, quando tudo mais faltasse, um segredo: o de buscar no interior de si mesmo a resposta e a força para encontrar a saída.</a:t>
            </a:r>
            <a:endParaRPr kumimoji="0" lang="pt-BR" sz="2800" b="1" i="1" u="none" strike="noStrike" kern="120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912768" y="6372036"/>
            <a:ext cx="2195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u="sng" dirty="0" smtClean="0">
                <a:solidFill>
                  <a:schemeClr val="bg1"/>
                </a:solidFill>
                <a:hlinkClick r:id="rId5"/>
              </a:rPr>
              <a:t>Mahatma Gandhi</a:t>
            </a:r>
            <a:endParaRPr lang="pt-BR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30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1000" r="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51"/>
            <a:ext cx="886252" cy="1152128"/>
          </a:xfrm>
          <a:prstGeom prst="rect">
            <a:avLst/>
          </a:prstGeom>
        </p:spPr>
      </p:pic>
      <p:sp>
        <p:nvSpPr>
          <p:cNvPr id="9" name="Título 9"/>
          <p:cNvSpPr txBox="1">
            <a:spLocks/>
          </p:cNvSpPr>
          <p:nvPr/>
        </p:nvSpPr>
        <p:spPr bwMode="auto">
          <a:xfrm>
            <a:off x="2916376" y="116632"/>
            <a:ext cx="612012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" bIns="0" numCol="1" anchor="b" anchorCtr="0" compatLnSpc="1">
            <a:prstTxWarp prst="textNoShape">
              <a:avLst/>
            </a:prstTxWarp>
            <a:no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pt-BR" sz="2800" b="1" i="1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Se eu Pudesse deixar algum Presente </a:t>
            </a:r>
            <a:r>
              <a:rPr lang="pt-BR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a você, deixaria aceso o sentimento de amar a vida dos seres humanos. A consciência de aprender tudo o que foi ensinado pelo tempo afora. Lembraria os erros que foram cometidos para que não mais se repetissem, a capacidade de escolher novos rumos.</a:t>
            </a:r>
            <a:r>
              <a:rPr lang="pt-BR" sz="28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[...].</a:t>
            </a:r>
            <a:r>
              <a:rPr lang="pt-BR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pt-BR" sz="2800" b="1" i="1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E, quando tudo mais faltasse, um segredo: o de buscar no interior de si mesmo a resposta e a força para encontrar a saída.</a:t>
            </a:r>
            <a:endParaRPr kumimoji="0" lang="pt-BR" sz="2800" b="1" i="1" u="none" strike="noStrike" kern="120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912768" y="6372036"/>
            <a:ext cx="2195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u="sng" dirty="0" smtClean="0">
                <a:solidFill>
                  <a:schemeClr val="bg1"/>
                </a:solidFill>
                <a:hlinkClick r:id="rId4"/>
              </a:rPr>
              <a:t>Mahatma Gandhi</a:t>
            </a:r>
            <a:endParaRPr lang="pt-BR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9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https://fbcdn-sphotos-h-a.akamaihd.net/hphotos-ak-prn1/v/644053_220815794750675_1694187928_n.jpg?oh=c4d7b3ec9f08183306bf8e6ef4d0eec8&amp;oe=523F039E&amp;__gda__=1379889535_91b5d9d43f614844714d1b6cb8a0782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29198"/>
            <a:ext cx="4643438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https://fbcdn-sphotos-h-a.akamaihd.net/hphotos-ak-prn2/v/1237122_220814974750757_1040461440_n.jpg?oh=578c26b91340750bd1993e88c5fc7db5&amp;oe=523F180D&amp;__gda__=1379887513_5466619bd32bd33aa923adda1f7cdb6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86190"/>
            <a:ext cx="357190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https://fbcdn-sphotos-h-a.akamaihd.net/hphotos-ak-prn1/v/644202_220815711417350_1645272204_n.jpg?oh=e180bc7679b0aabd98f6b19c232f13df&amp;oe=523F2FB2&amp;__gda__=1379913363_4a86aa10116ddd45c046712ea8bf4408"/>
          <p:cNvPicPr/>
          <p:nvPr/>
        </p:nvPicPr>
        <p:blipFill>
          <a:blip r:embed="rId4"/>
          <a:stretch>
            <a:fillRect/>
          </a:stretch>
        </p:blipFill>
        <p:spPr bwMode="auto">
          <a:xfrm rot="16200000" flipH="1">
            <a:off x="4443435" y="128565"/>
            <a:ext cx="3829029" cy="35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https://fbcdn-sphotos-h-a.akamaihd.net/hphotos-ak-prn2/v/1231625_220813071417614_1378823309_n.jpg?oh=784c09f74418f749c162481f46bbd66f&amp;oe=523F48C1&amp;__gda__=1379901141_ab940c233ae5ab45aab17fc5d798baf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86058"/>
            <a:ext cx="45720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fbcdn-sphotos-h-a.akamaihd.net/hphotos-ak-prn1/v/1236043_220812674750987_1536983845_n.jpg?oh=f467d501922444d6ba51639ba2855150&amp;oe=523F6937&amp;__gda__=1379889669_e453f60e2693bc7b57f3ad0eee7e984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572001" cy="2786058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467544" y="2852936"/>
            <a:ext cx="7344816" cy="324036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prstTxWarp prst="textIn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ucida Handwriting" pitchFamily="66" charset="0"/>
              </a:rPr>
              <a:t>Obrigada</a:t>
            </a:r>
            <a:r>
              <a:rPr lang="pt-BR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ucida Handwriting" pitchFamily="66" charset="0"/>
              </a:rPr>
              <a:t>!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419872" y="589736"/>
            <a:ext cx="331311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Foto </a:t>
            </a:r>
            <a:r>
              <a:rPr lang="pt-B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ttp://www.santacruz.br/v4/imgs/cancer-de-mama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0"/>
            <a:ext cx="72891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02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pt-BR" sz="4800" dirty="0" smtClean="0"/>
              <a:t>apresentação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Experiência </a:t>
            </a:r>
            <a:r>
              <a:rPr lang="pt-BR" dirty="0"/>
              <a:t>vivenciada na Unidade de Saúde da Família </a:t>
            </a:r>
            <a:r>
              <a:rPr lang="pt-BR" dirty="0" err="1"/>
              <a:t>Drª</a:t>
            </a:r>
            <a:r>
              <a:rPr lang="pt-BR" dirty="0"/>
              <a:t> </a:t>
            </a:r>
            <a:r>
              <a:rPr lang="pt-BR" dirty="0" err="1"/>
              <a:t>Jocelina</a:t>
            </a:r>
            <a:r>
              <a:rPr lang="pt-BR" dirty="0"/>
              <a:t> Silva Gomes entre os meses de julho de 2012 a agosto de 2013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178808" y="5445224"/>
            <a:ext cx="3520440" cy="680939"/>
          </a:xfrm>
        </p:spPr>
        <p:txBody>
          <a:bodyPr/>
          <a:lstStyle/>
          <a:p>
            <a:pPr>
              <a:buNone/>
            </a:pPr>
            <a:endParaRPr lang="pt-BR" dirty="0"/>
          </a:p>
        </p:txBody>
      </p:sp>
      <p:pic>
        <p:nvPicPr>
          <p:cNvPr id="5" name="Picture 4" descr="http://www.santacruz.br/v4/imgs/cancer-de-mama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53"/>
            <a:ext cx="72891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el\Pictures\2013-09-20 ale\ale 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071546"/>
            <a:ext cx="3839884" cy="4643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446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pt-BR" sz="4800" dirty="0" smtClean="0"/>
              <a:t>Análise situacional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pPr algn="just"/>
            <a:r>
              <a:rPr lang="pt-BR" dirty="0" smtClean="0"/>
              <a:t>Segundo informações </a:t>
            </a:r>
            <a:r>
              <a:rPr lang="pt-BR" dirty="0"/>
              <a:t>do IBGE (DATASUS) Irará-população de aproximadamente 27.814 habitantes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Unidade de Estratégia de Saúde da </a:t>
            </a:r>
            <a:r>
              <a:rPr lang="pt-BR" dirty="0" err="1"/>
              <a:t>Familia</a:t>
            </a:r>
            <a:r>
              <a:rPr lang="pt-BR" dirty="0"/>
              <a:t> </a:t>
            </a:r>
            <a:r>
              <a:rPr lang="pt-BR" dirty="0" err="1"/>
              <a:t>Drª</a:t>
            </a:r>
            <a:r>
              <a:rPr lang="pt-BR" dirty="0"/>
              <a:t> </a:t>
            </a:r>
            <a:r>
              <a:rPr lang="pt-BR" dirty="0" err="1"/>
              <a:t>Jocelina</a:t>
            </a:r>
            <a:r>
              <a:rPr lang="pt-BR" dirty="0"/>
              <a:t> Silva Gomes .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pt-BR"/>
          </a:p>
        </p:txBody>
      </p:sp>
      <p:pic>
        <p:nvPicPr>
          <p:cNvPr id="5" name="Picture 4" descr="http://www.santacruz.br/v4/imgs/cancer-de-mama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53"/>
            <a:ext cx="72891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eriasbr.com/imagem-cidade/irara-ba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00"/>
            <a:ext cx="3456384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355976" y="6165304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Praça </a:t>
            </a:r>
            <a:r>
              <a:rPr lang="pt-BR" sz="1400" dirty="0" err="1" smtClean="0"/>
              <a:t>Xy</a:t>
            </a:r>
            <a:r>
              <a:rPr lang="pt-BR" sz="1400" dirty="0" smtClean="0"/>
              <a:t> Irará-Bahia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63117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pt-BR" sz="4800" dirty="0" smtClean="0"/>
              <a:t>Análise estratégica</a:t>
            </a:r>
            <a:br>
              <a:rPr lang="pt-BR" sz="4800" dirty="0" smtClean="0"/>
            </a:br>
            <a:r>
              <a:rPr lang="pt-BR" sz="4800" dirty="0" smtClean="0"/>
              <a:t>Introdução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Foi </a:t>
            </a:r>
            <a:r>
              <a:rPr lang="pt-BR" dirty="0"/>
              <a:t>implementada na E.S.F: </a:t>
            </a:r>
            <a:r>
              <a:rPr lang="pt-BR" b="1" dirty="0" smtClean="0"/>
              <a:t>Ações </a:t>
            </a:r>
            <a:r>
              <a:rPr lang="pt-BR" b="1" dirty="0"/>
              <a:t>de </a:t>
            </a:r>
            <a:r>
              <a:rPr lang="pt-BR" b="1" dirty="0" smtClean="0"/>
              <a:t>Promoção </a:t>
            </a:r>
            <a:r>
              <a:rPr lang="pt-BR" b="1" dirty="0"/>
              <a:t>de </a:t>
            </a:r>
            <a:r>
              <a:rPr lang="pt-BR" b="1" dirty="0" smtClean="0"/>
              <a:t>Saúde</a:t>
            </a:r>
            <a:r>
              <a:rPr lang="pt-BR" dirty="0"/>
              <a:t>, através de atividades educativas, avaliação de risco, reavaliação citopatológicos e mamografia</a:t>
            </a:r>
            <a:r>
              <a:rPr lang="pt-BR" dirty="0" smtClean="0"/>
              <a:t>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Na UBS a prevenção do câncer ginecológico é realizado um dia durante a semana pela enfermeira.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/>
              <a:t>A escolha pelo tema surgiu do desejo em ampliar a cobertura das mulheres aos exames CPCU e </a:t>
            </a:r>
            <a:r>
              <a:rPr lang="pt-BR" dirty="0" smtClean="0"/>
              <a:t>mamografia.</a:t>
            </a:r>
            <a:endParaRPr lang="pt-BR" dirty="0"/>
          </a:p>
        </p:txBody>
      </p:sp>
      <p:pic>
        <p:nvPicPr>
          <p:cNvPr id="5" name="Picture 4" descr="http://www.santacruz.br/v4/imgs/cancer-de-mama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53"/>
            <a:ext cx="72891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16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pt-BR" sz="4800" dirty="0" smtClean="0"/>
              <a:t>Objetivo geral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dirty="0" smtClean="0"/>
          </a:p>
          <a:p>
            <a:r>
              <a:rPr lang="pt-BR" dirty="0"/>
              <a:t>Ampliar a cobertura de detecção precoce do câncer de colo de útero e  câncer de mama na área de abrangência da ESF </a:t>
            </a:r>
            <a:r>
              <a:rPr lang="pt-BR" dirty="0" err="1"/>
              <a:t>Drª</a:t>
            </a:r>
            <a:r>
              <a:rPr lang="pt-BR" dirty="0"/>
              <a:t> </a:t>
            </a:r>
            <a:r>
              <a:rPr lang="pt-BR" dirty="0" err="1"/>
              <a:t>Jocelina</a:t>
            </a:r>
            <a:r>
              <a:rPr lang="pt-BR" dirty="0"/>
              <a:t> Silva Gomes.</a:t>
            </a:r>
          </a:p>
        </p:txBody>
      </p:sp>
      <p:pic>
        <p:nvPicPr>
          <p:cNvPr id="5" name="Picture 4" descr="http://www.santacruz.br/v4/imgs/cancer-de-mama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53"/>
            <a:ext cx="72891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66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pt-BR" sz="4800" dirty="0" smtClean="0"/>
              <a:t>Objetivo específicos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/>
              <a:t>1. </a:t>
            </a:r>
            <a:r>
              <a:rPr lang="pt-BR" b="1" dirty="0" smtClean="0"/>
              <a:t>Melhorar </a:t>
            </a:r>
            <a:r>
              <a:rPr lang="pt-BR" b="1" dirty="0"/>
              <a:t>a </a:t>
            </a:r>
            <a:r>
              <a:rPr lang="pt-BR" b="1" dirty="0" smtClean="0"/>
              <a:t>Adesão </a:t>
            </a:r>
            <a:r>
              <a:rPr lang="pt-BR" dirty="0"/>
              <a:t>das mulheres ao programa de câncer de colo e do câncer de mama na área de abrangência da ESF </a:t>
            </a:r>
            <a:r>
              <a:rPr lang="pt-BR" dirty="0" err="1"/>
              <a:t>Drª</a:t>
            </a:r>
            <a:r>
              <a:rPr lang="pt-BR" dirty="0"/>
              <a:t> </a:t>
            </a:r>
            <a:r>
              <a:rPr lang="pt-BR" dirty="0" err="1"/>
              <a:t>Jocelina</a:t>
            </a:r>
            <a:r>
              <a:rPr lang="pt-BR" dirty="0"/>
              <a:t> Silva Gomes</a:t>
            </a:r>
            <a:r>
              <a:rPr lang="pt-BR" dirty="0" smtClean="0"/>
              <a:t>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2. </a:t>
            </a:r>
            <a:r>
              <a:rPr lang="pt-BR" b="1" dirty="0"/>
              <a:t>Melhorar a </a:t>
            </a:r>
            <a:r>
              <a:rPr lang="pt-BR" b="1" dirty="0" smtClean="0"/>
              <a:t>Qualidade </a:t>
            </a:r>
            <a:r>
              <a:rPr lang="pt-BR" b="1" dirty="0"/>
              <a:t>do </a:t>
            </a:r>
            <a:r>
              <a:rPr lang="pt-BR" b="1" dirty="0" smtClean="0"/>
              <a:t>Atendimento </a:t>
            </a:r>
            <a:r>
              <a:rPr lang="pt-BR" dirty="0"/>
              <a:t>voltado à prevenção de cânceres em mulheres na área de abrangência da ESF </a:t>
            </a:r>
            <a:r>
              <a:rPr lang="pt-BR" dirty="0" err="1"/>
              <a:t>Drª</a:t>
            </a:r>
            <a:r>
              <a:rPr lang="pt-BR" dirty="0"/>
              <a:t> </a:t>
            </a:r>
            <a:r>
              <a:rPr lang="pt-BR" dirty="0" err="1"/>
              <a:t>Jocelina</a:t>
            </a:r>
            <a:r>
              <a:rPr lang="pt-BR" dirty="0"/>
              <a:t> Silva Gomes;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/>
              <a:t>3. </a:t>
            </a:r>
            <a:r>
              <a:rPr lang="pt-BR" b="1" dirty="0"/>
              <a:t>Melhorar </a:t>
            </a:r>
            <a:r>
              <a:rPr lang="pt-BR" b="1" dirty="0" smtClean="0"/>
              <a:t>Registros </a:t>
            </a:r>
            <a:r>
              <a:rPr lang="pt-BR" b="1" dirty="0"/>
              <a:t>das </a:t>
            </a:r>
            <a:r>
              <a:rPr lang="pt-BR" b="1" dirty="0" smtClean="0"/>
              <a:t>Informações </a:t>
            </a:r>
            <a:r>
              <a:rPr lang="pt-BR" dirty="0"/>
              <a:t>sobre câncer de colo de útero e do câncer de mama na área de abrangência da ESF </a:t>
            </a:r>
            <a:r>
              <a:rPr lang="pt-BR" dirty="0" err="1"/>
              <a:t>Drª</a:t>
            </a:r>
            <a:r>
              <a:rPr lang="pt-BR" dirty="0"/>
              <a:t> </a:t>
            </a:r>
            <a:r>
              <a:rPr lang="pt-BR" dirty="0" err="1"/>
              <a:t>Jocelina</a:t>
            </a:r>
            <a:r>
              <a:rPr lang="pt-BR" dirty="0"/>
              <a:t> Silva Gomes</a:t>
            </a:r>
            <a:r>
              <a:rPr lang="pt-BR" dirty="0" smtClean="0"/>
              <a:t>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4. </a:t>
            </a:r>
            <a:r>
              <a:rPr lang="pt-BR" b="1" dirty="0"/>
              <a:t>Mapear os </a:t>
            </a:r>
            <a:r>
              <a:rPr lang="pt-BR" b="1" dirty="0" smtClean="0"/>
              <a:t>Fatores </a:t>
            </a:r>
            <a:r>
              <a:rPr lang="pt-BR" b="1" dirty="0"/>
              <a:t>de </a:t>
            </a:r>
            <a:r>
              <a:rPr lang="pt-BR" b="1" dirty="0" smtClean="0"/>
              <a:t>Riscos </a:t>
            </a:r>
            <a:r>
              <a:rPr lang="pt-BR" dirty="0"/>
              <a:t>para desenvolvimento de câncer de colo e do câncer de mama na área de abrangência da ESF </a:t>
            </a:r>
            <a:r>
              <a:rPr lang="pt-BR" dirty="0" err="1"/>
              <a:t>Drª</a:t>
            </a:r>
            <a:r>
              <a:rPr lang="pt-BR" dirty="0"/>
              <a:t> </a:t>
            </a:r>
            <a:r>
              <a:rPr lang="pt-BR" dirty="0" err="1"/>
              <a:t>Jocelina</a:t>
            </a:r>
            <a:r>
              <a:rPr lang="pt-BR" dirty="0"/>
              <a:t> Silva Gomes</a:t>
            </a:r>
            <a:r>
              <a:rPr lang="pt-BR" dirty="0" smtClean="0"/>
              <a:t>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5. </a:t>
            </a:r>
            <a:r>
              <a:rPr lang="pt-BR" b="1" dirty="0"/>
              <a:t>Promover à </a:t>
            </a:r>
            <a:r>
              <a:rPr lang="pt-BR" b="1" dirty="0" smtClean="0"/>
              <a:t>Saúde </a:t>
            </a:r>
            <a:r>
              <a:rPr lang="pt-BR" b="1" dirty="0"/>
              <a:t>das </a:t>
            </a:r>
            <a:r>
              <a:rPr lang="pt-BR" b="1" dirty="0" smtClean="0"/>
              <a:t>Mulheres </a:t>
            </a:r>
            <a:r>
              <a:rPr lang="pt-BR" dirty="0"/>
              <a:t>na área de abrangência da ESF </a:t>
            </a:r>
            <a:r>
              <a:rPr lang="pt-BR" dirty="0" err="1"/>
              <a:t>Drª</a:t>
            </a:r>
            <a:r>
              <a:rPr lang="pt-BR" dirty="0"/>
              <a:t> </a:t>
            </a:r>
            <a:r>
              <a:rPr lang="pt-BR" dirty="0" err="1"/>
              <a:t>Jocelina</a:t>
            </a:r>
            <a:r>
              <a:rPr lang="pt-BR" dirty="0"/>
              <a:t> Silva Gomes;</a:t>
            </a:r>
          </a:p>
        </p:txBody>
      </p:sp>
      <p:pic>
        <p:nvPicPr>
          <p:cNvPr id="5" name="Picture 4" descr="http://www.santacruz.br/v4/imgs/cancer-de-mama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53"/>
            <a:ext cx="72891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7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pt-BR" sz="3600" dirty="0" smtClean="0"/>
              <a:t>Avaliação das intervenções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Objetivou-se </a:t>
            </a:r>
            <a:r>
              <a:rPr lang="pt-BR" dirty="0"/>
              <a:t>a melhoria da atenção à saúde da mulher mediante o estabelecimento de ações de prevenção</a:t>
            </a:r>
            <a:r>
              <a:rPr lang="pt-BR" dirty="0" smtClean="0"/>
              <a:t>:</a:t>
            </a:r>
          </a:p>
          <a:p>
            <a:pPr algn="just"/>
            <a:endParaRPr lang="pt-BR" dirty="0"/>
          </a:p>
          <a:p>
            <a:pPr lvl="1" algn="just"/>
            <a:r>
              <a:rPr lang="pt-BR" dirty="0"/>
              <a:t>Câncer de colo de útero em mulheres na faixa etária de 25 a </a:t>
            </a:r>
            <a:r>
              <a:rPr lang="pt-BR" dirty="0" smtClean="0"/>
              <a:t>64 </a:t>
            </a:r>
            <a:r>
              <a:rPr lang="pt-BR" dirty="0"/>
              <a:t>anos. </a:t>
            </a:r>
            <a:endParaRPr lang="pt-BR" dirty="0" smtClean="0"/>
          </a:p>
          <a:p>
            <a:pPr lvl="1" algn="just"/>
            <a:endParaRPr lang="pt-BR" dirty="0"/>
          </a:p>
          <a:p>
            <a:pPr lvl="1" algn="just"/>
            <a:r>
              <a:rPr lang="pt-BR" dirty="0" smtClean="0"/>
              <a:t>Câncer </a:t>
            </a:r>
            <a:r>
              <a:rPr lang="pt-BR" dirty="0"/>
              <a:t>de mama em mulheres com idade de </a:t>
            </a:r>
            <a:r>
              <a:rPr lang="pt-BR" dirty="0" smtClean="0"/>
              <a:t>50 </a:t>
            </a:r>
            <a:r>
              <a:rPr lang="pt-BR" dirty="0"/>
              <a:t>a </a:t>
            </a:r>
            <a:r>
              <a:rPr lang="pt-BR" dirty="0" smtClean="0"/>
              <a:t>69 </a:t>
            </a:r>
            <a:r>
              <a:rPr lang="pt-BR" dirty="0"/>
              <a:t>anos.  </a:t>
            </a:r>
            <a:endParaRPr lang="pt-BR" dirty="0" smtClean="0"/>
          </a:p>
          <a:p>
            <a:pPr lvl="1" algn="just"/>
            <a:endParaRPr lang="pt-BR" dirty="0"/>
          </a:p>
          <a:p>
            <a:pPr algn="just"/>
            <a:r>
              <a:rPr lang="pt-BR" dirty="0"/>
              <a:t>Na área adstrita à UBS existem 1.139 mulheres na faixa etária de 25 a 64 anos e 321 mulheres de </a:t>
            </a:r>
            <a:r>
              <a:rPr lang="pt-BR" dirty="0" smtClean="0"/>
              <a:t>50 </a:t>
            </a:r>
            <a:r>
              <a:rPr lang="pt-BR" dirty="0"/>
              <a:t>a </a:t>
            </a:r>
            <a:r>
              <a:rPr lang="pt-BR" dirty="0" smtClean="0"/>
              <a:t>69</a:t>
            </a:r>
            <a:endParaRPr lang="pt-BR" dirty="0"/>
          </a:p>
        </p:txBody>
      </p:sp>
      <p:pic>
        <p:nvPicPr>
          <p:cNvPr id="5" name="Picture 4" descr="http://www.santacruz.br/v4/imgs/cancer-de-mama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53"/>
            <a:ext cx="72891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63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pt-BR" sz="3600" dirty="0" smtClean="0"/>
              <a:t>Avaliação das intervenções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314 </a:t>
            </a:r>
            <a:r>
              <a:rPr lang="pt-BR" dirty="0"/>
              <a:t>realizaram o </a:t>
            </a:r>
            <a:r>
              <a:rPr lang="pt-BR" dirty="0" smtClean="0"/>
              <a:t>CPCU</a:t>
            </a:r>
          </a:p>
          <a:p>
            <a:pPr algn="just"/>
            <a:r>
              <a:rPr lang="pt-BR" dirty="0" smtClean="0"/>
              <a:t>162 </a:t>
            </a:r>
            <a:r>
              <a:rPr lang="pt-BR" dirty="0"/>
              <a:t>mulheres passaram por consultas médicas e foram solicitadas </a:t>
            </a:r>
            <a:r>
              <a:rPr lang="pt-BR" dirty="0" smtClean="0"/>
              <a:t>mamografias</a:t>
            </a:r>
            <a:r>
              <a:rPr lang="pt-BR" dirty="0" smtClean="0"/>
              <a:t>. </a:t>
            </a:r>
            <a:endParaRPr lang="pt-BR" dirty="0"/>
          </a:p>
        </p:txBody>
      </p:sp>
      <p:pic>
        <p:nvPicPr>
          <p:cNvPr id="5" name="Picture 4" descr="http://www.santacruz.br/v4/imgs/cancer-de-mama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53"/>
            <a:ext cx="72891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43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Personalizada 28">
      <a:dk1>
        <a:sysClr val="windowText" lastClr="000000"/>
      </a:dk1>
      <a:lt1>
        <a:sysClr val="window" lastClr="FFFFFF"/>
      </a:lt1>
      <a:dk2>
        <a:srgbClr val="FF0066"/>
      </a:dk2>
      <a:lt2>
        <a:srgbClr val="FF3399"/>
      </a:lt2>
      <a:accent1>
        <a:srgbClr val="CC0066"/>
      </a:accent1>
      <a:accent2>
        <a:srgbClr val="FF33CC"/>
      </a:accent2>
      <a:accent3>
        <a:srgbClr val="AC956E"/>
      </a:accent3>
      <a:accent4>
        <a:srgbClr val="E50072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pulento">
  <a:themeElements>
    <a:clrScheme name="Personalizada 28">
      <a:dk1>
        <a:sysClr val="windowText" lastClr="000000"/>
      </a:dk1>
      <a:lt1>
        <a:sysClr val="window" lastClr="FFFFFF"/>
      </a:lt1>
      <a:dk2>
        <a:srgbClr val="FF0066"/>
      </a:dk2>
      <a:lt2>
        <a:srgbClr val="FF3399"/>
      </a:lt2>
      <a:accent1>
        <a:srgbClr val="CC0066"/>
      </a:accent1>
      <a:accent2>
        <a:srgbClr val="FF33CC"/>
      </a:accent2>
      <a:accent3>
        <a:srgbClr val="AC956E"/>
      </a:accent3>
      <a:accent4>
        <a:srgbClr val="E50072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pulento">
  <a:themeElements>
    <a:clrScheme name="Personalizada 28">
      <a:dk1>
        <a:sysClr val="windowText" lastClr="000000"/>
      </a:dk1>
      <a:lt1>
        <a:sysClr val="window" lastClr="FFFFFF"/>
      </a:lt1>
      <a:dk2>
        <a:srgbClr val="FF0066"/>
      </a:dk2>
      <a:lt2>
        <a:srgbClr val="FF3399"/>
      </a:lt2>
      <a:accent1>
        <a:srgbClr val="CC0066"/>
      </a:accent1>
      <a:accent2>
        <a:srgbClr val="FF33CC"/>
      </a:accent2>
      <a:accent3>
        <a:srgbClr val="AC956E"/>
      </a:accent3>
      <a:accent4>
        <a:srgbClr val="E50072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208</TotalTime>
  <Words>1487</Words>
  <Application>Microsoft Office PowerPoint</Application>
  <PresentationFormat>Apresentação na tela (4:3)</PresentationFormat>
  <Paragraphs>122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24</vt:i4>
      </vt:variant>
    </vt:vector>
  </HeadingPairs>
  <TitlesOfParts>
    <vt:vector size="27" baseType="lpstr">
      <vt:lpstr>Opulento</vt:lpstr>
      <vt:lpstr>1_Opulento</vt:lpstr>
      <vt:lpstr>2_Opulento</vt:lpstr>
      <vt:lpstr>Apresentação do PowerPoint</vt:lpstr>
      <vt:lpstr>Apresentação do PowerPoint</vt:lpstr>
      <vt:lpstr>apresentação</vt:lpstr>
      <vt:lpstr>Análise situacional</vt:lpstr>
      <vt:lpstr>Análise estratégica Introdução</vt:lpstr>
      <vt:lpstr>Objetivo geral</vt:lpstr>
      <vt:lpstr>Objetivo específicos</vt:lpstr>
      <vt:lpstr>Avaliação das intervenções</vt:lpstr>
      <vt:lpstr>Avaliação das intervenções</vt:lpstr>
      <vt:lpstr>Avaliação das intervenções</vt:lpstr>
      <vt:lpstr>Avaliação das intervenções</vt:lpstr>
      <vt:lpstr>Avaliação das intervenções</vt:lpstr>
      <vt:lpstr>Avaliação das intervenções</vt:lpstr>
      <vt:lpstr>Avaliação das intervenções</vt:lpstr>
      <vt:lpstr>Avaliação das intervenções discussão</vt:lpstr>
      <vt:lpstr>Avaliação das intervenções discussão</vt:lpstr>
      <vt:lpstr>Avaliação das intervenções</vt:lpstr>
      <vt:lpstr>Avaliação das intervenções</vt:lpstr>
      <vt:lpstr>Avaliação das intervenções</vt:lpstr>
      <vt:lpstr>Reflexão crítica</vt:lpstr>
      <vt:lpstr>Referências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CLAUDIA</dc:creator>
  <cp:lastModifiedBy>Casa Bella 02</cp:lastModifiedBy>
  <cp:revision>31</cp:revision>
  <dcterms:created xsi:type="dcterms:W3CDTF">2013-09-13T14:01:33Z</dcterms:created>
  <dcterms:modified xsi:type="dcterms:W3CDTF">2013-09-25T17:39:51Z</dcterms:modified>
</cp:coreProperties>
</file>