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6" r:id="rId2"/>
    <p:sldId id="257" r:id="rId3"/>
    <p:sldId id="259" r:id="rId4"/>
    <p:sldId id="260" r:id="rId5"/>
    <p:sldId id="261" r:id="rId6"/>
    <p:sldId id="285" r:id="rId7"/>
    <p:sldId id="262" r:id="rId8"/>
    <p:sldId id="263" r:id="rId9"/>
    <p:sldId id="264" r:id="rId10"/>
    <p:sldId id="280" r:id="rId11"/>
    <p:sldId id="269" r:id="rId12"/>
    <p:sldId id="266" r:id="rId13"/>
    <p:sldId id="267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81" r:id="rId26"/>
    <p:sldId id="282" r:id="rId27"/>
    <p:sldId id="287" r:id="rId28"/>
    <p:sldId id="283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53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Planilha%20coleta%20de%20dados%20Diabetes-DESBLOQUEADA%20Alessandra%20Almeida_corrigida%20Rafael%20Lund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Planilha%20coleta%20de%20dados%20Diabetes-DESBLOQUEADA%20Alessandra%20Almeida_corrigida%20Rafael%20Lun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\Desktop\Planilha%20coleta%20de%20dados%20Diabetes-DESBLOQUEADA%20Alessandra%20Almeida_corrigida%20Rafael%20Lund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TCC\Planilha%20de%20coleta%20de%20dados%20hipertens&#227;o-%20FINAL-%20Alessandra%20Almei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Planilha%20coleta%20de%20dados%20Diabetes-DESBLOQUEADA%20Alessandra%20Almeida_corrigida%20Rafael%20Lund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\Desktop\Planilha%20coleta%20de%20dados%20Diabetes-DESBLOQUEADA%20Alessandra%20Almeida_corrigida%20Rafael%20Lu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UBS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0.22457627118644094</c:v>
                </c:pt>
                <c:pt idx="1">
                  <c:v>0.51694915254237384</c:v>
                </c:pt>
                <c:pt idx="2">
                  <c:v>0.68220338983050821</c:v>
                </c:pt>
                <c:pt idx="3">
                  <c:v>0.90677966101694918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85152"/>
        <c:axId val="127116552"/>
      </c:barChart>
      <c:catAx>
        <c:axId val="528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7116552"/>
        <c:crosses val="autoZero"/>
        <c:auto val="1"/>
        <c:lblAlgn val="ctr"/>
        <c:lblOffset val="100"/>
        <c:noMultiLvlLbl val="0"/>
      </c:catAx>
      <c:valAx>
        <c:axId val="1271165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8515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prescrição de medicamentos  da lista do Hiperdia ou da Farmácia Popular</a:t>
            </a:r>
          </a:p>
        </c:rich>
      </c:tx>
      <c:layout>
        <c:manualLayout>
          <c:xMode val="edge"/>
          <c:yMode val="edge"/>
          <c:x val="0.1700277283887901"/>
          <c:y val="3.508739185379605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hipertensão- FINAL- Alessandra Almeida.xls]Indicadores'!$C$29</c:f>
              <c:strCache>
                <c:ptCount val="1"/>
                <c:pt idx="0">
                  <c:v>Proporção de usuários com HAS com consultas especializadas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hipertensão- FINAL- Alessandra Almeida.xls]Indicadores'!$D$28:$G$28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hipertensão- FINAL- Alessandra Almeida.xls]Indicadores'!$D$29:$G$29</c:f>
              <c:numCache>
                <c:formatCode>0.0%</c:formatCode>
                <c:ptCount val="4"/>
                <c:pt idx="0">
                  <c:v>0.7200000000000002</c:v>
                </c:pt>
                <c:pt idx="1">
                  <c:v>0.54545454545454541</c:v>
                </c:pt>
                <c:pt idx="2">
                  <c:v>0.54545454545454541</c:v>
                </c:pt>
                <c:pt idx="3">
                  <c:v>0.53731343283582089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970024"/>
        <c:axId val="75969240"/>
      </c:barChart>
      <c:catAx>
        <c:axId val="75970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969240"/>
        <c:crosses val="autoZero"/>
        <c:auto val="1"/>
        <c:lblAlgn val="ctr"/>
        <c:lblOffset val="100"/>
        <c:noMultiLvlLbl val="0"/>
      </c:catAx>
      <c:valAx>
        <c:axId val="75969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97002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a Pressão Arterial compensada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hipertensão- FINAL- Alessandra Almeida.xls]Indicadores'!$C$47</c:f>
              <c:strCache>
                <c:ptCount val="1"/>
                <c:pt idx="0">
                  <c:v>Proporção de hipertensos que tomam todos os medicamentos de acordo com a prescrição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hipertensão- FINAL- Alessandra Almeida.xls]Indicadores'!$D$46:$G$46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hipertensão- FINAL- Alessandra Almeida.xls]Indicadores'!$D$47:$G$47</c:f>
              <c:numCache>
                <c:formatCode>0.0%</c:formatCode>
                <c:ptCount val="4"/>
                <c:pt idx="0">
                  <c:v>0.73584905660377442</c:v>
                </c:pt>
                <c:pt idx="1">
                  <c:v>0.9754098360655743</c:v>
                </c:pt>
                <c:pt idx="2">
                  <c:v>0.9689440993788826</c:v>
                </c:pt>
                <c:pt idx="3">
                  <c:v>0.97663551401869186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012232"/>
        <c:axId val="169012624"/>
      </c:barChart>
      <c:catAx>
        <c:axId val="169012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012624"/>
        <c:crosses val="autoZero"/>
        <c:auto val="1"/>
        <c:lblAlgn val="ctr"/>
        <c:lblOffset val="100"/>
        <c:noMultiLvlLbl val="0"/>
      </c:catAx>
      <c:valAx>
        <c:axId val="1690126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01223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 que utilizam medicamentos para controle da doença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Diabetes-DESBLOQUEADA Alessandra Almeida_corrigida Rafael Lund.xls]Indicadores'!$C$34</c:f>
              <c:strCache>
                <c:ptCount val="1"/>
                <c:pt idx="0">
                  <c:v>Proporção de usuários com DB com consultas especializadas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coleta de dados Diabetes-DESBLOQUEADA Alessandra Almeida_corrigida Rafael Lund.xls]Indicadores'!$D$33:$G$33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Diabetes-DESBLOQUEADA Alessandra Almeida_corrigida Rafael Lund.xls]Indicadores'!$D$34:$G$34</c:f>
              <c:numCache>
                <c:formatCode>0.0%</c:formatCode>
                <c:ptCount val="4"/>
                <c:pt idx="0">
                  <c:v>1.1200000000000001</c:v>
                </c:pt>
                <c:pt idx="1">
                  <c:v>1</c:v>
                </c:pt>
                <c:pt idx="2">
                  <c:v>1</c:v>
                </c:pt>
                <c:pt idx="3">
                  <c:v>0.95145631067961167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013408"/>
        <c:axId val="169013800"/>
      </c:barChart>
      <c:catAx>
        <c:axId val="1690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013800"/>
        <c:crosses val="autoZero"/>
        <c:auto val="1"/>
        <c:lblAlgn val="ctr"/>
        <c:lblOffset val="100"/>
        <c:noMultiLvlLbl val="0"/>
      </c:catAx>
      <c:valAx>
        <c:axId val="169013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01340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usuários com HAS com consultas especializadas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0.72000000000000064</c:v>
                </c:pt>
                <c:pt idx="1">
                  <c:v>0.54545454545454541</c:v>
                </c:pt>
                <c:pt idx="2">
                  <c:v>0.54545454545454541</c:v>
                </c:pt>
                <c:pt idx="3">
                  <c:v>0.53731343283582089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014584"/>
        <c:axId val="169014976"/>
      </c:barChart>
      <c:catAx>
        <c:axId val="16901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014976"/>
        <c:crosses val="autoZero"/>
        <c:auto val="1"/>
        <c:lblAlgn val="ctr"/>
        <c:lblOffset val="100"/>
        <c:noMultiLvlLbl val="0"/>
      </c:catAx>
      <c:valAx>
        <c:axId val="1690149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01458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hipertensão- FINAL- Alessandra Almeida.xlsx]Indicadores'!$C$9</c:f>
              <c:strCache>
                <c:ptCount val="1"/>
                <c:pt idx="0">
                  <c:v>Proporção de hipertensos com cadastro no Programa HIPERDIA ou em planilha própria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hipertensão- FINAL- Alessandra Almeida.xlsx]Indicadores'!$D$8:$G$8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hipertensão- FINAL- Alessandra Almeida.xlsx]Indicadores'!$D$9:$G$9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015760"/>
        <c:axId val="169497568"/>
      </c:barChart>
      <c:catAx>
        <c:axId val="16901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497568"/>
        <c:crosses val="autoZero"/>
        <c:auto val="1"/>
        <c:lblAlgn val="ctr"/>
        <c:lblOffset val="100"/>
        <c:noMultiLvlLbl val="0"/>
      </c:catAx>
      <c:valAx>
        <c:axId val="1694975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0157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0.15094339622641545</c:v>
                </c:pt>
                <c:pt idx="1">
                  <c:v>0.16393442622950818</c:v>
                </c:pt>
                <c:pt idx="2">
                  <c:v>0.1304347826086957</c:v>
                </c:pt>
                <c:pt idx="3">
                  <c:v>9.8130841121495532E-2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98352"/>
        <c:axId val="169498744"/>
      </c:barChart>
      <c:catAx>
        <c:axId val="16949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498744"/>
        <c:crosses val="autoZero"/>
        <c:auto val="1"/>
        <c:lblAlgn val="ctr"/>
        <c:lblOffset val="100"/>
        <c:noMultiLvlLbl val="0"/>
      </c:catAx>
      <c:valAx>
        <c:axId val="1694987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4983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just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Indicadores!$C$103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Indicadores!$D$102:$G$102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Indicadores!$D$103:$G$103</c:f>
              <c:numCache>
                <c:formatCode>0.0%</c:formatCode>
                <c:ptCount val="4"/>
                <c:pt idx="0">
                  <c:v>7.1428571428571425E-2</c:v>
                </c:pt>
                <c:pt idx="1">
                  <c:v>5.3571428571428555E-2</c:v>
                </c:pt>
                <c:pt idx="2">
                  <c:v>6.4935064935064929E-2</c:v>
                </c:pt>
                <c:pt idx="3">
                  <c:v>8.7378640776699074E-2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99528"/>
        <c:axId val="169499920"/>
      </c:barChart>
      <c:catAx>
        <c:axId val="16949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499920"/>
        <c:crosses val="autoZero"/>
        <c:auto val="1"/>
        <c:lblAlgn val="ctr"/>
        <c:lblOffset val="100"/>
        <c:noMultiLvlLbl val="0"/>
      </c:catAx>
      <c:valAx>
        <c:axId val="1694999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499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833333333333344"/>
          <c:y val="2.416918173469596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Diabetes-DESBLOQUEADA Alessandra Almeida_corrigida Rafael Lund.xls]Indicadores'!$C$4</c:f>
              <c:strCache>
                <c:ptCount val="1"/>
                <c:pt idx="0">
                  <c:v>Cobertura do programa de atenção ao diabético na UBS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coleta de dados Diabetes-DESBLOQUEADA Alessandra Almeida_corrigida Rafael Lund.xls]Indicadores'!$D$3:$G$3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Diabetes-DESBLOQUEADA Alessandra Almeida_corrigida Rafael Lund.xls]Indicadores'!$D$4:$G$4</c:f>
              <c:numCache>
                <c:formatCode>0.0%</c:formatCode>
                <c:ptCount val="4"/>
                <c:pt idx="0">
                  <c:v>0.32558139534883751</c:v>
                </c:pt>
                <c:pt idx="1">
                  <c:v>0.65116279069767469</c:v>
                </c:pt>
                <c:pt idx="2">
                  <c:v>0.89534883720930281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6518936"/>
        <c:axId val="167008616"/>
      </c:barChart>
      <c:catAx>
        <c:axId val="76518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7008616"/>
        <c:crosses val="autoZero"/>
        <c:auto val="1"/>
        <c:lblAlgn val="ctr"/>
        <c:lblOffset val="100"/>
        <c:noMultiLvlLbl val="0"/>
      </c:catAx>
      <c:valAx>
        <c:axId val="1670086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518936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</a:t>
            </a:r>
            <a:r>
              <a:rPr lang="pt-BR" dirty="0" smtClean="0"/>
              <a:t>hipertensos e diabéticos </a:t>
            </a:r>
            <a:r>
              <a:rPr lang="pt-BR" dirty="0"/>
              <a:t>com cadastro no Programa HIPERDIA ou em planilha própria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hipertensos com cadastro no Programa HIPERDIA ou em planilha própria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09568"/>
        <c:axId val="167311256"/>
      </c:barChart>
      <c:catAx>
        <c:axId val="570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7311256"/>
        <c:crosses val="autoZero"/>
        <c:auto val="1"/>
        <c:lblAlgn val="ctr"/>
        <c:lblOffset val="100"/>
        <c:noMultiLvlLbl val="0"/>
      </c:catAx>
      <c:valAx>
        <c:axId val="1673112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95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hipertensão- FINAL- Alessandra Almeida.xls]Indicadores'!$C$14</c:f>
              <c:strCache>
                <c:ptCount val="1"/>
                <c:pt idx="0">
                  <c:v>Proporção de hipertensos com a consulta de acordo com 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hipertensão- FINAL- Alessandra Almeida.xls]Indicadores'!$D$13:$G$13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hipertensão- FINAL- Alessandra Almeida.xls]Indicadores'!$D$14:$G$14</c:f>
              <c:numCache>
                <c:formatCode>0.0%</c:formatCode>
                <c:ptCount val="4"/>
                <c:pt idx="0">
                  <c:v>0.79245283018867951</c:v>
                </c:pt>
                <c:pt idx="1">
                  <c:v>0.96721311475409832</c:v>
                </c:pt>
                <c:pt idx="2">
                  <c:v>0.97515527950310599</c:v>
                </c:pt>
                <c:pt idx="3">
                  <c:v>0.98130841121495327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530792"/>
        <c:axId val="168151304"/>
      </c:barChart>
      <c:catAx>
        <c:axId val="16653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151304"/>
        <c:crosses val="autoZero"/>
        <c:auto val="1"/>
        <c:lblAlgn val="ctr"/>
        <c:lblOffset val="100"/>
        <c:noMultiLvlLbl val="0"/>
      </c:catAx>
      <c:valAx>
        <c:axId val="1681513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653079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1" i="0" baseline="0">
                <a:effectLst/>
              </a:rPr>
              <a:t>Proporção de diabéticos com a consulta de acordo com o protocolo em dia</a:t>
            </a:r>
            <a:endParaRPr lang="pt-BR" sz="1200"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hipertensão- FINAL- Alessandra Almeida.xls]Indicadores'!$C$9</c:f>
              <c:strCache>
                <c:ptCount val="1"/>
                <c:pt idx="0">
                  <c:v>Proporção de hipertensos com cadastro no Programa HIPERDIA ou em planilha própria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hipertensão- FINAL- Alessandra Almeida.xls]Indicadores'!$D$8:$G$8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hipertensão- FINAL- Alessandra Almeida.xls]Indicadores'!$D$9:$G$9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970416"/>
        <c:axId val="75970808"/>
      </c:barChart>
      <c:catAx>
        <c:axId val="7597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970808"/>
        <c:crosses val="autoZero"/>
        <c:auto val="1"/>
        <c:lblAlgn val="ctr"/>
        <c:lblOffset val="100"/>
        <c:noMultiLvlLbl val="0"/>
      </c:catAx>
      <c:valAx>
        <c:axId val="759708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970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os exames complementares  do protocolo em dia</a:t>
            </a:r>
          </a:p>
        </c:rich>
      </c:tx>
      <c:layout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Diabetes-DESBLOQUEADA Alessandra Almeida_corrigida Rafael Lund.xls]Indicadores'!$C$28</c:f>
              <c:strCache>
                <c:ptCount val="1"/>
                <c:pt idx="0">
                  <c:v>Proporção de diabéticos os exames complementares  do protocolo em dia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coleta de dados Diabetes-DESBLOQUEADA Alessandra Almeida_corrigida Rafael Lund.xls]Indicadores'!$D$27:$G$27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Diabetes-DESBLOQUEADA Alessandra Almeida_corrigida Rafael Lund.xls]Indicadores'!$D$28:$G$28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971592"/>
        <c:axId val="75971984"/>
      </c:barChart>
      <c:catAx>
        <c:axId val="75971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971984"/>
        <c:crosses val="autoZero"/>
        <c:auto val="1"/>
        <c:lblAlgn val="ctr"/>
        <c:lblOffset val="100"/>
        <c:noMultiLvlLbl val="0"/>
      </c:catAx>
      <c:valAx>
        <c:axId val="75971984"/>
        <c:scaling>
          <c:orientation val="minMax"/>
          <c:max val="1"/>
          <c:min val="0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97159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 do protocolo 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hipertensão- FINAL- Alessandra Almeida.xls]Indicadores'!$C$24</c:f>
              <c:strCache>
                <c:ptCount val="1"/>
                <c:pt idx="0">
                  <c:v>Proporção de hipertensos com os exames complementares  do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hipertensão- FINAL- Alessandra Almeida.xls]Indicadores'!$D$23:$G$23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hipertensão- FINAL- Alessandra Almeida.xls]Indicadores'!$D$24:$G$24</c:f>
              <c:numCache>
                <c:formatCode>0.0%</c:formatCode>
                <c:ptCount val="4"/>
                <c:pt idx="0">
                  <c:v>0.71698113207547198</c:v>
                </c:pt>
                <c:pt idx="1">
                  <c:v>0.91803278688524548</c:v>
                </c:pt>
                <c:pt idx="2">
                  <c:v>0.93788819875776375</c:v>
                </c:pt>
                <c:pt idx="3">
                  <c:v>0.95327102803738339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785640"/>
        <c:axId val="168786032"/>
      </c:barChart>
      <c:catAx>
        <c:axId val="168785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786032"/>
        <c:crosses val="autoZero"/>
        <c:auto val="1"/>
        <c:lblAlgn val="ctr"/>
        <c:lblOffset val="100"/>
        <c:noMultiLvlLbl val="0"/>
      </c:catAx>
      <c:valAx>
        <c:axId val="1687860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78564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exame do pé diabético 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Diabetes-DESBLOQUEADA Alessandra Almeida_corrigida Rafael Lund.xls]Indicadores'!$C$22</c:f>
              <c:strCache>
                <c:ptCount val="1"/>
                <c:pt idx="0">
                  <c:v>Proporção de diabéticos com  exame do pé diabético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coleta de dados Diabetes-DESBLOQUEADA Alessandra Almeida_corrigida Rafael Lund.xls]Indicadores'!$D$21:$G$21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Diabetes-DESBLOQUEADA Alessandra Almeida_corrigida Rafael Lund.xls]Indicadores'!$D$22:$G$22</c:f>
              <c:numCache>
                <c:formatCode>0.0%</c:formatCode>
                <c:ptCount val="4"/>
                <c:pt idx="0">
                  <c:v>0.89285714285714268</c:v>
                </c:pt>
                <c:pt idx="1">
                  <c:v>0.89285714285714268</c:v>
                </c:pt>
                <c:pt idx="2">
                  <c:v>0.85714285714285732</c:v>
                </c:pt>
                <c:pt idx="3">
                  <c:v>0.84466019417475724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786816"/>
        <c:axId val="168787208"/>
      </c:barChart>
      <c:catAx>
        <c:axId val="16878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787208"/>
        <c:crossesAt val="0"/>
        <c:auto val="1"/>
        <c:lblAlgn val="ctr"/>
        <c:lblOffset val="100"/>
        <c:noMultiLvlLbl val="0"/>
      </c:catAx>
      <c:valAx>
        <c:axId val="1687872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786816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tratamento medicamentoso da lista do HIPERDIA ou Farmácia Popular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Diabetes-DESBLOQUEADA Alessandra Almeida_corrigida Rafael Lund.xls]Indicadores'!$C$40</c:f>
              <c:strCache>
                <c:ptCount val="1"/>
                <c:pt idx="0">
                  <c:v>Proporção de diabéticos com tratamento medicamentoso da lista do HIPERDIA ou Farmácia Popular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coleta de dados Diabetes-DESBLOQUEADA Alessandra Almeida_corrigida Rafael Lund.xls]Indicadores'!$D$39:$G$39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Diabetes-DESBLOQUEADA Alessandra Almeida_corrigida Rafael Lund.xls]Indicadores'!$D$40:$G$40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787992"/>
        <c:axId val="168788384"/>
      </c:barChart>
      <c:catAx>
        <c:axId val="16878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788384"/>
        <c:crosses val="autoZero"/>
        <c:auto val="1"/>
        <c:lblAlgn val="ctr"/>
        <c:lblOffset val="100"/>
        <c:noMultiLvlLbl val="0"/>
      </c:catAx>
      <c:valAx>
        <c:axId val="1687883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78799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0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5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83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5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15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5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9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6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1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8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1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8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5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7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7617" y="3227682"/>
            <a:ext cx="7766936" cy="1646302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DA ATENÇÃO À SAÚDE DOS HIPERTENSOS E DIABÉTICOS DA UBS JARDIM SUMARÉ, </a:t>
            </a:r>
            <a:b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JOÃO DE MERITI, RJ.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97617" y="4186299"/>
            <a:ext cx="7766936" cy="1096899"/>
          </a:xfrm>
        </p:spPr>
        <p:txBody>
          <a:bodyPr/>
          <a:lstStyle/>
          <a:p>
            <a:r>
              <a:rPr lang="pt-BR" b="1" dirty="0"/>
              <a:t>Alessandra de Moraes de Almeida</a:t>
            </a:r>
          </a:p>
          <a:p>
            <a:r>
              <a:rPr lang="pt-BR" dirty="0"/>
              <a:t> Orientador: </a:t>
            </a:r>
            <a:r>
              <a:rPr lang="pt-BR" b="1" dirty="0" smtClean="0"/>
              <a:t>Karen </a:t>
            </a:r>
            <a:r>
              <a:rPr lang="pt-BR" b="1" dirty="0"/>
              <a:t>Christina Rodrigues dos Santos</a:t>
            </a:r>
            <a:r>
              <a:rPr lang="pt-BR" b="1" dirty="0"/>
              <a:t> 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09650" y="285750"/>
            <a:ext cx="712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cs typeface="Arial" panose="020B0604020202020204" pitchFamily="34" charset="0"/>
              </a:rPr>
              <a:t>Universidade federal de pelotas</a:t>
            </a:r>
            <a:endParaRPr lang="pt-BR" dirty="0" smtClean="0"/>
          </a:p>
          <a:p>
            <a:r>
              <a:rPr lang="pt-BR" dirty="0" smtClean="0">
                <a:cs typeface="Arial" panose="020B0604020202020204" pitchFamily="34" charset="0"/>
              </a:rPr>
              <a:t>Departamento de medicina social</a:t>
            </a:r>
            <a:endParaRPr lang="pt-BR" dirty="0" smtClean="0"/>
          </a:p>
          <a:p>
            <a:r>
              <a:rPr lang="pt-BR" dirty="0" smtClean="0">
                <a:cs typeface="Arial" panose="020B0604020202020204" pitchFamily="34" charset="0"/>
              </a:rPr>
              <a:t>Universidade aberta do SUS - UNASUS</a:t>
            </a:r>
            <a:endParaRPr lang="pt-BR" dirty="0" smtClean="0"/>
          </a:p>
          <a:p>
            <a:r>
              <a:rPr lang="pt-BR" dirty="0" smtClean="0">
                <a:cs typeface="Arial" panose="020B0604020202020204" pitchFamily="34" charset="0"/>
              </a:rPr>
              <a:t>Especialização em saúde da família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68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5434" y="2266950"/>
            <a:ext cx="8596668" cy="2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31856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5084" y="266700"/>
            <a:ext cx="8596668" cy="1320800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b="1" dirty="0">
                <a:solidFill>
                  <a:schemeClr val="tx1"/>
                </a:solidFill>
              </a:rPr>
              <a:t>Ampliar a cobertura aos hipertensos e diabéticos.</a:t>
            </a:r>
            <a:br>
              <a:rPr lang="pt-BR" b="1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036" y="1816100"/>
            <a:ext cx="10009716" cy="4453862"/>
          </a:xfrm>
        </p:spPr>
        <p:txBody>
          <a:bodyPr>
            <a:normAutofit/>
          </a:bodyPr>
          <a:lstStyle/>
          <a:p>
            <a:r>
              <a:rPr lang="pt-BR" sz="2000" dirty="0"/>
              <a:t>Rastrear 50% dos usuários com 18 anos ou mais de idade para hipertensão arterial sistêmica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/>
              <a:t>Rastrear 50% dos adultos com pressão arterial sustentada maior que 135/80 mmHg para Diabetes Mellitus (DM</a:t>
            </a:r>
            <a:r>
              <a:rPr lang="pt-BR" sz="2000" dirty="0" smtClean="0"/>
              <a:t>).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/>
              <a:t>Cadastrar 100% dos hipertensos e/ou diabéticos da área de abrangência detectados pelo rastreamento no Programa de Atenção à Hipertensão Arterial e à Diabetes Mellitus da UBS.</a:t>
            </a:r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267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92936052"/>
              </p:ext>
            </p:extLst>
          </p:nvPr>
        </p:nvGraphicFramePr>
        <p:xfrm>
          <a:off x="571500" y="1752600"/>
          <a:ext cx="52959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354234" y="1962151"/>
            <a:ext cx="5590116" cy="2857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Indicador</a:t>
            </a:r>
            <a:r>
              <a:rPr lang="pt-BR" dirty="0"/>
              <a:t>: Cobertura do programa de atenção aos hipertensos e diabéticos na UBS.</a:t>
            </a:r>
          </a:p>
          <a:p>
            <a:pPr marL="0" indent="0" algn="just">
              <a:buNone/>
            </a:pPr>
            <a:r>
              <a:rPr lang="pt-BR" b="1" dirty="0"/>
              <a:t>Numerador:</a:t>
            </a:r>
            <a:r>
              <a:rPr lang="pt-BR" dirty="0"/>
              <a:t> Proporção de hipertensos com cadastro no Programa HIPERDIA ou em planilha própria.</a:t>
            </a:r>
          </a:p>
          <a:p>
            <a:pPr marL="0" indent="0" algn="just">
              <a:buNone/>
            </a:pPr>
            <a:r>
              <a:rPr lang="pt-BR" b="1" dirty="0"/>
              <a:t>Denominador:</a:t>
            </a:r>
            <a:r>
              <a:rPr lang="pt-BR" dirty="0"/>
              <a:t> Número de hipertenso e/ou diabéticos residentes na área acompanhados pela UBS. </a:t>
            </a:r>
          </a:p>
          <a:p>
            <a:pPr lvl="0" algn="ctr"/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04850" y="133350"/>
            <a:ext cx="104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Rastrear </a:t>
            </a:r>
            <a:r>
              <a:rPr lang="pt-BR" sz="2400" dirty="0"/>
              <a:t>50% dos usuários com 18 anos ou mais de idade para hipertensão arterial sistêmica.</a:t>
            </a:r>
          </a:p>
        </p:txBody>
      </p:sp>
    </p:spTree>
    <p:extLst>
      <p:ext uri="{BB962C8B-B14F-4D97-AF65-F5344CB8AC3E}">
        <p14:creationId xmlns:p14="http://schemas.microsoft.com/office/powerpoint/2010/main" val="1423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266540"/>
              </p:ext>
            </p:extLst>
          </p:nvPr>
        </p:nvGraphicFramePr>
        <p:xfrm>
          <a:off x="247650" y="1258668"/>
          <a:ext cx="59055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7200" y="171450"/>
            <a:ext cx="1118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Rastrear 50% dos adultos com pressão arterial sustentada maior que 135/80 mmHg para Diabetes Mellitus (DM).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305550" y="1847850"/>
            <a:ext cx="5590116" cy="3352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Indicador</a:t>
            </a:r>
            <a:r>
              <a:rPr lang="pt-BR" dirty="0"/>
              <a:t>: Cobertura do programa de atenção aos hipertensos e diabéticos na UBS.</a:t>
            </a:r>
          </a:p>
          <a:p>
            <a:pPr marL="0" indent="0" algn="just">
              <a:buNone/>
            </a:pPr>
            <a:r>
              <a:rPr lang="pt-BR" b="1" dirty="0"/>
              <a:t>Numerador:</a:t>
            </a:r>
            <a:r>
              <a:rPr lang="pt-BR" dirty="0"/>
              <a:t> Proporção de </a:t>
            </a:r>
            <a:r>
              <a:rPr lang="pt-BR" dirty="0" smtClean="0"/>
              <a:t>hipertensos e/ou diabéticos </a:t>
            </a:r>
            <a:r>
              <a:rPr lang="pt-BR" dirty="0"/>
              <a:t>com cadastro no Programa HIPERDIA ou em planilha própria.</a:t>
            </a:r>
          </a:p>
          <a:p>
            <a:pPr marL="0" indent="0" algn="just">
              <a:buNone/>
            </a:pPr>
            <a:r>
              <a:rPr lang="pt-BR" b="1" dirty="0"/>
              <a:t>Denominador:</a:t>
            </a:r>
            <a:r>
              <a:rPr lang="pt-BR" dirty="0"/>
              <a:t> Número de hipertenso e/ou diabéticos residentes na área acompanhados pela UBS. </a:t>
            </a:r>
          </a:p>
          <a:p>
            <a:pPr lvl="0" algn="ctr"/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55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7353300" y="1438871"/>
            <a:ext cx="4495800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Indicador:</a:t>
            </a:r>
            <a:r>
              <a:rPr lang="pt-BR" dirty="0"/>
              <a:t> Proporção de hipertensos com cadastro no Programa HIPERDIA ou em planilha própria</a:t>
            </a:r>
          </a:p>
          <a:p>
            <a:pPr marL="0" indent="0">
              <a:buNone/>
            </a:pPr>
            <a:r>
              <a:rPr lang="pt-BR" b="1" dirty="0"/>
              <a:t>Numerador:</a:t>
            </a:r>
            <a:r>
              <a:rPr lang="pt-BR" dirty="0"/>
              <a:t> Proporção de hipertensos com cadastro no Programa HIPERDIA ou em planilha própria.</a:t>
            </a:r>
          </a:p>
          <a:p>
            <a:pPr marL="0" indent="0">
              <a:buNone/>
            </a:pPr>
            <a:r>
              <a:rPr lang="pt-BR" b="1" dirty="0"/>
              <a:t>Denominador:</a:t>
            </a:r>
            <a:r>
              <a:rPr lang="pt-BR" dirty="0"/>
              <a:t> Número de hipertenso e/ou diabéticos residentes na área acompanhados pela UBS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60538" y="6163270"/>
            <a:ext cx="344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Hipertensos: 236 usuários </a:t>
            </a:r>
          </a:p>
          <a:p>
            <a:r>
              <a:rPr lang="pt-BR" dirty="0" smtClean="0"/>
              <a:t>Diabéticos:103 </a:t>
            </a:r>
            <a:r>
              <a:rPr lang="pt-BR" dirty="0"/>
              <a:t>usuários</a:t>
            </a:r>
          </a:p>
          <a:p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0" y="-96976"/>
            <a:ext cx="1272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5941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Cadastrar 100% dos hipertensos e/ou diabéticos da área de </a:t>
            </a:r>
            <a:r>
              <a:rPr lang="pt-BR" sz="2400" dirty="0" smtClean="0"/>
              <a:t>abrangência detectados </a:t>
            </a:r>
            <a:r>
              <a:rPr lang="pt-BR" sz="2400" dirty="0"/>
              <a:t>pelo rastreamento no Programa de Atenção à Hipertensão Arterial e à Diabetes Mellitus da UBS.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07177333"/>
              </p:ext>
            </p:extLst>
          </p:nvPr>
        </p:nvGraphicFramePr>
        <p:xfrm>
          <a:off x="552450" y="1524000"/>
          <a:ext cx="5391150" cy="462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60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77334" y="2588288"/>
            <a:ext cx="8596668" cy="4269712"/>
          </a:xfrm>
        </p:spPr>
        <p:txBody>
          <a:bodyPr>
            <a:normAutofit/>
          </a:bodyPr>
          <a:lstStyle/>
          <a:p>
            <a:r>
              <a:rPr lang="pt-BR" sz="2000" dirty="0"/>
              <a:t>B</a:t>
            </a:r>
            <a:r>
              <a:rPr lang="pt-BR" sz="2000" dirty="0" smtClean="0"/>
              <a:t>uscar </a:t>
            </a:r>
            <a:r>
              <a:rPr lang="pt-BR" sz="2000" dirty="0"/>
              <a:t>100% dos hipertensos e/ou diabéticos faltosos às consultas conforme periodicidade recomendada</a:t>
            </a:r>
            <a:r>
              <a:rPr lang="pt-BR" sz="2000" dirty="0" smtClean="0"/>
              <a:t>.</a:t>
            </a:r>
          </a:p>
          <a:p>
            <a:r>
              <a:rPr lang="pt-BR" sz="2000" dirty="0"/>
              <a:t>Buscar 100% dos hipertensos e/ou diabéticos cadastrados faltosos à realização de exames complementares conforme periodicidade recomendada e Realizar a solicitação de exames complementares periódicos em 100% dos pacientes cadastrados.</a:t>
            </a:r>
          </a:p>
          <a:p>
            <a:endParaRPr lang="pt-BR" sz="20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Melhorar a adesão do hipertenso e/ou diabético ao programa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11484" y="2046289"/>
            <a:ext cx="3856566" cy="26019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Indicador:</a:t>
            </a:r>
            <a:r>
              <a:rPr lang="pt-BR" dirty="0"/>
              <a:t> Proporção de </a:t>
            </a:r>
            <a:r>
              <a:rPr lang="pt-BR" dirty="0" smtClean="0"/>
              <a:t>hipertensos e/ou diabéticos  </a:t>
            </a:r>
            <a:r>
              <a:rPr lang="pt-BR" dirty="0"/>
              <a:t>com a consulta de acordo com o protocolo em dia </a:t>
            </a:r>
          </a:p>
          <a:p>
            <a:pPr marL="0" indent="0">
              <a:buNone/>
            </a:pPr>
            <a:r>
              <a:rPr lang="pt-BR" b="1" dirty="0"/>
              <a:t>Numerador:</a:t>
            </a:r>
            <a:r>
              <a:rPr lang="pt-BR" dirty="0"/>
              <a:t> Número de hipertensos e/ou diabéticos com a consulta em dia em relação ao atendimento aprazado. </a:t>
            </a:r>
          </a:p>
          <a:p>
            <a:pPr marL="0" indent="0">
              <a:buNone/>
            </a:pPr>
            <a:r>
              <a:rPr lang="pt-BR" b="1" dirty="0"/>
              <a:t>Denominador:</a:t>
            </a:r>
            <a:r>
              <a:rPr lang="pt-BR" dirty="0"/>
              <a:t> Número de hipertenso e/ou diabéticos residentes na área acompanhados pela UBS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0634" y="0"/>
            <a:ext cx="1151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Buscar 100% dos hipertensos e/ou diabéticos faltosos às consultas conforme periodicidade recomendada.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70966181"/>
              </p:ext>
            </p:extLst>
          </p:nvPr>
        </p:nvGraphicFramePr>
        <p:xfrm>
          <a:off x="1257299" y="854078"/>
          <a:ext cx="481541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66196728"/>
              </p:ext>
            </p:extLst>
          </p:nvPr>
        </p:nvGraphicFramePr>
        <p:xfrm>
          <a:off x="1219200" y="3847972"/>
          <a:ext cx="4914900" cy="301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31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49584" y="2781300"/>
            <a:ext cx="4218516" cy="3162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Indicador:</a:t>
            </a:r>
            <a:r>
              <a:rPr lang="pt-BR" dirty="0"/>
              <a:t> Proporção de hipertensos com os exames complementares do protocolo em dia. </a:t>
            </a:r>
          </a:p>
          <a:p>
            <a:pPr marL="0" indent="0">
              <a:buNone/>
            </a:pPr>
            <a:r>
              <a:rPr lang="pt-BR" b="1" dirty="0"/>
              <a:t>Numerador:</a:t>
            </a:r>
            <a:r>
              <a:rPr lang="pt-BR" dirty="0"/>
              <a:t> Números de hipertensos e/ou diabéticos que estão com exames complementares periódicos em dia.</a:t>
            </a:r>
          </a:p>
          <a:p>
            <a:pPr marL="0" indent="0">
              <a:buNone/>
            </a:pPr>
            <a:r>
              <a:rPr lang="pt-BR" b="1" dirty="0"/>
              <a:t>Denominador:</a:t>
            </a:r>
            <a:r>
              <a:rPr lang="pt-BR" dirty="0"/>
              <a:t> Número de hipertenso e/ou diabéticos residentes na área acompanhados pela UBS 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76200"/>
            <a:ext cx="1234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Buscar 100% dos hipertensos e/ou diabéticos cadastrados faltosos à realização de exames complementares conforme periodicidade recomendada e Realizar a solicitação de exames complementares periódicos em 100% dos pacientes cadastrados.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338560"/>
              </p:ext>
            </p:extLst>
          </p:nvPr>
        </p:nvGraphicFramePr>
        <p:xfrm>
          <a:off x="666750" y="1143179"/>
          <a:ext cx="5295899" cy="276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36400252"/>
              </p:ext>
            </p:extLst>
          </p:nvPr>
        </p:nvGraphicFramePr>
        <p:xfrm>
          <a:off x="702735" y="4005777"/>
          <a:ext cx="5298015" cy="271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8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934" y="2667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Melhorar a qualidade do atendimento ao paciente hipertenso e/ou diabético realizado na unidade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00250"/>
            <a:ext cx="9247716" cy="4438649"/>
          </a:xfrm>
        </p:spPr>
        <p:txBody>
          <a:bodyPr>
            <a:normAutofit/>
          </a:bodyPr>
          <a:lstStyle/>
          <a:p>
            <a:r>
              <a:rPr lang="pt-BR" sz="2000" dirty="0"/>
              <a:t>Realizar exame clínico apropriado em 100% das consultas, incluindo exame físico dos pés, com palpação dos pulsos tibial posterior e pedioso e medida da sensibilidade a cada 03 meses para diabéticos</a:t>
            </a:r>
            <a:r>
              <a:rPr lang="pt-BR" sz="2000" dirty="0" smtClean="0"/>
              <a:t>.</a:t>
            </a:r>
          </a:p>
          <a:p>
            <a:r>
              <a:rPr lang="pt-BR" sz="2000" dirty="0"/>
              <a:t>Garantir tratamento medicamentoso para 100% dos pacientes com prescrição de medicamentos da Farmácia Popular/</a:t>
            </a:r>
            <a:r>
              <a:rPr lang="pt-BR" sz="2000" dirty="0" err="1"/>
              <a:t>Hiperdia</a:t>
            </a:r>
            <a:r>
              <a:rPr lang="pt-BR" sz="2000" dirty="0"/>
              <a:t>. </a:t>
            </a:r>
            <a:endParaRPr lang="pt-BR" sz="2000" dirty="0" smtClean="0"/>
          </a:p>
          <a:p>
            <a:r>
              <a:rPr lang="pt-BR" sz="2000" dirty="0"/>
              <a:t>Identificar todos os hipertensos descompensados que estão cadastrados e acompanhados no programa de acordo com o protocolo adotado.</a:t>
            </a:r>
          </a:p>
          <a:p>
            <a:r>
              <a:rPr lang="pt-BR" sz="2000" dirty="0"/>
              <a:t>Garantir consulta especializada a 100% dos hipertensos e/ou diabéticos que apresentarem esta necessidade.</a:t>
            </a:r>
          </a:p>
        </p:txBody>
      </p:sp>
    </p:spTree>
    <p:extLst>
      <p:ext uri="{BB962C8B-B14F-4D97-AF65-F5344CB8AC3E}">
        <p14:creationId xmlns:p14="http://schemas.microsoft.com/office/powerpoint/2010/main" val="10907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30584" y="1589089"/>
            <a:ext cx="3132666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Indicador</a:t>
            </a:r>
            <a:r>
              <a:rPr lang="pt-BR" dirty="0"/>
              <a:t>: Proporção de hipertensos e/ou diabéticos com exames clínico de acordo com o  protocolo em dia.</a:t>
            </a:r>
          </a:p>
          <a:p>
            <a:pPr marL="0" indent="0">
              <a:buNone/>
            </a:pPr>
            <a:r>
              <a:rPr lang="pt-BR" b="1" dirty="0"/>
              <a:t>Numerador:</a:t>
            </a:r>
            <a:r>
              <a:rPr lang="pt-BR" dirty="0"/>
              <a:t> Número de hipertensos e/ou diabéticos com o exame clínico de acordo com o protocolo em dia.</a:t>
            </a:r>
          </a:p>
          <a:p>
            <a:pPr marL="0" indent="0">
              <a:buNone/>
            </a:pPr>
            <a:r>
              <a:rPr lang="pt-BR" b="1" dirty="0"/>
              <a:t>Denominador: </a:t>
            </a:r>
            <a:r>
              <a:rPr lang="pt-BR" dirty="0"/>
              <a:t>Número de hipertensos e/ou diabéticos residentes na área acompanhados na UBS.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6700" y="142786"/>
            <a:ext cx="1165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Realizar exame clínico apropriado em 100% das consultas, incluindo exame físico dos pés, com palpação dos pulsos tibial posterior e pedioso e medida da sensibilidade a cada 03 meses para diabéticos.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58307"/>
              </p:ext>
            </p:extLst>
          </p:nvPr>
        </p:nvGraphicFramePr>
        <p:xfrm>
          <a:off x="1314450" y="1600662"/>
          <a:ext cx="5295900" cy="401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4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398" y="304800"/>
            <a:ext cx="8596668" cy="13208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SÃO JOÃO DE MERITI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16656" y="1136415"/>
            <a:ext cx="1046254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ocaliza-se na região metropolitana do 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estado Rio de Janeiro.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 população total 458.673 habitantes.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maior população encontra-se na faixa etária de 30-49 anos.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total dessa população era de 136.139 habitantes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possui NASF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t-BR" altLang="pt-BR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Possui 05 UBS, </a:t>
            </a:r>
            <a:r>
              <a:rPr lang="pt-BR" dirty="0" smtClean="0"/>
              <a:t>01 Centro </a:t>
            </a:r>
            <a:r>
              <a:rPr lang="pt-BR" dirty="0"/>
              <a:t>de Saúde e </a:t>
            </a:r>
            <a:r>
              <a:rPr lang="pt-BR" dirty="0" smtClean="0"/>
              <a:t>01 </a:t>
            </a:r>
            <a:r>
              <a:rPr lang="pt-BR" dirty="0"/>
              <a:t>mini </a:t>
            </a:r>
            <a:r>
              <a:rPr lang="pt-BR" dirty="0" smtClean="0"/>
              <a:t>posto. Cobertura </a:t>
            </a:r>
            <a:r>
              <a:rPr lang="pt-BR" dirty="0"/>
              <a:t>total de 142.481 habitantes, cerca de 31,06% </a:t>
            </a:r>
            <a:r>
              <a:rPr lang="pt-BR" dirty="0" smtClean="0"/>
              <a:t>da população.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t-BR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pt-BR" dirty="0" smtClean="0"/>
              <a:t>13 </a:t>
            </a:r>
            <a:r>
              <a:rPr lang="pt-BR" dirty="0"/>
              <a:t>unidades de ESF </a:t>
            </a:r>
            <a:r>
              <a:rPr lang="pt-BR" dirty="0" smtClean="0"/>
              <a:t>com 43 equipes. Cobertura </a:t>
            </a:r>
            <a:r>
              <a:rPr lang="pt-BR" dirty="0"/>
              <a:t>populacional de 148.350 habitantes, cerca de 32,29% da </a:t>
            </a:r>
            <a:r>
              <a:rPr lang="pt-BR" dirty="0" smtClean="0"/>
              <a:t>população;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pt-BR" dirty="0" smtClean="0"/>
              <a:t> </a:t>
            </a:r>
            <a:r>
              <a:rPr lang="pt-BR" dirty="0"/>
              <a:t>485 ACS </a:t>
            </a:r>
            <a:r>
              <a:rPr lang="pt-BR" dirty="0" smtClean="0"/>
              <a:t>cerca </a:t>
            </a:r>
            <a:r>
              <a:rPr lang="pt-BR" dirty="0"/>
              <a:t>de 60,71% da população;</a:t>
            </a:r>
            <a:endParaRPr lang="pt-BR" dirty="0" smtClean="0"/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9134" y="1512889"/>
            <a:ext cx="3742266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Indicador</a:t>
            </a:r>
            <a:r>
              <a:rPr lang="pt-BR" dirty="0"/>
              <a:t>: Proporção de hipertensos e/oi diabéticos que consegue todos os medicamentos da lista do HIPERDIA ou da farmácia popular.</a:t>
            </a:r>
          </a:p>
          <a:p>
            <a:pPr marL="0" indent="0">
              <a:buNone/>
            </a:pPr>
            <a:r>
              <a:rPr lang="pt-BR" b="1" dirty="0"/>
              <a:t>Numerador</a:t>
            </a:r>
            <a:r>
              <a:rPr lang="pt-BR" dirty="0"/>
              <a:t>: Número de hipertensos e/ou diabéticos com tratamento medicamentoso da lista do HIPERDIA ou da farmácia popular.</a:t>
            </a:r>
          </a:p>
          <a:p>
            <a:pPr marL="0" indent="0">
              <a:buNone/>
            </a:pPr>
            <a:r>
              <a:rPr lang="pt-BR" b="1" dirty="0"/>
              <a:t>Denominador: </a:t>
            </a:r>
            <a:r>
              <a:rPr lang="pt-BR" dirty="0"/>
              <a:t>Número de hipertensos e/ou diabéticos residentes na área acompanhados na UBS.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2400" y="166985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Garantir tratamento medicamentoso para 100% dos pacientes com prescrição de medicamentos da Farmácia Popular/</a:t>
            </a:r>
            <a:r>
              <a:rPr lang="pt-BR" sz="2000" dirty="0" err="1"/>
              <a:t>Hiperdia</a:t>
            </a:r>
            <a:r>
              <a:rPr lang="pt-BR" sz="2000" dirty="0"/>
              <a:t>.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50893"/>
              </p:ext>
            </p:extLst>
          </p:nvPr>
        </p:nvGraphicFramePr>
        <p:xfrm>
          <a:off x="1257300" y="1028701"/>
          <a:ext cx="4953000" cy="269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74137273"/>
              </p:ext>
            </p:extLst>
          </p:nvPr>
        </p:nvGraphicFramePr>
        <p:xfrm>
          <a:off x="1172634" y="3924300"/>
          <a:ext cx="5075766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10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50" y="243185"/>
            <a:ext cx="1133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Identificar todos os hipertensos descompensados que estão cadastrados e acompanhados no programa de acordo com o protocolo adotado.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875668"/>
              </p:ext>
            </p:extLst>
          </p:nvPr>
        </p:nvGraphicFramePr>
        <p:xfrm>
          <a:off x="1077913" y="1550988"/>
          <a:ext cx="4579937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829425" y="2133600"/>
            <a:ext cx="4314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Indicador:</a:t>
            </a:r>
            <a:r>
              <a:rPr lang="pt-BR" dirty="0"/>
              <a:t> Proporção de hipertensos com a pressão arterial compensada.</a:t>
            </a:r>
          </a:p>
          <a:p>
            <a:r>
              <a:rPr lang="pt-BR" b="1" dirty="0"/>
              <a:t>Numerador:</a:t>
            </a:r>
            <a:r>
              <a:rPr lang="pt-BR" dirty="0"/>
              <a:t> Número de hipertensos com a pressão arterial compensada.</a:t>
            </a:r>
          </a:p>
          <a:p>
            <a:r>
              <a:rPr lang="pt-BR" b="1" dirty="0"/>
              <a:t>Denominador:</a:t>
            </a:r>
            <a:r>
              <a:rPr lang="pt-BR" dirty="0"/>
              <a:t> Número de hipertensos residentes na área acompanhados na UBS.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72649" y="5791200"/>
            <a:ext cx="47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Estão descompensados:59 </a:t>
            </a:r>
            <a:r>
              <a:rPr lang="pt-BR" dirty="0"/>
              <a:t>(27,57</a:t>
            </a:r>
            <a:r>
              <a:rPr lang="pt-BR" dirty="0" smtClean="0"/>
              <a:t>%) usuários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3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450" y="229285"/>
            <a:ext cx="1087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Garantir consulta especializada a 100% dos hipertensos e/ou diabéticos que apresentarem esta necessidade.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8077200" y="1058496"/>
            <a:ext cx="39052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de hipertensos e/ou diabéticos que com estratificação de risco cardiovascular por exame clínico está em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dia.</a:t>
            </a:r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Numerador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de hipertensos e/ou diabéticos com consulta especializada em dia de acordo com protocolo.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Denominador: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Números de hipertensos e/ou diabéticos com necessidades de consultas especializadas. 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310675"/>
              </p:ext>
            </p:extLst>
          </p:nvPr>
        </p:nvGraphicFramePr>
        <p:xfrm>
          <a:off x="1119187" y="875616"/>
          <a:ext cx="473392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52632874"/>
              </p:ext>
            </p:extLst>
          </p:nvPr>
        </p:nvGraphicFramePr>
        <p:xfrm>
          <a:off x="1147762" y="3767137"/>
          <a:ext cx="4757738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3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439861"/>
          </a:xfrm>
        </p:spPr>
        <p:txBody>
          <a:bodyPr>
            <a:normAutofit/>
          </a:bodyPr>
          <a:lstStyle/>
          <a:p>
            <a:r>
              <a:rPr lang="pt-BR" sz="2000" dirty="0"/>
              <a:t>Manter ficha de acompanhamento de 100% dos hipertensos e/ou diabéticos cadastrados na UBS</a:t>
            </a:r>
          </a:p>
          <a:p>
            <a:endParaRPr lang="pt-B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571500"/>
            <a:ext cx="8596668" cy="126365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Melhorar o registro das informações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334" y="324644"/>
            <a:ext cx="11533716" cy="735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Manter ficha de acompanhamento de 100% dos hipertensos e/ou diabéticos cadastrados na UBS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721976"/>
              </p:ext>
            </p:extLst>
          </p:nvPr>
        </p:nvGraphicFramePr>
        <p:xfrm>
          <a:off x="786342" y="1059655"/>
          <a:ext cx="5276850" cy="482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957753" y="1821655"/>
            <a:ext cx="463249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e/ou diabéticos com cadastro no programa HIPERDIA ou em planilha própria.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Numerador: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de hipertensos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e/ou diabéticos com cadastro no programa HIPERDIA ou em planilha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própria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Denominador: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 Números de hipertensos e/ou diabéticos residentes na área acompanhados na UBS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PROMOÇÃO DE SAÚDE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57351"/>
            <a:ext cx="8596668" cy="4384012"/>
          </a:xfrm>
        </p:spPr>
        <p:txBody>
          <a:bodyPr>
            <a:normAutofit/>
          </a:bodyPr>
          <a:lstStyle/>
          <a:p>
            <a:r>
              <a:rPr lang="pt-BR" sz="2000" dirty="0"/>
              <a:t>Garantir orientação nutricional sobre alimentação saudável a 80% dos pacientes hipertensos e/ou </a:t>
            </a:r>
            <a:r>
              <a:rPr lang="pt-BR" sz="2000" dirty="0" smtClean="0"/>
              <a:t>diabéticos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/>
              <a:t>Garantir orientação em relação a prática de atividade física regular  a 80% dos pacientes hipertensos e/ou diabéticos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Garantir orientação sobre os riscos do tabagismo a 100% dos pacientes que fumam.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93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7650" y="286435"/>
            <a:ext cx="1169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Garantir orientação sobre os riscos do tabagismo a 100% dos pacientes que fumam.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41523906"/>
              </p:ext>
            </p:extLst>
          </p:nvPr>
        </p:nvGraphicFramePr>
        <p:xfrm>
          <a:off x="895350" y="914400"/>
          <a:ext cx="4495800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73662361"/>
              </p:ext>
            </p:extLst>
          </p:nvPr>
        </p:nvGraphicFramePr>
        <p:xfrm>
          <a:off x="795337" y="3842698"/>
          <a:ext cx="473392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7143750" y="1849845"/>
            <a:ext cx="447675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Proporção de hipertensos e/ou diabéticos que receberam orientação sobre risco do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tabagismo.</a:t>
            </a:r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Numerador: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de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hipertensos e/ ou diabéticos que receberam orientação sobre o tabagismo.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Denominador: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Números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hipertenso e/ou diabéticos tabagistas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acompanhados.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0133"/>
            <a:ext cx="8596668" cy="13208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49251"/>
            <a:ext cx="8596668" cy="4792112"/>
          </a:xfrm>
        </p:spPr>
        <p:txBody>
          <a:bodyPr>
            <a:normAutofit/>
          </a:bodyPr>
          <a:lstStyle/>
          <a:p>
            <a:r>
              <a:rPr lang="pt-BR" dirty="0" smtClean="0"/>
              <a:t>Proporcionou </a:t>
            </a:r>
            <a:r>
              <a:rPr lang="pt-BR" dirty="0"/>
              <a:t>melhora no </a:t>
            </a:r>
            <a:r>
              <a:rPr lang="pt-BR" dirty="0" smtClean="0"/>
              <a:t>acolhimento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A</a:t>
            </a:r>
            <a:r>
              <a:rPr lang="pt-BR" dirty="0" smtClean="0"/>
              <a:t>tualização </a:t>
            </a:r>
            <a:r>
              <a:rPr lang="pt-BR" dirty="0"/>
              <a:t>da equipe na área do </a:t>
            </a:r>
            <a:r>
              <a:rPr lang="pt-BR" dirty="0" smtClean="0"/>
              <a:t>conhecimento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/>
              <a:t>M</a:t>
            </a:r>
            <a:r>
              <a:rPr lang="pt-BR" dirty="0" smtClean="0"/>
              <a:t>elhora </a:t>
            </a:r>
            <a:r>
              <a:rPr lang="pt-BR" dirty="0"/>
              <a:t>na qualidade dos registros com a implantação dos prontuários; </a:t>
            </a:r>
            <a:endParaRPr lang="pt-BR" dirty="0" smtClean="0"/>
          </a:p>
          <a:p>
            <a:r>
              <a:rPr lang="pt-BR" dirty="0" smtClean="0"/>
              <a:t>Estimulou </a:t>
            </a:r>
            <a:r>
              <a:rPr lang="pt-BR" dirty="0"/>
              <a:t>a participação dos profissionais nas ações de organização, planejamento e avaliação da </a:t>
            </a:r>
            <a:r>
              <a:rPr lang="pt-BR" dirty="0" smtClean="0"/>
              <a:t>UBS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P</a:t>
            </a:r>
            <a:r>
              <a:rPr lang="pt-BR" dirty="0" smtClean="0"/>
              <a:t>roporcionou </a:t>
            </a:r>
            <a:r>
              <a:rPr lang="pt-BR" dirty="0"/>
              <a:t>estabelecimento de vínculo dos usuários com a </a:t>
            </a:r>
            <a:r>
              <a:rPr lang="pt-BR" dirty="0" smtClean="0"/>
              <a:t>equipe;</a:t>
            </a:r>
            <a:endParaRPr lang="pt-BR" dirty="0"/>
          </a:p>
          <a:p>
            <a:r>
              <a:rPr lang="pt-BR" dirty="0" smtClean="0"/>
              <a:t>Facilitou </a:t>
            </a:r>
            <a:r>
              <a:rPr lang="pt-BR" dirty="0"/>
              <a:t>o acesso a outros usuários no sistema de </a:t>
            </a:r>
            <a:r>
              <a:rPr lang="pt-BR" dirty="0" smtClean="0"/>
              <a:t>saúde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/>
              <a:t>T</a:t>
            </a:r>
            <a:r>
              <a:rPr lang="pt-BR" dirty="0" smtClean="0"/>
              <a:t>rouxe </a:t>
            </a:r>
            <a:r>
              <a:rPr lang="pt-BR" dirty="0"/>
              <a:t>a comunidade uma nova lógica de se pensar em </a:t>
            </a:r>
            <a:r>
              <a:rPr lang="pt-BR" dirty="0" smtClean="0"/>
              <a:t>saúde.</a:t>
            </a:r>
          </a:p>
          <a:p>
            <a:r>
              <a:rPr lang="pt-BR" dirty="0"/>
              <a:t>Conseguimos algumas aquisão para UBS, tais como, aparelho de Eletrocardiograma; um médico cardiologista e um clinicam geral,  para o programa.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684" y="2438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</a:t>
            </a:r>
            <a:endParaRPr lang="pt-B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8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86" y="-17886"/>
            <a:ext cx="5760085" cy="4319905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50377"/>
            <a:ext cx="4480499" cy="3107623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47230" cy="4182533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18" y="3750376"/>
            <a:ext cx="3645429" cy="3107623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30" y="0"/>
            <a:ext cx="3079664" cy="4182533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80" y="3750375"/>
            <a:ext cx="5064920" cy="3107624"/>
          </a:xfrm>
          <a:prstGeom prst="rect">
            <a:avLst/>
          </a:prstGeom>
        </p:spPr>
      </p:pic>
      <p:sp>
        <p:nvSpPr>
          <p:cNvPr id="11" name="Espaço Reservado para Conteúdo 3"/>
          <p:cNvSpPr>
            <a:spLocks noGrp="1"/>
          </p:cNvSpPr>
          <p:nvPr>
            <p:ph idx="1"/>
          </p:nvPr>
        </p:nvSpPr>
        <p:spPr>
          <a:xfrm>
            <a:off x="-592666" y="2262189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5400" dirty="0" smtClean="0">
                <a:solidFill>
                  <a:srgbClr val="FF0000"/>
                </a:solidFill>
              </a:rPr>
              <a:t>OBRIGADA !</a:t>
            </a:r>
            <a:endParaRPr lang="pt-B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08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UBS JARDIM SUMARÉ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5433" y="846668"/>
            <a:ext cx="10850033" cy="6011332"/>
          </a:xfrm>
        </p:spPr>
        <p:txBody>
          <a:bodyPr>
            <a:noAutofit/>
          </a:bodyPr>
          <a:lstStyle/>
          <a:p>
            <a:r>
              <a:rPr lang="pt-BR" dirty="0"/>
              <a:t>Demanda </a:t>
            </a:r>
            <a:r>
              <a:rPr lang="pt-BR" dirty="0" smtClean="0"/>
              <a:t>espontânea</a:t>
            </a:r>
          </a:p>
          <a:p>
            <a:r>
              <a:rPr lang="pt-BR" dirty="0" smtClean="0"/>
              <a:t>Atende </a:t>
            </a:r>
            <a:r>
              <a:rPr lang="pt-BR" dirty="0"/>
              <a:t>em média 4.652 habitantes por mês gerando um total 55.824 atendimentos  por </a:t>
            </a:r>
            <a:r>
              <a:rPr lang="pt-BR" dirty="0" smtClean="0"/>
              <a:t>ano.</a:t>
            </a:r>
          </a:p>
          <a:p>
            <a:r>
              <a:rPr lang="pt-BR" dirty="0" smtClean="0"/>
              <a:t>Equipe </a:t>
            </a:r>
            <a:r>
              <a:rPr lang="pt-BR" dirty="0"/>
              <a:t>é composta </a:t>
            </a:r>
            <a:r>
              <a:rPr lang="pt-BR" dirty="0" smtClean="0"/>
              <a:t>por:</a:t>
            </a:r>
          </a:p>
          <a:p>
            <a:pPr marL="0" indent="0">
              <a:buNone/>
            </a:pPr>
            <a:r>
              <a:rPr lang="pt-BR" dirty="0" smtClean="0"/>
              <a:t>	02 </a:t>
            </a:r>
            <a:r>
              <a:rPr lang="pt-BR" dirty="0"/>
              <a:t>E</a:t>
            </a:r>
            <a:r>
              <a:rPr lang="pt-BR" dirty="0" smtClean="0"/>
              <a:t>nfermeiras </a:t>
            </a:r>
            <a:r>
              <a:rPr lang="pt-BR" dirty="0"/>
              <a:t>além de </a:t>
            </a:r>
            <a:r>
              <a:rPr lang="pt-BR" dirty="0" smtClean="0"/>
              <a:t>mim.</a:t>
            </a:r>
          </a:p>
          <a:p>
            <a:pPr marL="0" indent="0">
              <a:buNone/>
            </a:pPr>
            <a:r>
              <a:rPr lang="pt-BR" dirty="0" smtClean="0"/>
              <a:t>	07 </a:t>
            </a:r>
            <a:r>
              <a:rPr lang="pt-BR" dirty="0"/>
              <a:t>T</a:t>
            </a:r>
            <a:r>
              <a:rPr lang="pt-BR" dirty="0" smtClean="0"/>
              <a:t>écnicos </a:t>
            </a:r>
            <a:r>
              <a:rPr lang="pt-BR" dirty="0"/>
              <a:t>de </a:t>
            </a:r>
            <a:r>
              <a:rPr lang="pt-BR" dirty="0" smtClean="0"/>
              <a:t>enfermagem.</a:t>
            </a:r>
          </a:p>
          <a:p>
            <a:pPr marL="0" indent="0">
              <a:buNone/>
            </a:pPr>
            <a:r>
              <a:rPr lang="pt-BR" dirty="0" smtClean="0"/>
              <a:t>	01 Dentista</a:t>
            </a:r>
            <a:r>
              <a:rPr lang="pt-BR" dirty="0"/>
              <a:t>, </a:t>
            </a:r>
            <a:r>
              <a:rPr lang="pt-BR" dirty="0" smtClean="0"/>
              <a:t>02 Médicos pediatras,02 </a:t>
            </a:r>
            <a:r>
              <a:rPr lang="pt-BR" dirty="0"/>
              <a:t>clínicos </a:t>
            </a:r>
            <a:r>
              <a:rPr lang="pt-BR" dirty="0" smtClean="0"/>
              <a:t>gerais, 01 </a:t>
            </a:r>
            <a:r>
              <a:rPr lang="pt-BR" dirty="0"/>
              <a:t>neurologista, </a:t>
            </a:r>
            <a:r>
              <a:rPr lang="pt-BR" dirty="0" smtClean="0"/>
              <a:t>01 </a:t>
            </a:r>
            <a:r>
              <a:rPr lang="pt-BR" dirty="0"/>
              <a:t>psiquiatra, </a:t>
            </a:r>
            <a:r>
              <a:rPr lang="pt-BR" dirty="0" smtClean="0"/>
              <a:t>	01dermatologista e 01 Sanitarista;</a:t>
            </a:r>
          </a:p>
          <a:p>
            <a:pPr marL="0" indent="0">
              <a:buNone/>
            </a:pPr>
            <a:r>
              <a:rPr lang="pt-BR" dirty="0" smtClean="0"/>
              <a:t>	01 </a:t>
            </a:r>
            <a:r>
              <a:rPr lang="pt-BR" dirty="0"/>
              <a:t>cozinheira</a:t>
            </a:r>
            <a:r>
              <a:rPr lang="pt-BR" dirty="0" smtClean="0"/>
              <a:t>, 03 </a:t>
            </a:r>
            <a:r>
              <a:rPr lang="pt-BR" dirty="0"/>
              <a:t>auxiliares de cozinha</a:t>
            </a:r>
            <a:r>
              <a:rPr lang="pt-BR" dirty="0" smtClean="0"/>
              <a:t>,</a:t>
            </a:r>
          </a:p>
          <a:p>
            <a:pPr marL="0" indent="0">
              <a:buNone/>
            </a:pPr>
            <a:r>
              <a:rPr lang="pt-BR" dirty="0" smtClean="0"/>
              <a:t>	02 </a:t>
            </a:r>
            <a:r>
              <a:rPr lang="pt-BR" dirty="0"/>
              <a:t>auxiliares de serviços </a:t>
            </a:r>
            <a:r>
              <a:rPr lang="pt-BR" dirty="0" smtClean="0"/>
              <a:t>gerais,01 </a:t>
            </a:r>
            <a:r>
              <a:rPr lang="pt-BR" dirty="0"/>
              <a:t>auxiliar de DP</a:t>
            </a:r>
            <a:r>
              <a:rPr lang="pt-BR" dirty="0" smtClean="0"/>
              <a:t>,</a:t>
            </a:r>
          </a:p>
          <a:p>
            <a:pPr marL="0" indent="0">
              <a:buNone/>
            </a:pPr>
            <a:r>
              <a:rPr lang="pt-BR" dirty="0" smtClean="0"/>
              <a:t> 	02 </a:t>
            </a:r>
            <a:r>
              <a:rPr lang="pt-BR" dirty="0"/>
              <a:t>recepcionista, </a:t>
            </a:r>
            <a:r>
              <a:rPr lang="pt-BR" dirty="0" smtClean="0"/>
              <a:t>01 </a:t>
            </a:r>
            <a:r>
              <a:rPr lang="pt-BR" dirty="0"/>
              <a:t>assistente social, </a:t>
            </a:r>
            <a:r>
              <a:rPr lang="pt-BR" dirty="0" smtClean="0"/>
              <a:t>01 </a:t>
            </a:r>
            <a:r>
              <a:rPr lang="pt-BR" dirty="0"/>
              <a:t>administrador. </a:t>
            </a:r>
            <a:endParaRPr lang="pt-BR" dirty="0" smtClean="0"/>
          </a:p>
          <a:p>
            <a:r>
              <a:rPr lang="pt-BR" dirty="0" smtClean="0"/>
              <a:t>Programas que tem na unidade: puericultura, prevenção do câncer ginecológico, hipertensos e diabéticos, </a:t>
            </a:r>
            <a:r>
              <a:rPr lang="pt-BR" dirty="0" err="1" smtClean="0"/>
              <a:t>pré</a:t>
            </a:r>
            <a:r>
              <a:rPr lang="pt-BR" dirty="0" smtClean="0"/>
              <a:t> natal</a:t>
            </a:r>
            <a:endParaRPr lang="pt-BR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965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5600"/>
            <a:ext cx="12192000" cy="13208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HIPERTENSOS E DIABÉTICOS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000" dirty="0"/>
              <a:t>Antes da intervenção o cenário da  </a:t>
            </a:r>
            <a:r>
              <a:rPr lang="pt-BR" sz="2000" dirty="0" smtClean="0"/>
              <a:t>UBS</a:t>
            </a:r>
          </a:p>
          <a:p>
            <a:r>
              <a:rPr lang="pt-BR" sz="2000" dirty="0" smtClean="0"/>
              <a:t>Existiam somente usuários cadastrados e não acompanhados</a:t>
            </a:r>
          </a:p>
          <a:p>
            <a:r>
              <a:rPr lang="pt-BR" sz="2000" dirty="0" smtClean="0"/>
              <a:t>Todos os usuários independente da área de cobertura podiam se cadastrar</a:t>
            </a:r>
          </a:p>
          <a:p>
            <a:r>
              <a:rPr lang="pt-BR" sz="2000" dirty="0" smtClean="0"/>
              <a:t>Não havia controle da unidade quem eram esses usuários</a:t>
            </a:r>
          </a:p>
          <a:p>
            <a:r>
              <a:rPr lang="pt-BR" sz="2000" dirty="0" smtClean="0"/>
              <a:t>Os usuários não eram orientados</a:t>
            </a:r>
          </a:p>
          <a:p>
            <a:r>
              <a:rPr lang="pt-BR" sz="2000" dirty="0" smtClean="0"/>
              <a:t>Profissionais não entendiam a importância de um bom atendimento e de monitoramento</a:t>
            </a:r>
          </a:p>
          <a:p>
            <a:pPr marL="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400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3318" y="1237247"/>
            <a:ext cx="8596668" cy="5364161"/>
          </a:xfrm>
        </p:spPr>
        <p:txBody>
          <a:bodyPr/>
          <a:lstStyle/>
          <a:p>
            <a:pPr lvl="0"/>
            <a:r>
              <a:rPr lang="pt-BR" sz="2000" b="1" dirty="0"/>
              <a:t>Ampliar a cobertura aos hipertensos e diabéticos.</a:t>
            </a:r>
            <a:endParaRPr lang="pt-BR" sz="2000" dirty="0"/>
          </a:p>
          <a:p>
            <a:r>
              <a:rPr lang="pt-BR" sz="2000" b="1" dirty="0"/>
              <a:t>Melhorar a adesão do hipertenso e/ou diabético ao </a:t>
            </a:r>
            <a:r>
              <a:rPr lang="pt-BR" sz="2000" b="1" dirty="0" smtClean="0"/>
              <a:t>programa</a:t>
            </a:r>
          </a:p>
          <a:p>
            <a:pPr lvl="0"/>
            <a:r>
              <a:rPr lang="pt-BR" sz="2000" b="1" dirty="0"/>
              <a:t>Melhorar a qualidade do atendimento ao paciente hipertenso e/ou diabético realizado na unidade.</a:t>
            </a:r>
            <a:endParaRPr lang="pt-BR" sz="2000" dirty="0"/>
          </a:p>
          <a:p>
            <a:pPr lvl="0"/>
            <a:r>
              <a:rPr lang="pt-BR" sz="2000" b="1" dirty="0"/>
              <a:t>Melhorar o registro das informações do programa na unidade.</a:t>
            </a:r>
            <a:endParaRPr lang="pt-BR" sz="2000" dirty="0"/>
          </a:p>
          <a:p>
            <a:pPr lvl="0"/>
            <a:r>
              <a:rPr lang="pt-BR" sz="2000" b="1" dirty="0"/>
              <a:t>Mapear hipertensos e/ou diabéticos de risco para doença cardiovascular.</a:t>
            </a:r>
            <a:endParaRPr lang="pt-BR" sz="2000" dirty="0"/>
          </a:p>
          <a:p>
            <a:pPr lvl="0"/>
            <a:r>
              <a:rPr lang="pt-BR" sz="2000" b="1" dirty="0"/>
              <a:t>Promoção de Saúde aos usuários portadores de hipertensão arterial sistêmica e diabetes mellitus cadastrados na unidade</a:t>
            </a:r>
            <a:endParaRPr lang="pt-BR" sz="2000" dirty="0"/>
          </a:p>
          <a:p>
            <a:pPr lvl="0"/>
            <a:r>
              <a:rPr lang="pt-BR" sz="2000" b="1" dirty="0"/>
              <a:t>Realizar ações de promoção à saúde e prevenção de doenças nas famílias dos hipertensos e/ou diabéticos</a:t>
            </a:r>
            <a:r>
              <a:rPr lang="pt-BR" sz="2000" b="1" dirty="0" smtClean="0"/>
              <a:t>.</a:t>
            </a:r>
          </a:p>
          <a:p>
            <a:pPr marL="0" lv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1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3534" y="25717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endParaRPr lang="pt-BR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3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450" y="609601"/>
            <a:ext cx="10763250" cy="5562600"/>
          </a:xfrm>
        </p:spPr>
        <p:txBody>
          <a:bodyPr>
            <a:noAutofit/>
          </a:bodyPr>
          <a:lstStyle/>
          <a:p>
            <a:pPr lvl="0" algn="just"/>
            <a:r>
              <a:rPr lang="pt-BR" sz="2000" dirty="0"/>
              <a:t>Rastrear 50% dos adultos com 18 anos ou mais de idade para Hipertensão Arterial Sistêmica (HAS</a:t>
            </a:r>
            <a:r>
              <a:rPr lang="pt-BR" sz="2000" dirty="0" smtClean="0"/>
              <a:t>).</a:t>
            </a:r>
            <a:r>
              <a:rPr lang="pt-BR" sz="2000" dirty="0"/>
              <a:t> </a:t>
            </a:r>
          </a:p>
          <a:p>
            <a:pPr lvl="0"/>
            <a:r>
              <a:rPr lang="pt-BR" sz="2000" dirty="0"/>
              <a:t>Rastrear 50% dos adultos com pressão arterial sustentada maior que 135/80 mmHg para Diabetes Mellitus (DM). </a:t>
            </a:r>
          </a:p>
          <a:p>
            <a:pPr lvl="0"/>
            <a:r>
              <a:rPr lang="pt-BR" sz="2000" dirty="0"/>
              <a:t>Cadastrar 100% dos hipertensos e/ou diabéticos da área de abrangência detectados pelo rastreamento no Programa de Atenção à Hipertensão Arterial e à Diabetes Mellitus da UBS.</a:t>
            </a:r>
          </a:p>
          <a:p>
            <a:pPr lvl="0"/>
            <a:r>
              <a:rPr lang="pt-BR" sz="2000" dirty="0"/>
              <a:t>Buscar 100% dos hipertensos e/ou diabéticos faltosos às consultas conforme periodicidade recomendada</a:t>
            </a:r>
            <a:r>
              <a:rPr lang="pt-BR" sz="2000" dirty="0" smtClean="0"/>
              <a:t>.</a:t>
            </a:r>
            <a:endParaRPr lang="pt-BR" sz="2000" dirty="0"/>
          </a:p>
          <a:p>
            <a:pPr lvl="0"/>
            <a:r>
              <a:rPr lang="pt-BR" sz="2000" dirty="0"/>
              <a:t>Buscar 100% dos hipertensos e/ou diabéticos cadastrados faltosos à realização de exames complementares conforme periodicidade recomendada</a:t>
            </a:r>
            <a:r>
              <a:rPr lang="pt-BR" sz="2000" dirty="0" smtClean="0"/>
              <a:t>.</a:t>
            </a:r>
          </a:p>
          <a:p>
            <a:pPr lvl="0"/>
            <a:r>
              <a:rPr lang="pt-BR" sz="2000" dirty="0"/>
              <a:t>Realizar a solicitação de exames complementares periódicos em 100% dos pacientes cadastrados</a:t>
            </a:r>
            <a:r>
              <a:rPr lang="pt-BR" sz="2000" dirty="0" smtClean="0"/>
              <a:t>.</a:t>
            </a:r>
            <a:endParaRPr lang="pt-BR" sz="2000" dirty="0"/>
          </a:p>
          <a:p>
            <a:pPr lvl="0"/>
            <a:r>
              <a:rPr lang="pt-BR" sz="2000" dirty="0"/>
              <a:t>Realizar exame clínico apropriado em 100% das consultas, incluindo exame físico dos pés, com palpação dos pulsos tibial posterior e pedioso e medida da sensibilidade a cada 03 meses para diabéticos.  </a:t>
            </a:r>
          </a:p>
          <a:p>
            <a:pPr lvl="0"/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6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28650"/>
            <a:ext cx="10809816" cy="5905499"/>
          </a:xfrm>
        </p:spPr>
        <p:txBody>
          <a:bodyPr>
            <a:noAutofit/>
          </a:bodyPr>
          <a:lstStyle/>
          <a:p>
            <a:pPr lvl="0" algn="just"/>
            <a:r>
              <a:rPr lang="pt-BR" sz="2000" dirty="0"/>
              <a:t>Capacitar 4% dos profissionais no atendimento ao paciente hipertenso e/ou diabético conforme protocolos adotados na UBS (ex. Ministério da Saúde).  </a:t>
            </a:r>
          </a:p>
          <a:p>
            <a:pPr lvl="0" algn="just"/>
            <a:r>
              <a:rPr lang="pt-BR" sz="2000" dirty="0"/>
              <a:t>Identificar todos os hipertensos e diabéticos descompensados que estão cadastrados e acompanhados no programa de acordo com o protocolo adotado. </a:t>
            </a:r>
          </a:p>
          <a:p>
            <a:pPr lvl="0" algn="just"/>
            <a:r>
              <a:rPr lang="pt-BR" sz="2000" dirty="0" smtClean="0"/>
              <a:t>Garantir </a:t>
            </a:r>
            <a:r>
              <a:rPr lang="pt-BR" sz="2000" dirty="0"/>
              <a:t>tratamento medicamentoso para 100% dos pacientes com prescrição de medicamentos da Farmácia Popular/</a:t>
            </a:r>
            <a:r>
              <a:rPr lang="pt-BR" sz="2000" dirty="0" err="1"/>
              <a:t>Hiperdia</a:t>
            </a:r>
            <a:r>
              <a:rPr lang="pt-BR" sz="2000" dirty="0"/>
              <a:t>. </a:t>
            </a:r>
          </a:p>
          <a:p>
            <a:pPr lvl="0" algn="just"/>
            <a:r>
              <a:rPr lang="pt-BR" sz="2000" dirty="0"/>
              <a:t>Garantir consulta especializada a 100% dos hipertensos ou diabéticos que apresentarem esta necessidade</a:t>
            </a:r>
          </a:p>
          <a:p>
            <a:pPr lvl="0" algn="just"/>
            <a:r>
              <a:rPr lang="pt-BR" sz="2000" dirty="0"/>
              <a:t>Manter ficha de acompanhamento de 100% dos hipertensos e/ou diabéticos cadastrados na UBS.</a:t>
            </a:r>
          </a:p>
          <a:p>
            <a:pPr algn="just"/>
            <a:r>
              <a:rPr lang="pt-BR" sz="2000" dirty="0"/>
              <a:t>Realizar estratificação do risco cardiovascular em 100% dos hipertensos e/ou diabéticos acompanhados na UBS periodicamente (pelo menos uma vez ao </a:t>
            </a:r>
            <a:r>
              <a:rPr lang="pt-BR" sz="2000" dirty="0" smtClean="0"/>
              <a:t>ano)</a:t>
            </a:r>
          </a:p>
          <a:p>
            <a:pPr lvl="0" algn="just"/>
            <a:r>
              <a:rPr lang="pt-BR" sz="2000" dirty="0"/>
              <a:t>Acompanhar todos os pacientes identificados com alto risco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883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534" y="274639"/>
            <a:ext cx="11152716" cy="6164261"/>
          </a:xfrm>
        </p:spPr>
        <p:txBody>
          <a:bodyPr>
            <a:normAutofit/>
          </a:bodyPr>
          <a:lstStyle/>
          <a:p>
            <a:pPr lvl="0" algn="just"/>
            <a:endParaRPr lang="pt-BR" sz="2000" dirty="0" smtClean="0"/>
          </a:p>
          <a:p>
            <a:pPr lvl="0" algn="just"/>
            <a:r>
              <a:rPr lang="pt-BR" sz="2000" dirty="0" smtClean="0"/>
              <a:t>Avaliar </a:t>
            </a:r>
            <a:r>
              <a:rPr lang="pt-BR" sz="2000" dirty="0"/>
              <a:t>comprometimento de órgãos alvo em 100% dos hipertensos e diabéticos de alto risco.</a:t>
            </a:r>
          </a:p>
          <a:p>
            <a:pPr lvl="0" algn="just"/>
            <a:r>
              <a:rPr lang="pt-BR" sz="2000" dirty="0"/>
              <a:t>Garantir orientação nutricional sobre alimentação saudável a 80% dos pacientes hipertensos e/ou diabéticos</a:t>
            </a:r>
          </a:p>
          <a:p>
            <a:pPr algn="just"/>
            <a:r>
              <a:rPr lang="pt-BR" sz="2000" dirty="0"/>
              <a:t> </a:t>
            </a:r>
            <a:r>
              <a:rPr lang="pt-BR" sz="2000" dirty="0" smtClean="0"/>
              <a:t>Garantir </a:t>
            </a:r>
            <a:r>
              <a:rPr lang="pt-BR" sz="2000" dirty="0"/>
              <a:t>orientação em relação a prática de atividade física regular  a 80% dos pacientes hipertensos e/ou diabéticos</a:t>
            </a:r>
            <a:r>
              <a:rPr lang="pt-BR" sz="2000" dirty="0" smtClean="0"/>
              <a:t>.</a:t>
            </a:r>
            <a:endParaRPr lang="pt-BR" sz="2000" dirty="0"/>
          </a:p>
          <a:p>
            <a:pPr lvl="0" algn="just"/>
            <a:r>
              <a:rPr lang="pt-BR" sz="2000" dirty="0"/>
              <a:t>Garantir orientação sobre os riscos do tabagismo a 100% dos pacientes que fumam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/>
              <a:t> Investigar a prática de atividade física regular em 50% das famílias dos hipertensos e/ou diabéticos.</a:t>
            </a:r>
          </a:p>
          <a:p>
            <a:pPr lvl="0"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101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7223</TotalTime>
  <Words>1706</Words>
  <Application>Microsoft Office PowerPoint</Application>
  <PresentationFormat>Widescreen</PresentationFormat>
  <Paragraphs>167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</vt:lpstr>
      <vt:lpstr>Wingdings 3</vt:lpstr>
      <vt:lpstr>Facetado</vt:lpstr>
      <vt:lpstr>MELHORIA DA ATENÇÃO À SAÚDE DOS HIPERTENSOS E DIABÉTICOS DA UBS JARDIM SUMARÉ,  SÃO JOÃO DE MERITI, RJ. </vt:lpstr>
      <vt:lpstr>MUNICÍPIO SÃO JOÃO DE MERITI</vt:lpstr>
      <vt:lpstr>UBS JARDIM SUMARÉ</vt:lpstr>
      <vt:lpstr>HIPERTENSOS E DIABÉTICOS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Ampliar a cobertura aos hipertensos e diabéticos. </vt:lpstr>
      <vt:lpstr>Apresentação do PowerPoint</vt:lpstr>
      <vt:lpstr>Apresentação do PowerPoint</vt:lpstr>
      <vt:lpstr>Apresentação do PowerPoint</vt:lpstr>
      <vt:lpstr>Melhorar a adesão do hipertenso e/ou diabético ao programa  </vt:lpstr>
      <vt:lpstr>Apresentação do PowerPoint</vt:lpstr>
      <vt:lpstr>Apresentação do PowerPoint</vt:lpstr>
      <vt:lpstr>Melhorar a qualidade do atendimento ao paciente hipertenso e/ou diabético realizado na unidade</vt:lpstr>
      <vt:lpstr>Apresentação do PowerPoint</vt:lpstr>
      <vt:lpstr>Apresentação do PowerPoint</vt:lpstr>
      <vt:lpstr>Apresentação do PowerPoint</vt:lpstr>
      <vt:lpstr>Apresentação do PowerPoint</vt:lpstr>
      <vt:lpstr>Melhorar o registro das informações</vt:lpstr>
      <vt:lpstr>Apresentação do PowerPoint</vt:lpstr>
      <vt:lpstr>PROMOÇÃO DE SAÚDE</vt:lpstr>
      <vt:lpstr>Apresentação do PowerPoint</vt:lpstr>
      <vt:lpstr>DISCUSSÃO</vt:lpstr>
      <vt:lpstr>REFLEXÃO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DOS HIPERTENSOS E DIABÉTICOS DA UBS JARDIM SUMARÉ,  SÃO JOÃO DE MERITI, RJ.</dc:title>
  <dc:creator>Lessa lessa</dc:creator>
  <cp:lastModifiedBy>Lessa lessa</cp:lastModifiedBy>
  <cp:revision>46</cp:revision>
  <dcterms:created xsi:type="dcterms:W3CDTF">2014-07-31T00:21:17Z</dcterms:created>
  <dcterms:modified xsi:type="dcterms:W3CDTF">2014-08-05T02:06:55Z</dcterms:modified>
</cp:coreProperties>
</file>