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74" r:id="rId4"/>
    <p:sldId id="273" r:id="rId5"/>
    <p:sldId id="308" r:id="rId6"/>
    <p:sldId id="276" r:id="rId7"/>
    <p:sldId id="277" r:id="rId8"/>
    <p:sldId id="278" r:id="rId9"/>
    <p:sldId id="296" r:id="rId10"/>
    <p:sldId id="297" r:id="rId11"/>
    <p:sldId id="275" r:id="rId12"/>
    <p:sldId id="309" r:id="rId13"/>
    <p:sldId id="310" r:id="rId14"/>
    <p:sldId id="314" r:id="rId15"/>
    <p:sldId id="316" r:id="rId16"/>
    <p:sldId id="315" r:id="rId17"/>
    <p:sldId id="317" r:id="rId18"/>
    <p:sldId id="318" r:id="rId19"/>
    <p:sldId id="319" r:id="rId20"/>
    <p:sldId id="320" r:id="rId21"/>
    <p:sldId id="321" r:id="rId22"/>
    <p:sldId id="322" r:id="rId23"/>
    <p:sldId id="323" r:id="rId24"/>
    <p:sldId id="324" r:id="rId25"/>
    <p:sldId id="291" r:id="rId26"/>
    <p:sldId id="325" r:id="rId27"/>
    <p:sldId id="292" r:id="rId28"/>
    <p:sldId id="293" r:id="rId29"/>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autoAdjust="0"/>
  </p:normalViewPr>
  <p:slideViewPr>
    <p:cSldViewPr>
      <p:cViewPr varScale="1">
        <p:scale>
          <a:sx n="70" d="100"/>
          <a:sy n="70" d="100"/>
        </p:scale>
        <p:origin x="-1302" y="-96"/>
      </p:cViewPr>
      <p:guideLst>
        <p:guide orient="horz" pos="2160"/>
        <p:guide pos="2880"/>
      </p:guideLst>
    </p:cSldViewPr>
  </p:slideViewPr>
  <p:outlineViewPr>
    <p:cViewPr>
      <p:scale>
        <a:sx n="33" d="100"/>
        <a:sy n="33" d="100"/>
      </p:scale>
      <p:origin x="0" y="3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K:\TRABALHO%20UFPEL%20-%20ORIENTADOR\01%20-%20CURSO\05%20-%20UNIDADE%203%20-%20Interven&#231;&#227;o\16\RELAT&#211;RIO%20DE%20INTERVEN&#199;&#195;O\PLANILHA%20FINAL\Alexander%20(Planilha%20de%20Coleta%20de%20dados%20Crian&#231;as)%20-%20FINAL%20-%20(corrigida).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TRABALHO%20UFPEL%20-%20ORIENTADOR\01%20-%20CURSO\05%20-%20UNIDADE%203%20-%20Interven&#231;&#227;o\16\RELAT&#211;RIO%20DE%20INTERVEN&#199;&#195;O\PLANILHA%20FINAL\Alexander%20(Planilha%20de%20Coleta%20de%20dados%20Crian&#231;as)%20-%20FINAL%20-%20(corrigida).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K:\TRABALHO%20UFPEL%20-%20ORIENTADOR\01%20-%20CURSO\05%20-%20UNIDADE%203%20-%20Interven&#231;&#227;o\16\RELAT&#211;RIO%20DE%20INTERVEN&#199;&#195;O\PLANILHA%20FINAL\Alexander%20(Planilha%20de%20Coleta%20de%20dados%20Crian&#231;as)%20-%20FINAL%20-%20(modificada%20em%2011-08-1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8517907035814"/>
          <c:y val="9.3296799438531711E-2"/>
          <c:w val="0.84757831682330032"/>
          <c:h val="0.78435080230355825"/>
        </c:manualLayout>
      </c:layout>
      <c:barChart>
        <c:barDir val="col"/>
        <c:grouping val="clustered"/>
        <c:varyColors val="0"/>
        <c:ser>
          <c:idx val="0"/>
          <c:order val="0"/>
          <c:tx>
            <c:strRef>
              <c:f>Indicadores!$C$4</c:f>
              <c:strCache>
                <c:ptCount val="1"/>
                <c:pt idx="0">
                  <c:v>Proporção de crianças entre zero e 72 meses inscritas no programa da unidade de saúde</c:v>
                </c:pt>
              </c:strCache>
            </c:strRef>
          </c:tx>
          <c:invertIfNegative val="0"/>
          <c:dLbls>
            <c:dLbl>
              <c:idx val="1"/>
              <c:layout>
                <c:manualLayout>
                  <c:x val="0"/>
                  <c:y val="1.465201465201465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Indicadores!$D$3:$F$3</c:f>
              <c:strCache>
                <c:ptCount val="3"/>
                <c:pt idx="0">
                  <c:v>Mês 1</c:v>
                </c:pt>
                <c:pt idx="1">
                  <c:v>Mês 2</c:v>
                </c:pt>
                <c:pt idx="2">
                  <c:v>Mês 3</c:v>
                </c:pt>
              </c:strCache>
            </c:strRef>
          </c:cat>
          <c:val>
            <c:numRef>
              <c:f>Indicadores!$D$4:$F$4</c:f>
              <c:numCache>
                <c:formatCode>0.0%</c:formatCode>
                <c:ptCount val="3"/>
                <c:pt idx="0">
                  <c:v>0.29411764705882354</c:v>
                </c:pt>
                <c:pt idx="1">
                  <c:v>0.71895424836601307</c:v>
                </c:pt>
                <c:pt idx="2">
                  <c:v>1</c:v>
                </c:pt>
              </c:numCache>
            </c:numRef>
          </c:val>
        </c:ser>
        <c:dLbls>
          <c:dLblPos val="outEnd"/>
          <c:showLegendKey val="0"/>
          <c:showVal val="1"/>
          <c:showCatName val="0"/>
          <c:showSerName val="0"/>
          <c:showPercent val="0"/>
          <c:showBubbleSize val="0"/>
        </c:dLbls>
        <c:gapWidth val="150"/>
        <c:axId val="166769664"/>
        <c:axId val="79788224"/>
      </c:barChart>
      <c:catAx>
        <c:axId val="166769664"/>
        <c:scaling>
          <c:orientation val="minMax"/>
        </c:scaling>
        <c:delete val="0"/>
        <c:axPos val="b"/>
        <c:numFmt formatCode="General" sourceLinked="1"/>
        <c:majorTickMark val="out"/>
        <c:minorTickMark val="none"/>
        <c:tickLblPos val="nextTo"/>
        <c:txPr>
          <a:bodyPr rot="0" vert="horz"/>
          <a:lstStyle/>
          <a:p>
            <a:pPr>
              <a:defRPr/>
            </a:pPr>
            <a:endParaRPr lang="pt-BR"/>
          </a:p>
        </c:txPr>
        <c:crossAx val="79788224"/>
        <c:crosses val="autoZero"/>
        <c:auto val="1"/>
        <c:lblAlgn val="ctr"/>
        <c:lblOffset val="100"/>
        <c:noMultiLvlLbl val="0"/>
      </c:catAx>
      <c:valAx>
        <c:axId val="79788224"/>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66769664"/>
        <c:crosses val="autoZero"/>
        <c:crossBetween val="between"/>
        <c:majorUnit val="0.1"/>
        <c:min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28517907035814"/>
          <c:y val="8.841279455452683E-2"/>
          <c:w val="0.84757831682330032"/>
          <c:h val="0.78923480718756311"/>
        </c:manualLayout>
      </c:layout>
      <c:barChart>
        <c:barDir val="col"/>
        <c:grouping val="clustered"/>
        <c:varyColors val="0"/>
        <c:ser>
          <c:idx val="0"/>
          <c:order val="0"/>
          <c:tx>
            <c:strRef>
              <c:f>Indicadores!$C$9</c:f>
              <c:strCache>
                <c:ptCount val="1"/>
                <c:pt idx="0">
                  <c:v>Proporção de crianças com primeira consulta na primeira semana de vida</c:v>
                </c:pt>
              </c:strCache>
            </c:strRef>
          </c:tx>
          <c:invertIfNegative val="0"/>
          <c:dLbls>
            <c:dLbl>
              <c:idx val="1"/>
              <c:layout>
                <c:manualLayout>
                  <c:x val="0"/>
                  <c:y val="-9.7680097680097454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Indicadores!$D$8:$F$8</c:f>
              <c:strCache>
                <c:ptCount val="3"/>
                <c:pt idx="0">
                  <c:v>Mês 1</c:v>
                </c:pt>
                <c:pt idx="1">
                  <c:v>Mês 2</c:v>
                </c:pt>
                <c:pt idx="2">
                  <c:v>Mês 3</c:v>
                </c:pt>
              </c:strCache>
            </c:strRef>
          </c:cat>
          <c:val>
            <c:numRef>
              <c:f>Indicadores!$D$9:$F$9</c:f>
              <c:numCache>
                <c:formatCode>0.0%</c:formatCode>
                <c:ptCount val="3"/>
                <c:pt idx="0">
                  <c:v>0.77777777777777779</c:v>
                </c:pt>
                <c:pt idx="1">
                  <c:v>0.74545454545454548</c:v>
                </c:pt>
                <c:pt idx="2">
                  <c:v>0.77777777777777779</c:v>
                </c:pt>
              </c:numCache>
            </c:numRef>
          </c:val>
        </c:ser>
        <c:dLbls>
          <c:showLegendKey val="0"/>
          <c:showVal val="0"/>
          <c:showCatName val="0"/>
          <c:showSerName val="0"/>
          <c:showPercent val="0"/>
          <c:showBubbleSize val="0"/>
        </c:dLbls>
        <c:gapWidth val="150"/>
        <c:axId val="147577344"/>
        <c:axId val="46615936"/>
      </c:barChart>
      <c:catAx>
        <c:axId val="147577344"/>
        <c:scaling>
          <c:orientation val="minMax"/>
        </c:scaling>
        <c:delete val="0"/>
        <c:axPos val="b"/>
        <c:numFmt formatCode="General" sourceLinked="1"/>
        <c:majorTickMark val="out"/>
        <c:minorTickMark val="none"/>
        <c:tickLblPos val="nextTo"/>
        <c:txPr>
          <a:bodyPr rot="0" vert="horz"/>
          <a:lstStyle/>
          <a:p>
            <a:pPr>
              <a:defRPr/>
            </a:pPr>
            <a:endParaRPr lang="pt-BR"/>
          </a:p>
        </c:txPr>
        <c:crossAx val="46615936"/>
        <c:crosses val="autoZero"/>
        <c:auto val="1"/>
        <c:lblAlgn val="ctr"/>
        <c:lblOffset val="100"/>
        <c:noMultiLvlLbl val="0"/>
      </c:catAx>
      <c:valAx>
        <c:axId val="4661593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47577344"/>
        <c:crosses val="autoZero"/>
        <c:crossBetween val="between"/>
        <c:maj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28517907035814"/>
          <c:y val="9.0489522143065437E-2"/>
          <c:w val="0.84757831682330032"/>
          <c:h val="0.7769620464108653"/>
        </c:manualLayout>
      </c:layout>
      <c:barChart>
        <c:barDir val="col"/>
        <c:grouping val="clustered"/>
        <c:varyColors val="0"/>
        <c:ser>
          <c:idx val="0"/>
          <c:order val="0"/>
          <c:tx>
            <c:strRef>
              <c:f>Indicadores!$C$14</c:f>
              <c:strCache>
                <c:ptCount val="1"/>
                <c:pt idx="0">
                  <c:v>Proporção de crianças com monitoramento de crescimento</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Indicadores!$D$13:$F$13</c:f>
              <c:strCache>
                <c:ptCount val="3"/>
                <c:pt idx="0">
                  <c:v>Mês 1</c:v>
                </c:pt>
                <c:pt idx="1">
                  <c:v>Mês 2</c:v>
                </c:pt>
                <c:pt idx="2">
                  <c:v>Mês 3</c:v>
                </c:pt>
              </c:strCache>
            </c:strRef>
          </c:cat>
          <c:val>
            <c:numRef>
              <c:f>Indicadores!$D$14:$F$14</c:f>
              <c:numCache>
                <c:formatCode>0.0%</c:formatCode>
                <c:ptCount val="3"/>
                <c:pt idx="0">
                  <c:v>1</c:v>
                </c:pt>
                <c:pt idx="1">
                  <c:v>0.96363636363636362</c:v>
                </c:pt>
                <c:pt idx="2">
                  <c:v>0.97385620915032678</c:v>
                </c:pt>
              </c:numCache>
            </c:numRef>
          </c:val>
        </c:ser>
        <c:dLbls>
          <c:showLegendKey val="0"/>
          <c:showVal val="0"/>
          <c:showCatName val="0"/>
          <c:showSerName val="0"/>
          <c:showPercent val="0"/>
          <c:showBubbleSize val="0"/>
        </c:dLbls>
        <c:gapWidth val="150"/>
        <c:axId val="154056192"/>
        <c:axId val="46649856"/>
      </c:barChart>
      <c:catAx>
        <c:axId val="154056192"/>
        <c:scaling>
          <c:orientation val="minMax"/>
        </c:scaling>
        <c:delete val="0"/>
        <c:axPos val="b"/>
        <c:numFmt formatCode="General" sourceLinked="1"/>
        <c:majorTickMark val="out"/>
        <c:minorTickMark val="none"/>
        <c:tickLblPos val="nextTo"/>
        <c:txPr>
          <a:bodyPr rot="0" vert="horz"/>
          <a:lstStyle/>
          <a:p>
            <a:pPr>
              <a:defRPr/>
            </a:pPr>
            <a:endParaRPr lang="pt-BR"/>
          </a:p>
        </c:txPr>
        <c:crossAx val="46649856"/>
        <c:crosses val="autoZero"/>
        <c:auto val="1"/>
        <c:lblAlgn val="ctr"/>
        <c:lblOffset val="100"/>
        <c:noMultiLvlLbl val="0"/>
      </c:catAx>
      <c:valAx>
        <c:axId val="4664985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54056192"/>
        <c:crosses val="autoZero"/>
        <c:crossBetween val="between"/>
        <c:maj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461040529443022"/>
          <c:y val="8.5198516852060147E-2"/>
          <c:w val="0.84539641133815324"/>
          <c:h val="0.78225305170187065"/>
        </c:manualLayout>
      </c:layout>
      <c:barChart>
        <c:barDir val="col"/>
        <c:grouping val="clustered"/>
        <c:varyColors val="0"/>
        <c:ser>
          <c:idx val="0"/>
          <c:order val="0"/>
          <c:tx>
            <c:strRef>
              <c:f>Indicadores!$C$19</c:f>
              <c:strCache>
                <c:ptCount val="1"/>
                <c:pt idx="0">
                  <c:v>Proporção de crianças com déficit de peso monitoradas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Indicadores!$D$18:$F$18</c:f>
              <c:strCache>
                <c:ptCount val="3"/>
                <c:pt idx="0">
                  <c:v>Mês 1</c:v>
                </c:pt>
                <c:pt idx="1">
                  <c:v>Mês 2</c:v>
                </c:pt>
                <c:pt idx="2">
                  <c:v>Mês 3</c:v>
                </c:pt>
              </c:strCache>
            </c:strRef>
          </c:cat>
          <c:val>
            <c:numRef>
              <c:f>Indicadores!$D$19:$F$19</c:f>
              <c:numCache>
                <c:formatCode>0.0%</c:formatCode>
                <c:ptCount val="3"/>
                <c:pt idx="0">
                  <c:v>0</c:v>
                </c:pt>
                <c:pt idx="1">
                  <c:v>1</c:v>
                </c:pt>
                <c:pt idx="2">
                  <c:v>1</c:v>
                </c:pt>
              </c:numCache>
            </c:numRef>
          </c:val>
        </c:ser>
        <c:dLbls>
          <c:showLegendKey val="0"/>
          <c:showVal val="0"/>
          <c:showCatName val="0"/>
          <c:showSerName val="0"/>
          <c:showPercent val="0"/>
          <c:showBubbleSize val="0"/>
        </c:dLbls>
        <c:gapWidth val="150"/>
        <c:axId val="153334784"/>
        <c:axId val="79786496"/>
      </c:barChart>
      <c:catAx>
        <c:axId val="153334784"/>
        <c:scaling>
          <c:orientation val="minMax"/>
        </c:scaling>
        <c:delete val="0"/>
        <c:axPos val="b"/>
        <c:numFmt formatCode="General" sourceLinked="1"/>
        <c:majorTickMark val="out"/>
        <c:minorTickMark val="none"/>
        <c:tickLblPos val="nextTo"/>
        <c:txPr>
          <a:bodyPr rot="0" vert="horz"/>
          <a:lstStyle/>
          <a:p>
            <a:pPr>
              <a:defRPr/>
            </a:pPr>
            <a:endParaRPr lang="pt-BR"/>
          </a:p>
        </c:txPr>
        <c:crossAx val="79786496"/>
        <c:crosses val="autoZero"/>
        <c:auto val="1"/>
        <c:lblAlgn val="ctr"/>
        <c:lblOffset val="100"/>
        <c:noMultiLvlLbl val="0"/>
      </c:catAx>
      <c:valAx>
        <c:axId val="79786496"/>
        <c:scaling>
          <c:orientation val="minMax"/>
          <c:max val="1"/>
        </c:scaling>
        <c:delete val="0"/>
        <c:axPos val="l"/>
        <c:majorGridlines/>
        <c:numFmt formatCode="0.0%" sourceLinked="1"/>
        <c:majorTickMark val="out"/>
        <c:minorTickMark val="none"/>
        <c:tickLblPos val="nextTo"/>
        <c:txPr>
          <a:bodyPr rot="0" vert="horz"/>
          <a:lstStyle/>
          <a:p>
            <a:pPr>
              <a:defRPr/>
            </a:pPr>
            <a:endParaRPr lang="pt-BR"/>
          </a:p>
        </c:txPr>
        <c:crossAx val="153334784"/>
        <c:crosses val="autoZero"/>
        <c:crossBetween val="between"/>
        <c:maj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277704961588873"/>
          <c:y val="0.10017621241328237"/>
          <c:w val="0.84767104776619773"/>
          <c:h val="0.76085819148125144"/>
        </c:manualLayout>
      </c:layout>
      <c:barChart>
        <c:barDir val="col"/>
        <c:grouping val="clustered"/>
        <c:varyColors val="0"/>
        <c:ser>
          <c:idx val="0"/>
          <c:order val="0"/>
          <c:tx>
            <c:strRef>
              <c:f>Indicadores!$C$29</c:f>
              <c:strCache>
                <c:ptCount val="1"/>
                <c:pt idx="0">
                  <c:v>Proporção de crianças com monitoramento de desenvolvimento</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Indicadores!$D$28:$F$28</c:f>
              <c:strCache>
                <c:ptCount val="3"/>
                <c:pt idx="0">
                  <c:v>Mês 1</c:v>
                </c:pt>
                <c:pt idx="1">
                  <c:v>Mês 2</c:v>
                </c:pt>
                <c:pt idx="2">
                  <c:v>Mês 3</c:v>
                </c:pt>
              </c:strCache>
            </c:strRef>
          </c:cat>
          <c:val>
            <c:numRef>
              <c:f>Indicadores!$D$29:$F$29</c:f>
              <c:numCache>
                <c:formatCode>0.0%</c:formatCode>
                <c:ptCount val="3"/>
                <c:pt idx="0">
                  <c:v>0.93333333333333335</c:v>
                </c:pt>
                <c:pt idx="1">
                  <c:v>0.95454545454545459</c:v>
                </c:pt>
                <c:pt idx="2">
                  <c:v>0.9673202614379085</c:v>
                </c:pt>
              </c:numCache>
            </c:numRef>
          </c:val>
        </c:ser>
        <c:dLbls>
          <c:dLblPos val="outEnd"/>
          <c:showLegendKey val="0"/>
          <c:showVal val="1"/>
          <c:showCatName val="0"/>
          <c:showSerName val="0"/>
          <c:showPercent val="0"/>
          <c:showBubbleSize val="0"/>
        </c:dLbls>
        <c:gapWidth val="150"/>
        <c:axId val="153779200"/>
        <c:axId val="166813696"/>
      </c:barChart>
      <c:catAx>
        <c:axId val="153779200"/>
        <c:scaling>
          <c:orientation val="minMax"/>
        </c:scaling>
        <c:delete val="0"/>
        <c:axPos val="b"/>
        <c:numFmt formatCode="General" sourceLinked="1"/>
        <c:majorTickMark val="out"/>
        <c:minorTickMark val="none"/>
        <c:tickLblPos val="nextTo"/>
        <c:txPr>
          <a:bodyPr rot="0" vert="horz"/>
          <a:lstStyle/>
          <a:p>
            <a:pPr>
              <a:defRPr/>
            </a:pPr>
            <a:endParaRPr lang="pt-BR"/>
          </a:p>
        </c:txPr>
        <c:crossAx val="166813696"/>
        <c:crosses val="autoZero"/>
        <c:auto val="1"/>
        <c:lblAlgn val="ctr"/>
        <c:lblOffset val="100"/>
        <c:noMultiLvlLbl val="0"/>
      </c:catAx>
      <c:valAx>
        <c:axId val="16681369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53779200"/>
        <c:crosses val="autoZero"/>
        <c:crossBetween val="between"/>
        <c:majorUnit val="0.1"/>
        <c:minorUnit val="0.1"/>
      </c:valAx>
      <c:spPr>
        <a:noFill/>
        <a:ln w="25400">
          <a:noFill/>
        </a:ln>
      </c:spPr>
    </c:plotArea>
    <c:plotVisOnly val="1"/>
    <c:dispBlanksAs val="gap"/>
    <c:showDLblsOverMax val="0"/>
  </c:chart>
  <c:spPr>
    <a:solidFill>
      <a:schemeClr val="bg1"/>
    </a:solidFill>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486575448560733"/>
          <c:y val="7.5213438320209977E-2"/>
          <c:w val="0.84507960070564947"/>
          <c:h val="0.79117774278215225"/>
        </c:manualLayout>
      </c:layout>
      <c:barChart>
        <c:barDir val="col"/>
        <c:grouping val="clustered"/>
        <c:varyColors val="0"/>
        <c:ser>
          <c:idx val="0"/>
          <c:order val="0"/>
          <c:tx>
            <c:strRef>
              <c:f>Indicadores!$C$40</c:f>
              <c:strCache>
                <c:ptCount val="1"/>
                <c:pt idx="0">
                  <c:v>Proporção de crianças de 6 a 24 meses com suplementação de ferro</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Indicadores!$D$39:$F$39</c:f>
              <c:strCache>
                <c:ptCount val="3"/>
                <c:pt idx="0">
                  <c:v>Mês 1</c:v>
                </c:pt>
                <c:pt idx="1">
                  <c:v>Mês 2</c:v>
                </c:pt>
                <c:pt idx="2">
                  <c:v>Mês 3</c:v>
                </c:pt>
              </c:strCache>
            </c:strRef>
          </c:cat>
          <c:val>
            <c:numRef>
              <c:f>Indicadores!$D$40:$F$40</c:f>
              <c:numCache>
                <c:formatCode>0.0%</c:formatCode>
                <c:ptCount val="3"/>
                <c:pt idx="0">
                  <c:v>1</c:v>
                </c:pt>
                <c:pt idx="1">
                  <c:v>0.95454545454545459</c:v>
                </c:pt>
                <c:pt idx="2">
                  <c:v>1</c:v>
                </c:pt>
              </c:numCache>
            </c:numRef>
          </c:val>
        </c:ser>
        <c:dLbls>
          <c:showLegendKey val="0"/>
          <c:showVal val="0"/>
          <c:showCatName val="0"/>
          <c:showSerName val="0"/>
          <c:showPercent val="0"/>
          <c:showBubbleSize val="0"/>
        </c:dLbls>
        <c:gapWidth val="150"/>
        <c:axId val="147578368"/>
        <c:axId val="48505408"/>
      </c:barChart>
      <c:catAx>
        <c:axId val="147578368"/>
        <c:scaling>
          <c:orientation val="minMax"/>
        </c:scaling>
        <c:delete val="0"/>
        <c:axPos val="b"/>
        <c:numFmt formatCode="General" sourceLinked="1"/>
        <c:majorTickMark val="out"/>
        <c:minorTickMark val="none"/>
        <c:tickLblPos val="nextTo"/>
        <c:txPr>
          <a:bodyPr rot="0" vert="horz"/>
          <a:lstStyle/>
          <a:p>
            <a:pPr>
              <a:defRPr/>
            </a:pPr>
            <a:endParaRPr lang="pt-BR"/>
          </a:p>
        </c:txPr>
        <c:crossAx val="48505408"/>
        <c:crosses val="autoZero"/>
        <c:auto val="1"/>
        <c:lblAlgn val="ctr"/>
        <c:lblOffset val="100"/>
        <c:noMultiLvlLbl val="0"/>
      </c:catAx>
      <c:valAx>
        <c:axId val="48505408"/>
        <c:scaling>
          <c:orientation val="minMax"/>
          <c:max val="1.1000000000000001"/>
          <c:min val="0"/>
        </c:scaling>
        <c:delete val="0"/>
        <c:axPos val="l"/>
        <c:majorGridlines/>
        <c:numFmt formatCode="0.0%" sourceLinked="1"/>
        <c:majorTickMark val="out"/>
        <c:minorTickMark val="none"/>
        <c:tickLblPos val="nextTo"/>
        <c:txPr>
          <a:bodyPr rot="0" vert="horz"/>
          <a:lstStyle/>
          <a:p>
            <a:pPr>
              <a:defRPr/>
            </a:pPr>
            <a:endParaRPr lang="pt-BR"/>
          </a:p>
        </c:txPr>
        <c:crossAx val="147578368"/>
        <c:crosses val="autoZero"/>
        <c:crossBetween val="between"/>
        <c:majorUnit val="0.1"/>
        <c:min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066235284945817"/>
          <c:y val="6.8666778354833299E-2"/>
          <c:w val="0.85029474286011275"/>
          <c:h val="0.78919618026470095"/>
        </c:manualLayout>
      </c:layout>
      <c:barChart>
        <c:barDir val="col"/>
        <c:grouping val="clustered"/>
        <c:varyColors val="0"/>
        <c:ser>
          <c:idx val="0"/>
          <c:order val="0"/>
          <c:tx>
            <c:strRef>
              <c:f>Indicadores!$C$46</c:f>
              <c:strCache>
                <c:ptCount val="1"/>
                <c:pt idx="0">
                  <c:v>Proporção de crianças com triagem auditiva</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Indicadores!$D$45:$F$45</c:f>
              <c:strCache>
                <c:ptCount val="3"/>
                <c:pt idx="0">
                  <c:v>Mês 1</c:v>
                </c:pt>
                <c:pt idx="1">
                  <c:v>Mês 2</c:v>
                </c:pt>
                <c:pt idx="2">
                  <c:v>Mês 3</c:v>
                </c:pt>
              </c:strCache>
            </c:strRef>
          </c:cat>
          <c:val>
            <c:numRef>
              <c:f>Indicadores!$D$46:$F$46</c:f>
              <c:numCache>
                <c:formatCode>0.0%</c:formatCode>
                <c:ptCount val="3"/>
                <c:pt idx="0">
                  <c:v>0.71111111111111114</c:v>
                </c:pt>
                <c:pt idx="1">
                  <c:v>0.5636363636363636</c:v>
                </c:pt>
                <c:pt idx="2">
                  <c:v>0.68627450980392157</c:v>
                </c:pt>
              </c:numCache>
            </c:numRef>
          </c:val>
        </c:ser>
        <c:dLbls>
          <c:dLblPos val="outEnd"/>
          <c:showLegendKey val="0"/>
          <c:showVal val="1"/>
          <c:showCatName val="0"/>
          <c:showSerName val="0"/>
          <c:showPercent val="0"/>
          <c:showBubbleSize val="0"/>
        </c:dLbls>
        <c:gapWidth val="150"/>
        <c:axId val="165971456"/>
        <c:axId val="79787072"/>
      </c:barChart>
      <c:catAx>
        <c:axId val="165971456"/>
        <c:scaling>
          <c:orientation val="minMax"/>
        </c:scaling>
        <c:delete val="0"/>
        <c:axPos val="b"/>
        <c:numFmt formatCode="General" sourceLinked="1"/>
        <c:majorTickMark val="out"/>
        <c:minorTickMark val="none"/>
        <c:tickLblPos val="nextTo"/>
        <c:txPr>
          <a:bodyPr rot="0" vert="horz"/>
          <a:lstStyle/>
          <a:p>
            <a:pPr>
              <a:defRPr/>
            </a:pPr>
            <a:endParaRPr lang="pt-BR"/>
          </a:p>
        </c:txPr>
        <c:crossAx val="79787072"/>
        <c:crosses val="autoZero"/>
        <c:auto val="1"/>
        <c:lblAlgn val="ctr"/>
        <c:lblOffset val="100"/>
        <c:noMultiLvlLbl val="0"/>
      </c:catAx>
      <c:valAx>
        <c:axId val="79787072"/>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65971456"/>
        <c:crosses val="autoZero"/>
        <c:crossBetween val="between"/>
        <c:min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8517907035814"/>
          <c:y val="7.8022238921379647E-2"/>
          <c:w val="0.84757831682330032"/>
          <c:h val="0.78337940122629901"/>
        </c:manualLayout>
      </c:layout>
      <c:barChart>
        <c:barDir val="col"/>
        <c:grouping val="clustered"/>
        <c:varyColors val="0"/>
        <c:ser>
          <c:idx val="0"/>
          <c:order val="0"/>
          <c:tx>
            <c:strRef>
              <c:f>Indicadores!$C$51</c:f>
              <c:strCache>
                <c:ptCount val="1"/>
                <c:pt idx="0">
                  <c:v>Proporção de crianças com teste do pezinho realizado até 7 dias de vida</c:v>
                </c:pt>
              </c:strCache>
            </c:strRef>
          </c:tx>
          <c:spPr>
            <a:solidFill>
              <a:srgbClr val="4F81BD"/>
            </a:solidFill>
            <a:ln w="25400">
              <a:no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Indicadores!$D$50:$F$50</c:f>
              <c:strCache>
                <c:ptCount val="3"/>
                <c:pt idx="0">
                  <c:v>Mês 1</c:v>
                </c:pt>
                <c:pt idx="1">
                  <c:v>Mês 2</c:v>
                </c:pt>
                <c:pt idx="2">
                  <c:v>Mês 3</c:v>
                </c:pt>
              </c:strCache>
            </c:strRef>
          </c:cat>
          <c:val>
            <c:numRef>
              <c:f>Indicadores!$D$51:$F$51</c:f>
              <c:numCache>
                <c:formatCode>0.0%</c:formatCode>
                <c:ptCount val="3"/>
                <c:pt idx="0">
                  <c:v>0.88888888888888884</c:v>
                </c:pt>
                <c:pt idx="1">
                  <c:v>0.73636363636363633</c:v>
                </c:pt>
                <c:pt idx="2">
                  <c:v>0.81045751633986929</c:v>
                </c:pt>
              </c:numCache>
            </c:numRef>
          </c:val>
        </c:ser>
        <c:dLbls>
          <c:dLblPos val="outEnd"/>
          <c:showLegendKey val="0"/>
          <c:showVal val="1"/>
          <c:showCatName val="0"/>
          <c:showSerName val="0"/>
          <c:showPercent val="0"/>
          <c:showBubbleSize val="0"/>
        </c:dLbls>
        <c:gapWidth val="150"/>
        <c:axId val="79565824"/>
        <c:axId val="166820032"/>
      </c:barChart>
      <c:catAx>
        <c:axId val="7956582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66820032"/>
        <c:crosses val="autoZero"/>
        <c:auto val="1"/>
        <c:lblAlgn val="ctr"/>
        <c:lblOffset val="100"/>
        <c:noMultiLvlLbl val="0"/>
      </c:catAx>
      <c:valAx>
        <c:axId val="16682003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9565824"/>
        <c:crosses val="autoZero"/>
        <c:crossBetween val="between"/>
        <c:majorUnit val="0.1"/>
        <c:minorUnit val="4.0000000000000008E-2"/>
      </c:valAx>
      <c:spPr>
        <a:solidFill>
          <a:srgbClr val="FFFFFF"/>
        </a:solidFill>
        <a:ln w="25400">
          <a:noFill/>
        </a:ln>
      </c:spPr>
    </c:plotArea>
    <c:plotVisOnly val="1"/>
    <c:dispBlanksAs val="gap"/>
    <c:showDLblsOverMax val="0"/>
  </c:chart>
  <c:spPr>
    <a:solidFill>
      <a:schemeClr val="bg1"/>
    </a:solidFill>
    <a:ln w="3175">
      <a:solidFill>
        <a:schemeClr val="tx1"/>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334916637444611"/>
          <c:y val="0.11931184715270915"/>
          <c:w val="0.84696122498857684"/>
          <c:h val="0.74545655477275863"/>
        </c:manualLayout>
      </c:layout>
      <c:barChart>
        <c:barDir val="col"/>
        <c:grouping val="clustered"/>
        <c:varyColors val="0"/>
        <c:ser>
          <c:idx val="0"/>
          <c:order val="0"/>
          <c:tx>
            <c:strRef>
              <c:f>Indicadores!$C$95</c:f>
              <c:strCache>
                <c:ptCount val="1"/>
                <c:pt idx="0">
                  <c:v>Número de crianças colocadas para mamar durante a primeira consulta.</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Indicadores!$D$94:$F$94</c:f>
              <c:strCache>
                <c:ptCount val="3"/>
                <c:pt idx="0">
                  <c:v>Mês 1</c:v>
                </c:pt>
                <c:pt idx="1">
                  <c:v>Mês 2</c:v>
                </c:pt>
                <c:pt idx="2">
                  <c:v>Mês 3</c:v>
                </c:pt>
              </c:strCache>
            </c:strRef>
          </c:cat>
          <c:val>
            <c:numRef>
              <c:f>Indicadores!$D$95:$F$95</c:f>
              <c:numCache>
                <c:formatCode>0.0%</c:formatCode>
                <c:ptCount val="3"/>
                <c:pt idx="0">
                  <c:v>1</c:v>
                </c:pt>
                <c:pt idx="1">
                  <c:v>0.9</c:v>
                </c:pt>
                <c:pt idx="2">
                  <c:v>0.92810457516339873</c:v>
                </c:pt>
              </c:numCache>
            </c:numRef>
          </c:val>
        </c:ser>
        <c:dLbls>
          <c:dLblPos val="outEnd"/>
          <c:showLegendKey val="0"/>
          <c:showVal val="1"/>
          <c:showCatName val="0"/>
          <c:showSerName val="0"/>
          <c:showPercent val="0"/>
          <c:showBubbleSize val="0"/>
        </c:dLbls>
        <c:gapWidth val="150"/>
        <c:axId val="158066176"/>
        <c:axId val="70352192"/>
      </c:barChart>
      <c:catAx>
        <c:axId val="158066176"/>
        <c:scaling>
          <c:orientation val="minMax"/>
        </c:scaling>
        <c:delete val="0"/>
        <c:axPos val="b"/>
        <c:numFmt formatCode="General" sourceLinked="1"/>
        <c:majorTickMark val="out"/>
        <c:minorTickMark val="none"/>
        <c:tickLblPos val="nextTo"/>
        <c:txPr>
          <a:bodyPr rot="0" vert="horz"/>
          <a:lstStyle/>
          <a:p>
            <a:pPr>
              <a:defRPr/>
            </a:pPr>
            <a:endParaRPr lang="pt-BR"/>
          </a:p>
        </c:txPr>
        <c:crossAx val="70352192"/>
        <c:crosses val="autoZero"/>
        <c:auto val="1"/>
        <c:lblAlgn val="ctr"/>
        <c:lblOffset val="100"/>
        <c:noMultiLvlLbl val="0"/>
      </c:catAx>
      <c:valAx>
        <c:axId val="70352192"/>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158066176"/>
        <c:crosses val="autoZero"/>
        <c:crossBetween val="between"/>
        <c:majorUnit val="0.1"/>
      </c:valAx>
    </c:plotArea>
    <c:plotVisOnly val="1"/>
    <c:dispBlanksAs val="gap"/>
    <c:showDLblsOverMax val="0"/>
  </c:chart>
  <c:spPr>
    <a:solidFill>
      <a:schemeClr val="bg1"/>
    </a:solidFill>
    <a:ln>
      <a:solidFill>
        <a:schemeClr val="tx1"/>
      </a:solid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1710C10F-2E44-4780-914D-C8461D029863}" type="datetimeFigureOut">
              <a:rPr lang="pt-BR"/>
              <a:pPr>
                <a:defRPr/>
              </a:pPr>
              <a:t>19/10/2015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829DB00-ED60-48AC-8945-F269CD2283DA}" type="slidenum">
              <a:rPr lang="pt-BR"/>
              <a:pPr>
                <a:defRPr/>
              </a:pPr>
              <a:t>‹nº›</a:t>
            </a:fld>
            <a:endParaRPr lang="pt-BR"/>
          </a:p>
        </p:txBody>
      </p:sp>
    </p:spTree>
    <p:extLst>
      <p:ext uri="{BB962C8B-B14F-4D97-AF65-F5344CB8AC3E}">
        <p14:creationId xmlns:p14="http://schemas.microsoft.com/office/powerpoint/2010/main" val="84937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5007D274-3A23-495D-A346-6B7E2689DEB1}" type="datetimeFigureOut">
              <a:rPr lang="pt-BR"/>
              <a:pPr>
                <a:defRPr/>
              </a:pPr>
              <a:t>19/10/2015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F8B6291-47F0-4604-B8A9-2933716F6D3F}" type="slidenum">
              <a:rPr lang="pt-BR"/>
              <a:pPr>
                <a:defRPr/>
              </a:pPr>
              <a:t>‹nº›</a:t>
            </a:fld>
            <a:endParaRPr lang="pt-BR"/>
          </a:p>
        </p:txBody>
      </p:sp>
    </p:spTree>
    <p:extLst>
      <p:ext uri="{BB962C8B-B14F-4D97-AF65-F5344CB8AC3E}">
        <p14:creationId xmlns:p14="http://schemas.microsoft.com/office/powerpoint/2010/main" val="78878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A9EEDB3F-DE79-47EC-A8BA-8A5B0C2DC04D}" type="datetimeFigureOut">
              <a:rPr lang="pt-BR"/>
              <a:pPr>
                <a:defRPr/>
              </a:pPr>
              <a:t>19/10/2015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71501D3-C318-41F2-9754-F3AB66A565CF}" type="slidenum">
              <a:rPr lang="pt-BR"/>
              <a:pPr>
                <a:defRPr/>
              </a:pPr>
              <a:t>‹nº›</a:t>
            </a:fld>
            <a:endParaRPr lang="pt-BR"/>
          </a:p>
        </p:txBody>
      </p:sp>
    </p:spTree>
    <p:extLst>
      <p:ext uri="{BB962C8B-B14F-4D97-AF65-F5344CB8AC3E}">
        <p14:creationId xmlns:p14="http://schemas.microsoft.com/office/powerpoint/2010/main" val="156810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C68C21C1-2886-4FAE-BDC7-8CF1287F6943}" type="datetimeFigureOut">
              <a:rPr lang="pt-BR"/>
              <a:pPr>
                <a:defRPr/>
              </a:pPr>
              <a:t>19/10/2015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7CB9091-C5A1-41C3-B6DA-E9B0607ADBD3}" type="slidenum">
              <a:rPr lang="pt-BR"/>
              <a:pPr>
                <a:defRPr/>
              </a:pPr>
              <a:t>‹nº›</a:t>
            </a:fld>
            <a:endParaRPr lang="pt-BR"/>
          </a:p>
        </p:txBody>
      </p:sp>
    </p:spTree>
    <p:extLst>
      <p:ext uri="{BB962C8B-B14F-4D97-AF65-F5344CB8AC3E}">
        <p14:creationId xmlns:p14="http://schemas.microsoft.com/office/powerpoint/2010/main" val="142858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11A5F4C3-4E98-46BB-BE8F-CBF5C45A2B45}" type="datetimeFigureOut">
              <a:rPr lang="pt-BR"/>
              <a:pPr>
                <a:defRPr/>
              </a:pPr>
              <a:t>19/10/2015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8FFFF6F-9EEA-418A-97A3-FEE6425C45BA}" type="slidenum">
              <a:rPr lang="pt-BR"/>
              <a:pPr>
                <a:defRPr/>
              </a:pPr>
              <a:t>‹nº›</a:t>
            </a:fld>
            <a:endParaRPr lang="pt-BR"/>
          </a:p>
        </p:txBody>
      </p:sp>
    </p:spTree>
    <p:extLst>
      <p:ext uri="{BB962C8B-B14F-4D97-AF65-F5344CB8AC3E}">
        <p14:creationId xmlns:p14="http://schemas.microsoft.com/office/powerpoint/2010/main" val="329356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42CCB6A-C94E-424D-B5A6-BBD46E4832A6}" type="datetimeFigureOut">
              <a:rPr lang="pt-BR"/>
              <a:pPr>
                <a:defRPr/>
              </a:pPr>
              <a:t>19/10/2015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83CC7B3-C143-4AC8-9643-EC49C2E95DB7}" type="slidenum">
              <a:rPr lang="pt-BR"/>
              <a:pPr>
                <a:defRPr/>
              </a:pPr>
              <a:t>‹nº›</a:t>
            </a:fld>
            <a:endParaRPr lang="pt-BR"/>
          </a:p>
        </p:txBody>
      </p:sp>
    </p:spTree>
    <p:extLst>
      <p:ext uri="{BB962C8B-B14F-4D97-AF65-F5344CB8AC3E}">
        <p14:creationId xmlns:p14="http://schemas.microsoft.com/office/powerpoint/2010/main" val="24354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DA3800FA-9DA7-42B4-A9E4-56FF365DE5D7}" type="datetimeFigureOut">
              <a:rPr lang="pt-BR"/>
              <a:pPr>
                <a:defRPr/>
              </a:pPr>
              <a:t>19/10/2015</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70C2628-06A9-49EA-85CC-1D489E4C1941}" type="slidenum">
              <a:rPr lang="pt-BR"/>
              <a:pPr>
                <a:defRPr/>
              </a:pPr>
              <a:t>‹nº›</a:t>
            </a:fld>
            <a:endParaRPr lang="pt-BR"/>
          </a:p>
        </p:txBody>
      </p:sp>
    </p:spTree>
    <p:extLst>
      <p:ext uri="{BB962C8B-B14F-4D97-AF65-F5344CB8AC3E}">
        <p14:creationId xmlns:p14="http://schemas.microsoft.com/office/powerpoint/2010/main" val="363783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8AEDE76B-F672-4BC7-9E93-698486A73275}" type="datetimeFigureOut">
              <a:rPr lang="pt-BR"/>
              <a:pPr>
                <a:defRPr/>
              </a:pPr>
              <a:t>19/10/2015</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A343EA43-C0C0-4A50-97FD-E9E62136179F}" type="slidenum">
              <a:rPr lang="pt-BR"/>
              <a:pPr>
                <a:defRPr/>
              </a:pPr>
              <a:t>‹nº›</a:t>
            </a:fld>
            <a:endParaRPr lang="pt-BR"/>
          </a:p>
        </p:txBody>
      </p:sp>
    </p:spTree>
    <p:extLst>
      <p:ext uri="{BB962C8B-B14F-4D97-AF65-F5344CB8AC3E}">
        <p14:creationId xmlns:p14="http://schemas.microsoft.com/office/powerpoint/2010/main" val="55305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39EA523A-4170-4C60-8894-645EFDAFA6C9}" type="datetimeFigureOut">
              <a:rPr lang="pt-BR"/>
              <a:pPr>
                <a:defRPr/>
              </a:pPr>
              <a:t>19/10/2015</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370D864C-264E-494A-A222-3B05A342D61D}" type="slidenum">
              <a:rPr lang="pt-BR"/>
              <a:pPr>
                <a:defRPr/>
              </a:pPr>
              <a:t>‹nº›</a:t>
            </a:fld>
            <a:endParaRPr lang="pt-BR"/>
          </a:p>
        </p:txBody>
      </p:sp>
    </p:spTree>
    <p:extLst>
      <p:ext uri="{BB962C8B-B14F-4D97-AF65-F5344CB8AC3E}">
        <p14:creationId xmlns:p14="http://schemas.microsoft.com/office/powerpoint/2010/main" val="161225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52FE0EC6-66CC-416F-8CE3-976E95E4F4A1}" type="datetimeFigureOut">
              <a:rPr lang="pt-BR"/>
              <a:pPr>
                <a:defRPr/>
              </a:pPr>
              <a:t>19/10/2015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FE948CA-3467-42A1-B68E-1EF6491E0C03}" type="slidenum">
              <a:rPr lang="pt-BR"/>
              <a:pPr>
                <a:defRPr/>
              </a:pPr>
              <a:t>‹nº›</a:t>
            </a:fld>
            <a:endParaRPr lang="pt-BR"/>
          </a:p>
        </p:txBody>
      </p:sp>
    </p:spTree>
    <p:extLst>
      <p:ext uri="{BB962C8B-B14F-4D97-AF65-F5344CB8AC3E}">
        <p14:creationId xmlns:p14="http://schemas.microsoft.com/office/powerpoint/2010/main" val="40240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052149F2-8913-4A64-9E8B-B8B652E2850C}" type="datetimeFigureOut">
              <a:rPr lang="pt-BR"/>
              <a:pPr>
                <a:defRPr/>
              </a:pPr>
              <a:t>19/10/2015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2070BFC-6E12-4DDC-9493-8DF7525514A2}" type="slidenum">
              <a:rPr lang="pt-BR"/>
              <a:pPr>
                <a:defRPr/>
              </a:pPr>
              <a:t>‹nº›</a:t>
            </a:fld>
            <a:endParaRPr lang="pt-BR"/>
          </a:p>
        </p:txBody>
      </p:sp>
    </p:spTree>
    <p:extLst>
      <p:ext uri="{BB962C8B-B14F-4D97-AF65-F5344CB8AC3E}">
        <p14:creationId xmlns:p14="http://schemas.microsoft.com/office/powerpoint/2010/main" val="129420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D588910-71F4-48BA-BEC3-97C8E3FE62AB}" type="datetimeFigureOut">
              <a:rPr lang="pt-BR"/>
              <a:pPr>
                <a:defRPr/>
              </a:pPr>
              <a:t>19/10/2015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9D27693-7297-4DA9-BED5-EDC12F565C37}"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D:\ARQUIVOS\Documents\FACULDADES!!!!!!!\UFPEL\UNIDADE 4 - Avaliação da Intervenção\Avaliação da Intervenção 07\Sem Título-1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51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ubtítulo 2"/>
          <p:cNvSpPr>
            <a:spLocks noGrp="1"/>
          </p:cNvSpPr>
          <p:nvPr>
            <p:ph type="subTitle" idx="1"/>
          </p:nvPr>
        </p:nvSpPr>
        <p:spPr>
          <a:xfrm>
            <a:off x="476820" y="2997201"/>
            <a:ext cx="8055620" cy="1223888"/>
          </a:xfrm>
        </p:spPr>
        <p:txBody>
          <a:bodyPr/>
          <a:lstStyle/>
          <a:p>
            <a:pPr eaLnBrk="1" hangingPunct="1"/>
            <a:r>
              <a:rPr lang="pt-BR" altLang="pt-BR" sz="2400" b="1" dirty="0">
                <a:solidFill>
                  <a:srgbClr val="002060"/>
                </a:solidFill>
                <a:latin typeface="Arial" charset="0"/>
                <a:cs typeface="Arial" charset="0"/>
              </a:rPr>
              <a:t>Melhoria da atenção à saúde da criança de zero a 72 meses, na ESF Manoel de Souza Pereira, </a:t>
            </a:r>
            <a:r>
              <a:rPr lang="pt-BR" altLang="pt-BR" sz="2400" b="1" dirty="0" smtClean="0">
                <a:solidFill>
                  <a:srgbClr val="002060"/>
                </a:solidFill>
                <a:latin typeface="Arial" charset="0"/>
                <a:cs typeface="Arial" charset="0"/>
              </a:rPr>
              <a:t>Porto </a:t>
            </a:r>
            <a:r>
              <a:rPr lang="pt-BR" altLang="pt-BR" sz="2400" b="1" dirty="0">
                <a:solidFill>
                  <a:srgbClr val="002060"/>
                </a:solidFill>
                <a:latin typeface="Arial" charset="0"/>
                <a:cs typeface="Arial" charset="0"/>
              </a:rPr>
              <a:t>Grande-AP</a:t>
            </a:r>
          </a:p>
        </p:txBody>
      </p:sp>
      <p:pic>
        <p:nvPicPr>
          <p:cNvPr id="2052" name="Picture 5" descr="541803_321830107928344_1645924286_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813" y="260350"/>
            <a:ext cx="1163637"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ítulo 1"/>
          <p:cNvSpPr txBox="1">
            <a:spLocks/>
          </p:cNvSpPr>
          <p:nvPr/>
        </p:nvSpPr>
        <p:spPr bwMode="auto">
          <a:xfrm>
            <a:off x="1908175" y="1773238"/>
            <a:ext cx="5256213"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2400" b="1" dirty="0" smtClean="0">
                <a:latin typeface="Arial" charset="0"/>
              </a:rPr>
              <a:t>Alexander Alvarez </a:t>
            </a:r>
            <a:r>
              <a:rPr lang="pt-BR" altLang="pt-BR" sz="2400" b="1" dirty="0" err="1" smtClean="0">
                <a:latin typeface="Arial" charset="0"/>
              </a:rPr>
              <a:t>Mendez</a:t>
            </a:r>
            <a:endParaRPr lang="pt-BR" altLang="pt-BR" sz="2400" b="1" dirty="0" smtClean="0">
              <a:latin typeface="Arial" charset="0"/>
            </a:endParaRPr>
          </a:p>
        </p:txBody>
      </p:sp>
      <p:sp>
        <p:nvSpPr>
          <p:cNvPr id="2054" name="Título 1"/>
          <p:cNvSpPr txBox="1">
            <a:spLocks/>
          </p:cNvSpPr>
          <p:nvPr/>
        </p:nvSpPr>
        <p:spPr bwMode="auto">
          <a:xfrm>
            <a:off x="611188" y="4652963"/>
            <a:ext cx="799306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2400" b="1" dirty="0" smtClean="0">
                <a:latin typeface="Arial" charset="0"/>
              </a:rPr>
              <a:t>Orientador: Manoel Messias Santos Alves</a:t>
            </a:r>
            <a:endParaRPr lang="pt-BR" altLang="pt-BR" sz="2400" dirty="0">
              <a:latin typeface="Arial" charset="0"/>
            </a:endParaRPr>
          </a:p>
        </p:txBody>
      </p:sp>
      <p:sp>
        <p:nvSpPr>
          <p:cNvPr id="2055" name="Título 1"/>
          <p:cNvSpPr txBox="1">
            <a:spLocks/>
          </p:cNvSpPr>
          <p:nvPr/>
        </p:nvSpPr>
        <p:spPr bwMode="auto">
          <a:xfrm>
            <a:off x="3348038" y="6021388"/>
            <a:ext cx="23034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BR" altLang="pt-BR" sz="2400" b="1">
                <a:latin typeface="Arial" charset="0"/>
              </a:rPr>
              <a:t>Pelotas, 2014</a:t>
            </a:r>
            <a:endParaRPr lang="pt-BR" altLang="pt-BR" sz="2400">
              <a:latin typeface="Arial" charset="0"/>
            </a:endParaRPr>
          </a:p>
        </p:txBody>
      </p:sp>
      <p:sp>
        <p:nvSpPr>
          <p:cNvPr id="2056" name="Título 1"/>
          <p:cNvSpPr>
            <a:spLocks noGrp="1"/>
          </p:cNvSpPr>
          <p:nvPr>
            <p:ph type="ctrTitle"/>
          </p:nvPr>
        </p:nvSpPr>
        <p:spPr>
          <a:xfrm>
            <a:off x="1565275" y="158750"/>
            <a:ext cx="6967538" cy="1325563"/>
          </a:xfrm>
        </p:spPr>
        <p:txBody>
          <a:bodyPr/>
          <a:lstStyle/>
          <a:p>
            <a:pPr algn="l" eaLnBrk="1" hangingPunct="1"/>
            <a:r>
              <a:rPr lang="pt-BR" altLang="pt-BR" sz="2400" b="1" smtClean="0">
                <a:latin typeface="Arial" charset="0"/>
                <a:cs typeface="Arial" charset="0"/>
              </a:rPr>
              <a:t>Universidade Federal de Pelotas</a:t>
            </a:r>
            <a:r>
              <a:rPr lang="pt-BR" altLang="pt-BR" sz="2400" smtClean="0">
                <a:latin typeface="Arial" charset="0"/>
                <a:cs typeface="Arial" charset="0"/>
              </a:rPr>
              <a:t/>
            </a:r>
            <a:br>
              <a:rPr lang="pt-BR" altLang="pt-BR" sz="2400" smtClean="0">
                <a:latin typeface="Arial" charset="0"/>
                <a:cs typeface="Arial" charset="0"/>
              </a:rPr>
            </a:br>
            <a:r>
              <a:rPr lang="pt-BR" altLang="pt-BR" sz="2400" b="1" smtClean="0">
                <a:latin typeface="Arial" charset="0"/>
                <a:cs typeface="Arial" charset="0"/>
              </a:rPr>
              <a:t>Departamento de Medicina Social</a:t>
            </a:r>
            <a:r>
              <a:rPr lang="pt-BR" altLang="pt-BR" sz="2400" smtClean="0">
                <a:latin typeface="Arial" charset="0"/>
                <a:cs typeface="Arial" charset="0"/>
              </a:rPr>
              <a:t/>
            </a:r>
            <a:br>
              <a:rPr lang="pt-BR" altLang="pt-BR" sz="2400" smtClean="0">
                <a:latin typeface="Arial" charset="0"/>
                <a:cs typeface="Arial" charset="0"/>
              </a:rPr>
            </a:br>
            <a:r>
              <a:rPr lang="pt-BR" altLang="pt-BR" sz="2400" b="1" smtClean="0">
                <a:latin typeface="Arial" charset="0"/>
                <a:cs typeface="Arial" charset="0"/>
              </a:rPr>
              <a:t>Curso de Especialização em Saúde da Família</a:t>
            </a:r>
            <a:endParaRPr lang="pt-BR" altLang="pt-BR"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ítulo 1"/>
          <p:cNvSpPr>
            <a:spLocks noGrp="1"/>
          </p:cNvSpPr>
          <p:nvPr>
            <p:ph type="title"/>
          </p:nvPr>
        </p:nvSpPr>
        <p:spPr>
          <a:xfrm>
            <a:off x="457200" y="274638"/>
            <a:ext cx="8229600" cy="993775"/>
          </a:xfrm>
        </p:spPr>
        <p:txBody>
          <a:bodyPr/>
          <a:lstStyle/>
          <a:p>
            <a:pPr algn="l" eaLnBrk="1" hangingPunct="1"/>
            <a:r>
              <a:rPr lang="pt-BR" altLang="pt-BR" sz="3200" b="1" smtClean="0">
                <a:solidFill>
                  <a:srgbClr val="002060"/>
                </a:solidFill>
                <a:latin typeface="Arial" charset="0"/>
                <a:cs typeface="Arial" charset="0"/>
              </a:rPr>
              <a:t>Objetivos Específicos</a:t>
            </a:r>
          </a:p>
        </p:txBody>
      </p:sp>
      <p:sp>
        <p:nvSpPr>
          <p:cNvPr id="5" name="Espaço Reservado para Conteúdo 2"/>
          <p:cNvSpPr txBox="1">
            <a:spLocks/>
          </p:cNvSpPr>
          <p:nvPr/>
        </p:nvSpPr>
        <p:spPr>
          <a:xfrm>
            <a:off x="468313" y="1340768"/>
            <a:ext cx="8280400" cy="525688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pt-BR" sz="2400" b="1" dirty="0">
                <a:latin typeface="Arial" panose="020B0604020202020204" pitchFamily="34" charset="0"/>
                <a:cs typeface="Arial" panose="020B0604020202020204" pitchFamily="34" charset="0"/>
              </a:rPr>
              <a:t>Objetivo 1:</a:t>
            </a:r>
            <a:r>
              <a:rPr lang="pt-BR" sz="2400" dirty="0">
                <a:latin typeface="Arial" panose="020B0604020202020204" pitchFamily="34" charset="0"/>
                <a:cs typeface="Arial" panose="020B0604020202020204" pitchFamily="34" charset="0"/>
              </a:rPr>
              <a:t> Ampliar a cobertura da atenção à saúde da criança.</a:t>
            </a:r>
          </a:p>
          <a:p>
            <a:pPr algn="just"/>
            <a:r>
              <a:rPr lang="pt-BR" sz="2400" b="1" dirty="0">
                <a:latin typeface="Arial" panose="020B0604020202020204" pitchFamily="34" charset="0"/>
                <a:cs typeface="Arial" panose="020B0604020202020204" pitchFamily="34" charset="0"/>
              </a:rPr>
              <a:t>Objetivo 2:</a:t>
            </a:r>
            <a:r>
              <a:rPr lang="pt-BR" sz="2400" dirty="0">
                <a:latin typeface="Arial" panose="020B0604020202020204" pitchFamily="34" charset="0"/>
                <a:cs typeface="Arial" panose="020B0604020202020204" pitchFamily="34" charset="0"/>
              </a:rPr>
              <a:t> Melhorar a qualidade do atendimento à criança.</a:t>
            </a:r>
          </a:p>
          <a:p>
            <a:pPr algn="just"/>
            <a:r>
              <a:rPr lang="pt-BR" sz="2400" b="1" dirty="0">
                <a:latin typeface="Arial" panose="020B0604020202020204" pitchFamily="34" charset="0"/>
                <a:cs typeface="Arial" panose="020B0604020202020204" pitchFamily="34" charset="0"/>
              </a:rPr>
              <a:t>Objetivo 3:</a:t>
            </a:r>
            <a:r>
              <a:rPr lang="pt-BR" sz="2400" dirty="0">
                <a:latin typeface="Arial" panose="020B0604020202020204" pitchFamily="34" charset="0"/>
                <a:cs typeface="Arial" panose="020B0604020202020204" pitchFamily="34" charset="0"/>
              </a:rPr>
              <a:t> Melhorar a adesão ao programa de Saúde da Criança.</a:t>
            </a:r>
          </a:p>
          <a:p>
            <a:pPr algn="just"/>
            <a:r>
              <a:rPr lang="pt-BR" sz="2400" b="1" dirty="0">
                <a:latin typeface="Arial" panose="020B0604020202020204" pitchFamily="34" charset="0"/>
                <a:cs typeface="Arial" panose="020B0604020202020204" pitchFamily="34" charset="0"/>
              </a:rPr>
              <a:t>Objetivo 4:</a:t>
            </a:r>
            <a:r>
              <a:rPr lang="pt-BR" sz="2400" dirty="0">
                <a:latin typeface="Arial" panose="020B0604020202020204" pitchFamily="34" charset="0"/>
                <a:cs typeface="Arial" panose="020B0604020202020204" pitchFamily="34" charset="0"/>
              </a:rPr>
              <a:t> Melhorar registros das informações.</a:t>
            </a:r>
          </a:p>
          <a:p>
            <a:pPr algn="just"/>
            <a:r>
              <a:rPr lang="pt-BR" sz="2400" b="1" dirty="0">
                <a:latin typeface="Arial" panose="020B0604020202020204" pitchFamily="34" charset="0"/>
                <a:cs typeface="Arial" panose="020B0604020202020204" pitchFamily="34" charset="0"/>
              </a:rPr>
              <a:t>Objetivo 5:</a:t>
            </a:r>
            <a:r>
              <a:rPr lang="pt-BR" sz="2400" dirty="0">
                <a:latin typeface="Arial" panose="020B0604020202020204" pitchFamily="34" charset="0"/>
                <a:cs typeface="Arial" panose="020B0604020202020204" pitchFamily="34" charset="0"/>
              </a:rPr>
              <a:t> Mapear as crianças de risco pertencentes à área de abrangência.</a:t>
            </a:r>
          </a:p>
          <a:p>
            <a:pPr algn="just"/>
            <a:r>
              <a:rPr lang="pt-BR" sz="2400" b="1" dirty="0">
                <a:latin typeface="Arial" panose="020B0604020202020204" pitchFamily="34" charset="0"/>
                <a:cs typeface="Arial" panose="020B0604020202020204" pitchFamily="34" charset="0"/>
              </a:rPr>
              <a:t>Objetivo 6</a:t>
            </a:r>
            <a:r>
              <a:rPr lang="pt-BR" sz="2400" b="1" dirty="0" smtClean="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Promover </a:t>
            </a:r>
            <a:r>
              <a:rPr lang="pt-BR" sz="2400" dirty="0">
                <a:latin typeface="Arial" panose="020B0604020202020204" pitchFamily="34" charset="0"/>
                <a:cs typeface="Arial" panose="020B0604020202020204" pitchFamily="34" charset="0"/>
              </a:rPr>
              <a:t>a saúde das crianças.</a:t>
            </a:r>
          </a:p>
          <a:p>
            <a:pPr marL="12700" indent="0" algn="just" fontAlgn="auto">
              <a:spcAft>
                <a:spcPts val="0"/>
              </a:spcAft>
              <a:buFont typeface="Arial" panose="020B0604020202020204" pitchFamily="34" charset="0"/>
              <a:buNone/>
              <a:defRPr/>
            </a:pPr>
            <a:endParaRPr lang="pt-BR" sz="2400" dirty="0" smtClean="0">
              <a:solidFill>
                <a:srgbClr val="0070C0"/>
              </a:solidFill>
              <a:latin typeface="Arial" panose="020B0604020202020204" pitchFamily="34" charset="0"/>
              <a:cs typeface="Arial" panose="020B0604020202020204" pitchFamily="34" charset="0"/>
            </a:endParaRPr>
          </a:p>
          <a:p>
            <a:pPr marL="12700" indent="0" algn="just" fontAlgn="auto">
              <a:spcAft>
                <a:spcPts val="0"/>
              </a:spcAft>
              <a:buFont typeface="Arial" panose="020B0604020202020204" pitchFamily="34" charset="0"/>
              <a:buNone/>
              <a:defRPr/>
            </a:pPr>
            <a:endParaRPr lang="pt-BR" sz="2400"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692696"/>
            <a:ext cx="8280920" cy="1631216"/>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Objetivo 1: </a:t>
            </a:r>
            <a:r>
              <a:rPr lang="pt-BR" sz="2000" dirty="0">
                <a:latin typeface="Arial" panose="020B0604020202020204" pitchFamily="34" charset="0"/>
                <a:cs typeface="Arial" panose="020B0604020202020204" pitchFamily="34" charset="0"/>
              </a:rPr>
              <a:t>Ampliar a cobertura do Programa de Saúde da Criança</a:t>
            </a:r>
          </a:p>
          <a:p>
            <a:pPr algn="just"/>
            <a:endParaRPr lang="pt-BR" sz="2000" b="1" dirty="0" smtClean="0">
              <a:latin typeface="Arial" panose="020B0604020202020204" pitchFamily="34" charset="0"/>
              <a:cs typeface="Arial" panose="020B0604020202020204" pitchFamily="34" charset="0"/>
            </a:endParaRPr>
          </a:p>
          <a:p>
            <a:pPr algn="just"/>
            <a:r>
              <a:rPr lang="pt-BR" sz="2000" b="1" dirty="0" smtClean="0">
                <a:latin typeface="Arial" panose="020B0604020202020204" pitchFamily="34" charset="0"/>
                <a:cs typeface="Arial" panose="020B0604020202020204" pitchFamily="34" charset="0"/>
              </a:rPr>
              <a:t>Meta </a:t>
            </a:r>
            <a:r>
              <a:rPr lang="pt-BR" sz="2000" b="1" dirty="0">
                <a:latin typeface="Arial" panose="020B0604020202020204" pitchFamily="34" charset="0"/>
                <a:cs typeface="Arial" panose="020B0604020202020204" pitchFamily="34" charset="0"/>
              </a:rPr>
              <a:t>1.1:</a:t>
            </a:r>
            <a:r>
              <a:rPr lang="pt-BR" sz="2000" dirty="0">
                <a:latin typeface="Arial" panose="020B0604020202020204" pitchFamily="34" charset="0"/>
                <a:cs typeface="Arial" panose="020B0604020202020204" pitchFamily="34" charset="0"/>
              </a:rPr>
              <a:t> Ampliar a cobertura da atenção à saúde para 100% das crianças entre zero e 72 meses pertencentes à área de abrangência da unidade saúde.</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2" name="Gráfico 21"/>
          <p:cNvGraphicFramePr/>
          <p:nvPr>
            <p:extLst>
              <p:ext uri="{D42A27DB-BD31-4B8C-83A1-F6EECF244321}">
                <p14:modId xmlns:p14="http://schemas.microsoft.com/office/powerpoint/2010/main" val="2675042380"/>
              </p:ext>
            </p:extLst>
          </p:nvPr>
        </p:nvGraphicFramePr>
        <p:xfrm>
          <a:off x="299090" y="2326806"/>
          <a:ext cx="4873410" cy="346713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22"/>
          <p:cNvSpPr>
            <a:spLocks noChangeArrowheads="1"/>
          </p:cNvSpPr>
          <p:nvPr/>
        </p:nvSpPr>
        <p:spPr bwMode="auto">
          <a:xfrm>
            <a:off x="179512" y="5858688"/>
            <a:ext cx="511256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marR="0" lvl="0" indent="0" algn="just" defTabSz="914400" rtl="0" eaLnBrk="0" fontAlgn="base" latinLnBrk="0" hangingPunct="0">
              <a:lnSpc>
                <a:spcPct val="100000"/>
              </a:lnSpc>
              <a:spcBef>
                <a:spcPct val="0"/>
              </a:spcBef>
              <a:spcAft>
                <a:spcPct val="0"/>
              </a:spcAft>
              <a:buClrTx/>
              <a:buSzTx/>
              <a:buFontTx/>
              <a:buNone/>
              <a:tabLst/>
            </a:pPr>
            <a:r>
              <a:rPr kumimoji="0" lang="pt-BR" altLang="pt-B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Figura 1:</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Gr</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á</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fico indicativo da propor</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ão de crian</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 entre zero e 72 meses inscritas no programa sa</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ú</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 da crian</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 da UBS Manoel de Sousa Pereira, porto grande-AP, 2015.</a:t>
            </a:r>
            <a:endParaRPr kumimoji="0" lang="pt-BR" altLang="pt-BR" sz="1400" b="0" i="0" u="none" strike="noStrike" cap="none" normalizeH="0" baseline="0" dirty="0" smtClean="0">
              <a:ln>
                <a:noFill/>
              </a:ln>
              <a:solidFill>
                <a:schemeClr val="tx1"/>
              </a:solidFill>
              <a:effectLst/>
              <a:cs typeface="Arial" pitchFamily="34" charset="0"/>
            </a:endParaRPr>
          </a:p>
        </p:txBody>
      </p:sp>
      <p:sp>
        <p:nvSpPr>
          <p:cNvPr id="5" name="Retângulo 4"/>
          <p:cNvSpPr/>
          <p:nvPr/>
        </p:nvSpPr>
        <p:spPr>
          <a:xfrm>
            <a:off x="5436095" y="2132856"/>
            <a:ext cx="3600401" cy="4247317"/>
          </a:xfrm>
          <a:prstGeom prst="rect">
            <a:avLst/>
          </a:prstGeom>
        </p:spPr>
        <p:txBody>
          <a:bodyPr wrap="square">
            <a:spAutoFit/>
          </a:bodyPr>
          <a:lstStyle/>
          <a:p>
            <a:r>
              <a:rPr lang="pt-BR" dirty="0"/>
              <a:t>No primeiro mês a quantidade de crianças atendidas e cadastradas foi 45 (29,4%); no mês seguinte essa quantidade aumentou para 110 crianças (71,9%); e finalmente, no terceiro e último mês da intervenção, pudemos alcançar a cobertura de 153 crianças (100%) atendidas nesse </a:t>
            </a:r>
            <a:r>
              <a:rPr lang="pt-BR" dirty="0" smtClean="0"/>
              <a:t>período</a:t>
            </a:r>
            <a:r>
              <a:rPr lang="pt-BR" dirty="0"/>
              <a:t>.</a:t>
            </a:r>
          </a:p>
          <a:p>
            <a:r>
              <a:rPr lang="pt-BR" dirty="0"/>
              <a:t>Para alcançar às metas de cobertura prevista houve uma colaboração dos gestores e um comprometimento de toda a equipe, com o aumento das buscas ativas da população alvo, priorizando as micro áreas sem </a:t>
            </a:r>
            <a:r>
              <a:rPr lang="pt-BR" dirty="0" smtClean="0"/>
              <a:t>ACS</a:t>
            </a:r>
            <a:r>
              <a:rPr lang="pt-BR"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692696"/>
            <a:ext cx="8280920" cy="1323439"/>
          </a:xfrm>
          <a:prstGeom prst="rect">
            <a:avLst/>
          </a:prstGeom>
        </p:spPr>
        <p:txBody>
          <a:bodyPr wrap="square">
            <a:spAutoFit/>
          </a:bodyPr>
          <a:lstStyle/>
          <a:p>
            <a:r>
              <a:rPr lang="pt-BR" sz="2000" b="1" dirty="0">
                <a:latin typeface="Arial" panose="020B0604020202020204" pitchFamily="34" charset="0"/>
                <a:cs typeface="Arial" panose="020B0604020202020204" pitchFamily="34" charset="0"/>
              </a:rPr>
              <a:t>Objetivo 2: </a:t>
            </a:r>
            <a:r>
              <a:rPr lang="pt-BR" sz="2000" dirty="0">
                <a:latin typeface="Arial" panose="020B0604020202020204" pitchFamily="34" charset="0"/>
                <a:cs typeface="Arial" panose="020B0604020202020204" pitchFamily="34" charset="0"/>
              </a:rPr>
              <a:t>Melhorar a qualidade do atendimento à criança.</a:t>
            </a:r>
          </a:p>
          <a:p>
            <a:endParaRPr lang="pt-BR" sz="2000" b="1"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Meta </a:t>
            </a:r>
            <a:r>
              <a:rPr lang="pt-BR" sz="2000" b="1" dirty="0">
                <a:latin typeface="Arial" panose="020B0604020202020204" pitchFamily="34" charset="0"/>
                <a:cs typeface="Arial" panose="020B0604020202020204" pitchFamily="34" charset="0"/>
              </a:rPr>
              <a:t>2.1: </a:t>
            </a:r>
            <a:r>
              <a:rPr lang="pt-BR" sz="2000" dirty="0">
                <a:latin typeface="Arial" panose="020B0604020202020204" pitchFamily="34" charset="0"/>
                <a:cs typeface="Arial" panose="020B0604020202020204" pitchFamily="34" charset="0"/>
              </a:rPr>
              <a:t>Realizar a primeira consulta na primeira semana de vida para 100% das crianças cadastradas.</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2" name="Gráfico 11"/>
          <p:cNvGraphicFramePr/>
          <p:nvPr>
            <p:extLst>
              <p:ext uri="{D42A27DB-BD31-4B8C-83A1-F6EECF244321}">
                <p14:modId xmlns:p14="http://schemas.microsoft.com/office/powerpoint/2010/main" val="3962385457"/>
              </p:ext>
            </p:extLst>
          </p:nvPr>
        </p:nvGraphicFramePr>
        <p:xfrm>
          <a:off x="363699" y="2420888"/>
          <a:ext cx="4568342"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3"/>
          <p:cNvSpPr>
            <a:spLocks noChangeArrowheads="1"/>
          </p:cNvSpPr>
          <p:nvPr/>
        </p:nvSpPr>
        <p:spPr bwMode="auto">
          <a:xfrm>
            <a:off x="179512" y="579597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marR="0" lvl="0" indent="0" algn="just" defTabSz="914400" rtl="0" eaLnBrk="0" fontAlgn="base" latinLnBrk="0" hangingPunct="0">
              <a:lnSpc>
                <a:spcPct val="100000"/>
              </a:lnSpc>
              <a:spcBef>
                <a:spcPct val="0"/>
              </a:spcBef>
              <a:spcAft>
                <a:spcPct val="0"/>
              </a:spcAft>
              <a:buClrTx/>
              <a:buSzTx/>
              <a:buFontTx/>
              <a:buNone/>
              <a:tabLst/>
            </a:pPr>
            <a:r>
              <a:rPr kumimoji="0" lang="pt-BR" altLang="pt-BR"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Figura 2:</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Gr</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á</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fico indicativo da propor</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ão de crian</a:t>
            </a:r>
            <a:r>
              <a:rPr kumimoji="0" lang="pt-BR" altLang="pt-BR" sz="1400" b="0" i="0" u="none" strike="noStrike" cap="none" normalizeH="0" baseline="0" dirty="0" smtClean="0">
                <a:ln>
                  <a:noFill/>
                </a:ln>
                <a:solidFill>
                  <a:srgbClr val="000000"/>
                </a:solidFill>
                <a:effectLst/>
                <a:latin typeface="Calibri"/>
                <a:ea typeface="Calibri" pitchFamily="34" charset="0"/>
                <a:cs typeface="Arial" pitchFamily="34" charset="0"/>
              </a:rPr>
              <a:t>ç</a:t>
            </a:r>
            <a:r>
              <a:rPr kumimoji="0" lang="pt-BR" altLang="pt-BR" sz="1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 com primeira consulta na primeira semana de vida da UBS Manoel de Sousa Pereira, porto grande-AP, 2015.</a:t>
            </a:r>
            <a:endParaRPr kumimoji="0" lang="pt-BR" altLang="pt-BR" sz="1400" b="0" i="0" u="none" strike="noStrike" cap="none" normalizeH="0" baseline="0" dirty="0" smtClean="0">
              <a:ln>
                <a:noFill/>
              </a:ln>
              <a:solidFill>
                <a:schemeClr val="tx1"/>
              </a:solidFill>
              <a:effectLst/>
              <a:cs typeface="Arial" pitchFamily="34" charset="0"/>
            </a:endParaRPr>
          </a:p>
        </p:txBody>
      </p:sp>
      <p:sp>
        <p:nvSpPr>
          <p:cNvPr id="8" name="Retângulo 7"/>
          <p:cNvSpPr/>
          <p:nvPr/>
        </p:nvSpPr>
        <p:spPr>
          <a:xfrm>
            <a:off x="5004048" y="1772816"/>
            <a:ext cx="3960441" cy="4801314"/>
          </a:xfrm>
          <a:prstGeom prst="rect">
            <a:avLst/>
          </a:prstGeom>
        </p:spPr>
        <p:txBody>
          <a:bodyPr wrap="square">
            <a:spAutoFit/>
          </a:bodyPr>
          <a:lstStyle/>
          <a:p>
            <a:r>
              <a:rPr lang="pt-BR" dirty="0"/>
              <a:t>No primeiro </a:t>
            </a:r>
            <a:r>
              <a:rPr lang="pt-BR" dirty="0" smtClean="0"/>
              <a:t>mês </a:t>
            </a:r>
            <a:r>
              <a:rPr lang="pt-BR" dirty="0"/>
              <a:t>de intervenção constatou que das crianças acompanhadas 35 delas (77,8%) tinham sido cadastradas e atendidas na primeira semana de vida; no segundo mês essa quantidade foi de 82 crianças (74,5%); e no terceiro mês totalizou que 119 crianças atendidas (77,8%) tiveram a primeira consulta realizada na primeira semana de </a:t>
            </a:r>
            <a:r>
              <a:rPr lang="pt-BR" dirty="0" smtClean="0"/>
              <a:t>vida.</a:t>
            </a:r>
          </a:p>
          <a:p>
            <a:endParaRPr lang="pt-BR" dirty="0" smtClean="0"/>
          </a:p>
          <a:p>
            <a:r>
              <a:rPr lang="pt-BR" dirty="0" smtClean="0"/>
              <a:t>O </a:t>
            </a:r>
            <a:r>
              <a:rPr lang="pt-BR" dirty="0"/>
              <a:t>principal motivo que dificultou o alcance do indicador de 100% para essa meta, foi o fato de área de abrangência ser muito grande e de difícil acesso, resultando em dificuldades para realizar as buscas </a:t>
            </a:r>
            <a:r>
              <a:rPr lang="pt-BR" dirty="0" smtClean="0"/>
              <a:t>ativas</a:t>
            </a:r>
            <a:r>
              <a:rPr lang="pt-BR" dirty="0"/>
              <a:t>.</a:t>
            </a:r>
          </a:p>
        </p:txBody>
      </p:sp>
    </p:spTree>
    <p:extLst>
      <p:ext uri="{BB962C8B-B14F-4D97-AF65-F5344CB8AC3E}">
        <p14:creationId xmlns:p14="http://schemas.microsoft.com/office/powerpoint/2010/main" val="1373321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692696"/>
            <a:ext cx="8280920" cy="400110"/>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2.2: </a:t>
            </a:r>
            <a:r>
              <a:rPr lang="pt-BR" sz="2000" dirty="0" smtClean="0">
                <a:latin typeface="Arial" panose="020B0604020202020204" pitchFamily="34" charset="0"/>
                <a:cs typeface="Arial" panose="020B0604020202020204" pitchFamily="34" charset="0"/>
              </a:rPr>
              <a:t>Monitorar o crescimento em 100% das crianças.</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179512" y="579597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a:solidFill>
                  <a:srgbClr val="000000"/>
                </a:solidFill>
                <a:latin typeface="Arial" pitchFamily="34" charset="0"/>
                <a:ea typeface="Calibri" pitchFamily="34" charset="0"/>
              </a:rPr>
              <a:t>Figura 3: </a:t>
            </a:r>
            <a:r>
              <a:rPr lang="pt-BR" altLang="pt-BR" sz="1400" dirty="0">
                <a:solidFill>
                  <a:srgbClr val="000000"/>
                </a:solidFill>
                <a:latin typeface="Arial" pitchFamily="34" charset="0"/>
                <a:ea typeface="Calibri" pitchFamily="34" charset="0"/>
              </a:rPr>
              <a:t>Gráfico indicativo da Proporção de crianças com monitoramento de crescimento da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48064" y="1363990"/>
            <a:ext cx="3816425" cy="5078313"/>
          </a:xfrm>
          <a:prstGeom prst="rect">
            <a:avLst/>
          </a:prstGeom>
        </p:spPr>
        <p:txBody>
          <a:bodyPr wrap="square">
            <a:spAutoFit/>
          </a:bodyPr>
          <a:lstStyle/>
          <a:p>
            <a:r>
              <a:rPr lang="pt-BR" dirty="0" smtClean="0"/>
              <a:t>No primeiro mês, todas as 45 crianças (100%) acompanhadas tiveram seu crescimento monitorado pela equipe; no segundo mês essa quantidade foi de 106 (96,4%); e no último mês de intervenção, conforme podemos observar na Figura 3, a quantidade geral de crianças com monitoramento de crescimento foi de 149 (97,4%). </a:t>
            </a:r>
          </a:p>
          <a:p>
            <a:endParaRPr lang="pt-BR" dirty="0"/>
          </a:p>
          <a:p>
            <a:r>
              <a:rPr lang="pt-BR" dirty="0" smtClean="0"/>
              <a:t>Os principais motivos inviabilizaram o indicador de 100% em todos os meses também estão relacionados a dificuldade de deslocamento dos pais e responsáveis ate a UBS, ocasionando o não comparecimento à unidade, mesmo após ter sido realizada a busca ativa.</a:t>
            </a:r>
            <a:endParaRPr lang="pt-BR" dirty="0"/>
          </a:p>
        </p:txBody>
      </p:sp>
      <p:graphicFrame>
        <p:nvGraphicFramePr>
          <p:cNvPr id="14" name="Gráfico 13"/>
          <p:cNvGraphicFramePr/>
          <p:nvPr>
            <p:extLst>
              <p:ext uri="{D42A27DB-BD31-4B8C-83A1-F6EECF244321}">
                <p14:modId xmlns:p14="http://schemas.microsoft.com/office/powerpoint/2010/main" val="2595160212"/>
              </p:ext>
            </p:extLst>
          </p:nvPr>
        </p:nvGraphicFramePr>
        <p:xfrm>
          <a:off x="207640" y="1916832"/>
          <a:ext cx="4724400" cy="38791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0357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796642"/>
            <a:ext cx="8280920" cy="400110"/>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2.3: </a:t>
            </a:r>
            <a:r>
              <a:rPr lang="pt-BR" sz="2000" dirty="0" smtClean="0">
                <a:latin typeface="Arial" panose="020B0604020202020204" pitchFamily="34" charset="0"/>
                <a:cs typeface="Arial" panose="020B0604020202020204" pitchFamily="34" charset="0"/>
              </a:rPr>
              <a:t>Monitorar 100% das crianças com déficit de peso.</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4: </a:t>
            </a:r>
            <a:r>
              <a:rPr lang="pt-BR" altLang="pt-BR" sz="1400" dirty="0" smtClean="0">
                <a:solidFill>
                  <a:srgbClr val="000000"/>
                </a:solidFill>
                <a:latin typeface="Arial" pitchFamily="34" charset="0"/>
                <a:ea typeface="Calibri" pitchFamily="34" charset="0"/>
              </a:rPr>
              <a:t>Gráfico indicativo da Proporção de crianças com déficit de peso monitoradas da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48064" y="1556792"/>
            <a:ext cx="3816425" cy="4093428"/>
          </a:xfrm>
          <a:prstGeom prst="rect">
            <a:avLst/>
          </a:prstGeom>
        </p:spPr>
        <p:txBody>
          <a:bodyPr wrap="square">
            <a:spAutoFit/>
          </a:bodyPr>
          <a:lstStyle/>
          <a:p>
            <a:r>
              <a:rPr lang="pt-BR" sz="2000" dirty="0" smtClean="0"/>
              <a:t>Contatou-se que no primeiro mês essa meta não houve aplicabilidade, já que não foi evidenciado crianças com déficit de peso nesse mês; no segundo duas crianças estavam com déficit de peso e todas elas (100%) foram monitoradas; e no terceiro mês além das duas do mês anterior, foi constado mais duas crianças com déficit de peso, mas todas (100%) foram devidamente monitoradas pela equipe. </a:t>
            </a:r>
            <a:endParaRPr lang="pt-BR" sz="2000" dirty="0"/>
          </a:p>
        </p:txBody>
      </p:sp>
      <p:graphicFrame>
        <p:nvGraphicFramePr>
          <p:cNvPr id="12" name="Gráfico 11"/>
          <p:cNvGraphicFramePr/>
          <p:nvPr>
            <p:extLst>
              <p:ext uri="{D42A27DB-BD31-4B8C-83A1-F6EECF244321}">
                <p14:modId xmlns:p14="http://schemas.microsoft.com/office/powerpoint/2010/main" val="1510679207"/>
              </p:ext>
            </p:extLst>
          </p:nvPr>
        </p:nvGraphicFramePr>
        <p:xfrm>
          <a:off x="274315" y="1916832"/>
          <a:ext cx="4657725"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965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796642"/>
            <a:ext cx="8280920" cy="400110"/>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2.5: </a:t>
            </a:r>
            <a:r>
              <a:rPr lang="pt-BR" sz="2000" dirty="0" smtClean="0">
                <a:latin typeface="Arial" panose="020B0604020202020204" pitchFamily="34" charset="0"/>
                <a:cs typeface="Arial" panose="020B0604020202020204" pitchFamily="34" charset="0"/>
              </a:rPr>
              <a:t>Monitorar o desenvolvimento em 100% das crianças.</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5: </a:t>
            </a:r>
            <a:r>
              <a:rPr lang="pt-BR" altLang="pt-BR" sz="1400" dirty="0" smtClean="0">
                <a:solidFill>
                  <a:srgbClr val="000000"/>
                </a:solidFill>
                <a:latin typeface="Arial" pitchFamily="34" charset="0"/>
                <a:ea typeface="Calibri" pitchFamily="34" charset="0"/>
              </a:rPr>
              <a:t>Gráfico indicativo da Proporção de crianças com monitoramento de desenvolvimento da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48064" y="1556792"/>
            <a:ext cx="3816425" cy="2862322"/>
          </a:xfrm>
          <a:prstGeom prst="rect">
            <a:avLst/>
          </a:prstGeom>
        </p:spPr>
        <p:txBody>
          <a:bodyPr wrap="square">
            <a:spAutoFit/>
          </a:bodyPr>
          <a:lstStyle/>
          <a:p>
            <a:r>
              <a:rPr lang="pt-BR" sz="2000" dirty="0" smtClean="0"/>
              <a:t>No primeiro </a:t>
            </a:r>
            <a:r>
              <a:rPr lang="pt-BR" sz="2000" dirty="0"/>
              <a:t>mês, todas as 42 crianças (93,3%) acompanhadas tiveram seu desenvolvimento monitorado pela equipe; no segundo mês essa quantidade foi de 105 (95,5%); e no último mês de intervenção a quantidade geral de crianças com monitoramento de crescimento foi de 148 (96,7%). </a:t>
            </a:r>
          </a:p>
        </p:txBody>
      </p:sp>
      <p:graphicFrame>
        <p:nvGraphicFramePr>
          <p:cNvPr id="13" name="Gráfico 12"/>
          <p:cNvGraphicFramePr/>
          <p:nvPr>
            <p:extLst>
              <p:ext uri="{D42A27DB-BD31-4B8C-83A1-F6EECF244321}">
                <p14:modId xmlns:p14="http://schemas.microsoft.com/office/powerpoint/2010/main" val="989260083"/>
              </p:ext>
            </p:extLst>
          </p:nvPr>
        </p:nvGraphicFramePr>
        <p:xfrm>
          <a:off x="234496" y="1844824"/>
          <a:ext cx="4769552"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6266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46233" y="940658"/>
            <a:ext cx="8280920" cy="400110"/>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2.6: </a:t>
            </a:r>
            <a:r>
              <a:rPr lang="pt-BR" sz="2000" dirty="0" smtClean="0">
                <a:latin typeface="Arial" panose="020B0604020202020204" pitchFamily="34" charset="0"/>
                <a:cs typeface="Arial" panose="020B0604020202020204" pitchFamily="34" charset="0"/>
              </a:rPr>
              <a:t>Vacinar 100% das crianças de acordo com a idade. </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tângulo 3"/>
          <p:cNvSpPr/>
          <p:nvPr/>
        </p:nvSpPr>
        <p:spPr>
          <a:xfrm>
            <a:off x="446233" y="1947604"/>
            <a:ext cx="8014199" cy="2862322"/>
          </a:xfrm>
          <a:prstGeom prst="rect">
            <a:avLst/>
          </a:prstGeom>
        </p:spPr>
        <p:txBody>
          <a:bodyPr wrap="square">
            <a:spAutoFit/>
          </a:bodyPr>
          <a:lstStyle/>
          <a:p>
            <a:pPr algn="just">
              <a:lnSpc>
                <a:spcPct val="150000"/>
              </a:lnSpc>
            </a:pPr>
            <a:r>
              <a:rPr lang="pt-BR" sz="2000" dirty="0">
                <a:latin typeface="Arial" panose="020B0604020202020204" pitchFamily="34" charset="0"/>
                <a:cs typeface="Arial" panose="020B0604020202020204" pitchFamily="34" charset="0"/>
              </a:rPr>
              <a:t>A meta deste indicador foi alcançada sem dificuldade, devido principalmente à da técnica em enfermagem vacinadora na nossa UBS, bem como do intenso trabalho dos ACS em conscientizar os pais para vacinarem seus filhos conforme o calendário vacinal, e ao mesmo tempo realizarem o rastreamento das crianças com atraso vacinal de acordo com a faixa etária. </a:t>
            </a:r>
          </a:p>
        </p:txBody>
      </p:sp>
    </p:spTree>
    <p:extLst>
      <p:ext uri="{BB962C8B-B14F-4D97-AF65-F5344CB8AC3E}">
        <p14:creationId xmlns:p14="http://schemas.microsoft.com/office/powerpoint/2010/main" val="3769211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280920" cy="707886"/>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2.7: </a:t>
            </a:r>
            <a:r>
              <a:rPr lang="pt-BR" sz="2000" dirty="0" smtClean="0">
                <a:latin typeface="Arial" panose="020B0604020202020204" pitchFamily="34" charset="0"/>
                <a:cs typeface="Arial" panose="020B0604020202020204" pitchFamily="34" charset="0"/>
              </a:rPr>
              <a:t>Realizar suplementação de ferro em 100% das crianças de 6 a 24 meses.</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6: </a:t>
            </a:r>
            <a:r>
              <a:rPr lang="pt-BR" altLang="pt-BR" sz="1400" dirty="0" smtClean="0">
                <a:solidFill>
                  <a:srgbClr val="000000"/>
                </a:solidFill>
                <a:latin typeface="Arial" pitchFamily="34" charset="0"/>
                <a:ea typeface="Calibri" pitchFamily="34" charset="0"/>
              </a:rPr>
              <a:t>Gráfico indicativo da Proporção de crianças de 6 a 24 meses com suplementação de ferro da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48064" y="1844824"/>
            <a:ext cx="3816425" cy="3785652"/>
          </a:xfrm>
          <a:prstGeom prst="rect">
            <a:avLst/>
          </a:prstGeom>
        </p:spPr>
        <p:txBody>
          <a:bodyPr wrap="square">
            <a:spAutoFit/>
          </a:bodyPr>
          <a:lstStyle/>
          <a:p>
            <a:r>
              <a:rPr lang="pt-BR" sz="2000" dirty="0"/>
              <a:t>No primeiro mês todas as 12 crianças (100%) acompanhadas tiveram suplementação de ferro conforme preconizado pelo Ministério da Saúde; no segundo mês 42 crianças (95,5%) nessa faixa etária tiveram suplementação de ferro; e no terceiro, em geral, todas as 56 crianças (100%) na faixa etária correspondente receberam a suplementação de </a:t>
            </a:r>
            <a:r>
              <a:rPr lang="pt-BR" sz="2000" dirty="0" smtClean="0"/>
              <a:t>ferro</a:t>
            </a:r>
            <a:endParaRPr lang="pt-BR" sz="2000" dirty="0"/>
          </a:p>
        </p:txBody>
      </p:sp>
      <p:graphicFrame>
        <p:nvGraphicFramePr>
          <p:cNvPr id="12" name="Gráfico 11"/>
          <p:cNvGraphicFramePr/>
          <p:nvPr>
            <p:extLst>
              <p:ext uri="{D42A27DB-BD31-4B8C-83A1-F6EECF244321}">
                <p14:modId xmlns:p14="http://schemas.microsoft.com/office/powerpoint/2010/main" val="3240283062"/>
              </p:ext>
            </p:extLst>
          </p:nvPr>
        </p:nvGraphicFramePr>
        <p:xfrm>
          <a:off x="323528" y="2037864"/>
          <a:ext cx="4608512" cy="3479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9472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280920" cy="400110"/>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2.8: </a:t>
            </a:r>
            <a:r>
              <a:rPr lang="pt-BR" sz="2000" dirty="0" smtClean="0">
                <a:latin typeface="Arial" panose="020B0604020202020204" pitchFamily="34" charset="0"/>
                <a:cs typeface="Arial" panose="020B0604020202020204" pitchFamily="34" charset="0"/>
              </a:rPr>
              <a:t>Realizar triagem auditiva em 100% das crianças. </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7: </a:t>
            </a:r>
            <a:r>
              <a:rPr lang="pt-BR" altLang="pt-BR" sz="1400" dirty="0" smtClean="0">
                <a:solidFill>
                  <a:srgbClr val="000000"/>
                </a:solidFill>
                <a:latin typeface="Arial" pitchFamily="34" charset="0"/>
                <a:ea typeface="Calibri" pitchFamily="34" charset="0"/>
              </a:rPr>
              <a:t>Gráfico indicativo da Proporção de crianças com triagem auditiva da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35059" y="1296105"/>
            <a:ext cx="3816425" cy="5324535"/>
          </a:xfrm>
          <a:prstGeom prst="rect">
            <a:avLst/>
          </a:prstGeom>
        </p:spPr>
        <p:txBody>
          <a:bodyPr wrap="square">
            <a:spAutoFit/>
          </a:bodyPr>
          <a:lstStyle/>
          <a:p>
            <a:r>
              <a:rPr lang="pt-BR" sz="2000" dirty="0"/>
              <a:t>No primeiro mês de intervenção apenas 32 das crianças (71,1%) acompanhadas haviam realizado a triagem auditiva; no segundo mês essa quantidade correspondeu a 62 crianças (56,4%); e no terceiro mês obteve-se no geral 105 crianças (68,6%) inscritas no programa com triagem auditiva </a:t>
            </a:r>
            <a:r>
              <a:rPr lang="pt-BR" sz="2000" dirty="0" smtClean="0"/>
              <a:t>realizada.</a:t>
            </a:r>
          </a:p>
          <a:p>
            <a:r>
              <a:rPr lang="pt-BR" sz="2000" dirty="0" smtClean="0"/>
              <a:t>A equipe </a:t>
            </a:r>
            <a:r>
              <a:rPr lang="pt-BR" sz="2000" dirty="0"/>
              <a:t>já estava ciente das dificuldades em alcançar o indicador de 100% relacionado a triagem auditiva, pois em nossa UBS não consta com os recursos necessários </a:t>
            </a:r>
            <a:r>
              <a:rPr lang="pt-BR" sz="2000" dirty="0" smtClean="0"/>
              <a:t>conforme </a:t>
            </a:r>
            <a:r>
              <a:rPr lang="pt-BR" sz="2000" dirty="0"/>
              <a:t>preconiza o Ministério da </a:t>
            </a:r>
            <a:r>
              <a:rPr lang="pt-BR" sz="2000" dirty="0" smtClean="0"/>
              <a:t>Saúde.</a:t>
            </a:r>
            <a:endParaRPr lang="pt-BR" sz="2000" dirty="0"/>
          </a:p>
        </p:txBody>
      </p:sp>
      <p:graphicFrame>
        <p:nvGraphicFramePr>
          <p:cNvPr id="13" name="Gráfico 12"/>
          <p:cNvGraphicFramePr/>
          <p:nvPr>
            <p:extLst>
              <p:ext uri="{D42A27DB-BD31-4B8C-83A1-F6EECF244321}">
                <p14:modId xmlns:p14="http://schemas.microsoft.com/office/powerpoint/2010/main" val="1419276422"/>
              </p:ext>
            </p:extLst>
          </p:nvPr>
        </p:nvGraphicFramePr>
        <p:xfrm>
          <a:off x="251521" y="2060848"/>
          <a:ext cx="4752527"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1938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280920" cy="707886"/>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2.9: </a:t>
            </a:r>
            <a:r>
              <a:rPr lang="pt-BR" sz="2000" dirty="0" smtClean="0">
                <a:latin typeface="Arial" panose="020B0604020202020204" pitchFamily="34" charset="0"/>
                <a:cs typeface="Arial" panose="020B0604020202020204" pitchFamily="34" charset="0"/>
              </a:rPr>
              <a:t>Realizar teste do pezinho em 100% das crianças até 7 dias de vida.</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8: </a:t>
            </a:r>
            <a:r>
              <a:rPr lang="pt-BR" altLang="pt-BR" sz="1400" dirty="0" smtClean="0">
                <a:solidFill>
                  <a:srgbClr val="000000"/>
                </a:solidFill>
                <a:latin typeface="Arial" pitchFamily="34" charset="0"/>
                <a:ea typeface="Calibri" pitchFamily="34" charset="0"/>
              </a:rPr>
              <a:t>Gráfico indicativo da Proporção de crianças com teste do pezinho realizado até 7 dias de vida na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4932040" y="1296105"/>
            <a:ext cx="4091453" cy="5324535"/>
          </a:xfrm>
          <a:prstGeom prst="rect">
            <a:avLst/>
          </a:prstGeom>
        </p:spPr>
        <p:txBody>
          <a:bodyPr wrap="square">
            <a:spAutoFit/>
          </a:bodyPr>
          <a:lstStyle/>
          <a:p>
            <a:r>
              <a:rPr lang="pt-BR" sz="2000" dirty="0" smtClean="0"/>
              <a:t>No primeiro mês 40 crianças (88,9%) acompanhadas puderam realizar o teste do pezinho adequadamente antes dos 7 dias de vida, conforme preconiza; no segundo mês essa quantidade 81 crianças (73,6%); e ao término do terceiro mês, 124 crianças (81%) acompanhadas tinham realizado o texto do pezinho antes dos 7 dias de vida. Nos deparamos com dificuldade em realizar o teste do pezinho nos recém-nascido até os sete dias vida, já que esse exame é realizado apenas no município de Porto Grande e muitas vezes além dos problemas de transporte até o município</a:t>
            </a:r>
            <a:endParaRPr lang="pt-BR" sz="2000" dirty="0"/>
          </a:p>
        </p:txBody>
      </p:sp>
      <p:graphicFrame>
        <p:nvGraphicFramePr>
          <p:cNvPr id="12" name="Gráfico 11"/>
          <p:cNvGraphicFramePr/>
          <p:nvPr>
            <p:extLst>
              <p:ext uri="{D42A27DB-BD31-4B8C-83A1-F6EECF244321}">
                <p14:modId xmlns:p14="http://schemas.microsoft.com/office/powerpoint/2010/main" val="1994905738"/>
              </p:ext>
            </p:extLst>
          </p:nvPr>
        </p:nvGraphicFramePr>
        <p:xfrm>
          <a:off x="284328" y="1988840"/>
          <a:ext cx="4431688" cy="35086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1213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ítulo 1"/>
          <p:cNvSpPr>
            <a:spLocks noGrp="1"/>
          </p:cNvSpPr>
          <p:nvPr>
            <p:ph type="title"/>
          </p:nvPr>
        </p:nvSpPr>
        <p:spPr/>
        <p:txBody>
          <a:bodyPr/>
          <a:lstStyle/>
          <a:p>
            <a:pPr algn="l" eaLnBrk="1" hangingPunct="1"/>
            <a:r>
              <a:rPr lang="pt-BR" altLang="pt-BR" sz="3200" b="1" smtClean="0">
                <a:solidFill>
                  <a:srgbClr val="002060"/>
                </a:solidFill>
                <a:latin typeface="Arial" charset="0"/>
                <a:cs typeface="Arial" charset="0"/>
              </a:rPr>
              <a:t>Introdução</a:t>
            </a:r>
          </a:p>
        </p:txBody>
      </p:sp>
      <p:sp>
        <p:nvSpPr>
          <p:cNvPr id="3076" name="Espaço Reservado para Conteúdo 2"/>
          <p:cNvSpPr>
            <a:spLocks noGrp="1"/>
          </p:cNvSpPr>
          <p:nvPr>
            <p:ph idx="1"/>
          </p:nvPr>
        </p:nvSpPr>
        <p:spPr>
          <a:xfrm>
            <a:off x="457200" y="1341438"/>
            <a:ext cx="8229600" cy="5039890"/>
          </a:xfrm>
        </p:spPr>
        <p:txBody>
          <a:bodyPr/>
          <a:lstStyle/>
          <a:p>
            <a:pPr marL="0" indent="0" algn="just" eaLnBrk="1" hangingPunct="1">
              <a:lnSpc>
                <a:spcPct val="150000"/>
              </a:lnSpc>
              <a:buNone/>
            </a:pPr>
            <a:r>
              <a:rPr lang="pt-BR" altLang="pt-BR" sz="2000" dirty="0" smtClean="0">
                <a:solidFill>
                  <a:srgbClr val="0070C0"/>
                </a:solidFill>
                <a:latin typeface="Arial" charset="0"/>
                <a:cs typeface="Arial" charset="0"/>
              </a:rPr>
              <a:t>A atenção a saúde da criança corresponde a uma importante linha de cuidado na Atenção Básica. Dessa forma, a equipe escolheu essa ação programática para desenvolver o projeto de intervenção, visando trabalhar com ações voltadas à prevenção e promoção da saúde das crianças na faixa etária de zero a 72 meses pertencentes a área de abrangência da UBS Manoel de Souza Pereira, atuando na manutenção do desenvolvimento saudável. Para obter um melhor atendimento, ter um major controle das crianças faltosas, vacinas atrasadas e realizar técnicas de trabalho para dar um atendimento adequado em nossa unidade de saúde. E obter um bom resultado ao final de nossa intervenção.</a:t>
            </a:r>
            <a:endParaRPr lang="pt-BR" altLang="pt-BR" sz="2000" dirty="0" smtClean="0">
              <a:solidFill>
                <a:srgbClr val="0070C0"/>
              </a:solidFill>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424936" cy="1015663"/>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Objetivo 3: </a:t>
            </a:r>
            <a:r>
              <a:rPr lang="pt-BR" sz="2000" dirty="0" smtClean="0">
                <a:latin typeface="Arial" panose="020B0604020202020204" pitchFamily="34" charset="0"/>
                <a:cs typeface="Arial" panose="020B0604020202020204" pitchFamily="34" charset="0"/>
              </a:rPr>
              <a:t>Melhorar a adesão ao programa de Saúde da Criança.</a:t>
            </a:r>
          </a:p>
          <a:p>
            <a:endParaRPr lang="pt-BR" sz="2000" b="1"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Meta 3.1: </a:t>
            </a:r>
            <a:r>
              <a:rPr lang="pt-BR" sz="2000" dirty="0" smtClean="0">
                <a:latin typeface="Arial" panose="020B0604020202020204" pitchFamily="34" charset="0"/>
                <a:cs typeface="Arial" panose="020B0604020202020204" pitchFamily="34" charset="0"/>
              </a:rPr>
              <a:t>Fazer busca ativa de 100% das crianças faltosas às consultas.</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tângulo 3"/>
          <p:cNvSpPr/>
          <p:nvPr/>
        </p:nvSpPr>
        <p:spPr>
          <a:xfrm>
            <a:off x="467544" y="2409269"/>
            <a:ext cx="8280920" cy="3323987"/>
          </a:xfrm>
          <a:prstGeom prst="rect">
            <a:avLst/>
          </a:prstGeom>
        </p:spPr>
        <p:txBody>
          <a:bodyPr wrap="square">
            <a:spAutoFit/>
          </a:bodyPr>
          <a:lstStyle/>
          <a:p>
            <a:pPr algn="just">
              <a:lnSpc>
                <a:spcPct val="150000"/>
              </a:lnSpc>
            </a:pPr>
            <a:r>
              <a:rPr lang="pt-BR" sz="2000" dirty="0" smtClean="0">
                <a:latin typeface="Arial" panose="020B0604020202020204" pitchFamily="34" charset="0"/>
                <a:cs typeface="Arial" panose="020B0604020202020204" pitchFamily="34" charset="0"/>
              </a:rPr>
              <a:t>Graças a </a:t>
            </a:r>
            <a:r>
              <a:rPr lang="pt-BR" sz="2000" dirty="0">
                <a:latin typeface="Arial" panose="020B0604020202020204" pitchFamily="34" charset="0"/>
                <a:cs typeface="Arial" panose="020B0604020202020204" pitchFamily="34" charset="0"/>
              </a:rPr>
              <a:t>dedicação de toda a equipe, sobretudo dos ACS, foi possível alcançar essa meta em todos os meses da intervenção. No primeiro mês foi realizado busca ativa das 28 crianças (100%) acompanhadas; o segundo mês foi o que apresentou maior número busca ativa de crianças faltosas, ou seja, 44 crianças (100%); e no terceiro mês a quantidade de crianças faltosas foi 12, e foi realizado busca ativa para todas (100%). </a:t>
            </a:r>
          </a:p>
        </p:txBody>
      </p:sp>
    </p:spTree>
    <p:extLst>
      <p:ext uri="{BB962C8B-B14F-4D97-AF65-F5344CB8AC3E}">
        <p14:creationId xmlns:p14="http://schemas.microsoft.com/office/powerpoint/2010/main" val="2401713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424936" cy="1323439"/>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Objetivo 4: </a:t>
            </a:r>
            <a:r>
              <a:rPr lang="pt-BR" sz="2000" dirty="0" smtClean="0">
                <a:latin typeface="Arial" panose="020B0604020202020204" pitchFamily="34" charset="0"/>
                <a:cs typeface="Arial" panose="020B0604020202020204" pitchFamily="34" charset="0"/>
              </a:rPr>
              <a:t>Melhorar o registro das informações. </a:t>
            </a:r>
          </a:p>
          <a:p>
            <a:endParaRPr lang="pt-BR" sz="2000" b="1"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Meta 4.1: </a:t>
            </a:r>
            <a:r>
              <a:rPr lang="pt-BR" sz="2000" dirty="0" smtClean="0">
                <a:latin typeface="Arial" panose="020B0604020202020204" pitchFamily="34" charset="0"/>
                <a:cs typeface="Arial" panose="020B0604020202020204" pitchFamily="34" charset="0"/>
              </a:rPr>
              <a:t>Manter registro na ficha espelho de saúde da criança/ vacinação. </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tângulo 3"/>
          <p:cNvSpPr/>
          <p:nvPr/>
        </p:nvSpPr>
        <p:spPr>
          <a:xfrm>
            <a:off x="467544" y="2786152"/>
            <a:ext cx="8280920" cy="1938992"/>
          </a:xfrm>
          <a:prstGeom prst="rect">
            <a:avLst/>
          </a:prstGeom>
        </p:spPr>
        <p:txBody>
          <a:bodyPr wrap="square">
            <a:spAutoFit/>
          </a:bodyPr>
          <a:lstStyle/>
          <a:p>
            <a:pPr algn="just">
              <a:lnSpc>
                <a:spcPct val="150000"/>
              </a:lnSpc>
            </a:pPr>
            <a:r>
              <a:rPr lang="pt-BR" sz="2000" dirty="0" smtClean="0">
                <a:solidFill>
                  <a:srgbClr val="000000"/>
                </a:solidFill>
                <a:effectLst/>
                <a:latin typeface="Arial"/>
                <a:ea typeface="Calibri"/>
              </a:rPr>
              <a:t>Foi possível alcançar o indicador previsto de 100% em todos os meses da intervenção, pois não houve dificuldades para manter o registro atualizado, visto que toda a equipe foi capacitada previamente quanto essa ação e demais preconizadas pelo Ministério da Saúde.</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2464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424936" cy="1631216"/>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Objetivo 5: </a:t>
            </a:r>
            <a:r>
              <a:rPr lang="pt-BR" sz="2000" dirty="0" smtClean="0">
                <a:latin typeface="Arial" panose="020B0604020202020204" pitchFamily="34" charset="0"/>
                <a:cs typeface="Arial" panose="020B0604020202020204" pitchFamily="34" charset="0"/>
              </a:rPr>
              <a:t>Mapear as crianças de risco pertencentes à área de abrangência.</a:t>
            </a:r>
          </a:p>
          <a:p>
            <a:endParaRPr lang="pt-BR" sz="2000"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Meta 5.1: </a:t>
            </a:r>
            <a:r>
              <a:rPr lang="pt-BR" sz="2000" dirty="0" smtClean="0">
                <a:latin typeface="Arial" panose="020B0604020202020204" pitchFamily="34" charset="0"/>
                <a:cs typeface="Arial" panose="020B0604020202020204" pitchFamily="34" charset="0"/>
              </a:rPr>
              <a:t>Realizar avaliação de risco em 100% das crianças cadastradas no programa.</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tângulo 3"/>
          <p:cNvSpPr/>
          <p:nvPr/>
        </p:nvSpPr>
        <p:spPr>
          <a:xfrm>
            <a:off x="467544" y="3042335"/>
            <a:ext cx="8280920" cy="3266985"/>
          </a:xfrm>
          <a:prstGeom prst="rect">
            <a:avLst/>
          </a:prstGeom>
        </p:spPr>
        <p:txBody>
          <a:bodyPr wrap="square">
            <a:spAutoFit/>
          </a:bodyPr>
          <a:lstStyle/>
          <a:p>
            <a:pPr algn="just">
              <a:lnSpc>
                <a:spcPct val="150000"/>
              </a:lnSpc>
            </a:pPr>
            <a:r>
              <a:rPr lang="pt-BR" sz="2000" dirty="0" smtClean="0">
                <a:solidFill>
                  <a:srgbClr val="000000"/>
                </a:solidFill>
                <a:effectLst/>
                <a:latin typeface="Arial"/>
                <a:ea typeface="Calibri"/>
              </a:rPr>
              <a:t>A avaliação do risco das crianças cadastradas no programa alcançou a meta estabelecida, figurando em 100% nos 03 meses de intervenção, e felizmente, não constatamos crianças com risco. Vale ressaltar que devido a dedicação da equipe e da comunidade, essa meta foi alcançada sem dificuldade, pois a avaliação era realizada durante as consultas médicas e de enfermagem e embasadas no protocolo estabelecido. </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755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424936" cy="1323439"/>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Objetivo 6: </a:t>
            </a:r>
            <a:r>
              <a:rPr lang="pt-BR" sz="2000" dirty="0" smtClean="0">
                <a:latin typeface="Arial" panose="020B0604020202020204" pitchFamily="34" charset="0"/>
                <a:cs typeface="Arial" panose="020B0604020202020204" pitchFamily="34" charset="0"/>
              </a:rPr>
              <a:t>Promover a saúde das crianças.</a:t>
            </a:r>
          </a:p>
          <a:p>
            <a:endParaRPr lang="pt-BR" sz="2000" dirty="0" smtClean="0">
              <a:latin typeface="Arial" panose="020B0604020202020204" pitchFamily="34" charset="0"/>
              <a:cs typeface="Arial" panose="020B0604020202020204" pitchFamily="34" charset="0"/>
            </a:endParaRPr>
          </a:p>
          <a:p>
            <a:r>
              <a:rPr lang="pt-BR" sz="2000" b="1" dirty="0" smtClean="0">
                <a:latin typeface="Arial" panose="020B0604020202020204" pitchFamily="34" charset="0"/>
                <a:cs typeface="Arial" panose="020B0604020202020204" pitchFamily="34" charset="0"/>
              </a:rPr>
              <a:t>Meta 6.1: </a:t>
            </a:r>
            <a:r>
              <a:rPr lang="pt-BR" sz="2000" dirty="0" smtClean="0">
                <a:latin typeface="Arial" panose="020B0604020202020204" pitchFamily="34" charset="0"/>
                <a:cs typeface="Arial" panose="020B0604020202020204" pitchFamily="34" charset="0"/>
              </a:rPr>
              <a:t>Dar orientações para prevenir acidentes na infância em 100% das consultas de saúde da criança.</a:t>
            </a: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tângulo 3"/>
          <p:cNvSpPr/>
          <p:nvPr/>
        </p:nvSpPr>
        <p:spPr>
          <a:xfrm>
            <a:off x="467544" y="3042335"/>
            <a:ext cx="8280920" cy="2805320"/>
          </a:xfrm>
          <a:prstGeom prst="rect">
            <a:avLst/>
          </a:prstGeom>
        </p:spPr>
        <p:txBody>
          <a:bodyPr wrap="square">
            <a:spAutoFit/>
          </a:bodyPr>
          <a:lstStyle/>
          <a:p>
            <a:pPr algn="just">
              <a:lnSpc>
                <a:spcPct val="150000"/>
              </a:lnSpc>
            </a:pPr>
            <a:r>
              <a:rPr lang="pt-BR" sz="2000" dirty="0" smtClean="0">
                <a:solidFill>
                  <a:srgbClr val="000000"/>
                </a:solidFill>
                <a:effectLst/>
                <a:latin typeface="Arial"/>
                <a:ea typeface="Calibri"/>
              </a:rPr>
              <a:t>No que diz respeito às orientações de saúde das crianças, foi possível alcançar a meta proposta de 100% em todos os meses da intervenção, já que todos os familiares receberam informações sobre prevenção de acidentes na infância. Essas orientações eram passadas pela equipe durante os atendimentos individuais ou ações coletivas em palestras nas escolas, visitas domiciliarias e durante a espera na UBS. </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635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84"/>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ítulo 1"/>
          <p:cNvSpPr>
            <a:spLocks noGrp="1"/>
          </p:cNvSpPr>
          <p:nvPr>
            <p:ph type="title"/>
          </p:nvPr>
        </p:nvSpPr>
        <p:spPr>
          <a:xfrm>
            <a:off x="457200" y="116632"/>
            <a:ext cx="8229600" cy="608013"/>
          </a:xfrm>
        </p:spPr>
        <p:txBody>
          <a:bodyPr/>
          <a:lstStyle/>
          <a:p>
            <a:pPr algn="l" eaLnBrk="1" hangingPunct="1"/>
            <a:r>
              <a:rPr lang="pt-BR" altLang="pt-BR" sz="3200" b="1" dirty="0" smtClean="0">
                <a:solidFill>
                  <a:srgbClr val="002060"/>
                </a:solidFill>
                <a:latin typeface="Arial" charset="0"/>
                <a:cs typeface="Arial" charset="0"/>
              </a:rPr>
              <a:t>Resultados: Objetivos e </a:t>
            </a:r>
            <a:r>
              <a:rPr lang="pt-BR" altLang="pt-BR" sz="3200" b="1" dirty="0" smtClean="0">
                <a:solidFill>
                  <a:srgbClr val="002060"/>
                </a:solidFill>
                <a:latin typeface="Arial" charset="0"/>
                <a:cs typeface="Arial" charset="0"/>
              </a:rPr>
              <a:t>Metas</a:t>
            </a:r>
            <a:endParaRPr lang="pt-BR" altLang="pt-BR" sz="3200" b="1" dirty="0" smtClean="0">
              <a:solidFill>
                <a:srgbClr val="002060"/>
              </a:solidFill>
              <a:latin typeface="Arial" charset="0"/>
              <a:cs typeface="Arial" charset="0"/>
            </a:endParaRPr>
          </a:p>
        </p:txBody>
      </p:sp>
      <p:sp>
        <p:nvSpPr>
          <p:cNvPr id="1126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11272"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 name="Retângulo 1"/>
          <p:cNvSpPr/>
          <p:nvPr/>
        </p:nvSpPr>
        <p:spPr>
          <a:xfrm>
            <a:off x="467544" y="920914"/>
            <a:ext cx="8280920" cy="707886"/>
          </a:xfrm>
          <a:prstGeom prst="rect">
            <a:avLst/>
          </a:prstGeom>
        </p:spPr>
        <p:txBody>
          <a:bodyPr wrap="square">
            <a:spAutoFit/>
          </a:bodyPr>
          <a:lstStyle/>
          <a:p>
            <a:r>
              <a:rPr lang="pt-BR" sz="2000" b="1" dirty="0" smtClean="0">
                <a:latin typeface="Arial" panose="020B0604020202020204" pitchFamily="34" charset="0"/>
                <a:cs typeface="Arial" panose="020B0604020202020204" pitchFamily="34" charset="0"/>
              </a:rPr>
              <a:t>Meta 6.2: </a:t>
            </a:r>
            <a:r>
              <a:rPr lang="pt-BR" sz="2000" dirty="0" smtClean="0">
                <a:latin typeface="Arial" panose="020B0604020202020204" pitchFamily="34" charset="0"/>
                <a:cs typeface="Arial" panose="020B0604020202020204" pitchFamily="34" charset="0"/>
              </a:rPr>
              <a:t>Colocar 100% das crianças para mamar durante a primeira consulta.</a:t>
            </a:r>
            <a:endParaRPr lang="pt-BR" sz="2000" dirty="0">
              <a:latin typeface="Arial" panose="020B0604020202020204" pitchFamily="34" charset="0"/>
              <a:cs typeface="Arial" panose="020B0604020202020204" pitchFamily="34" charset="0"/>
            </a:endParaRPr>
          </a:p>
        </p:txBody>
      </p:sp>
      <p:sp>
        <p:nvSpPr>
          <p:cNvPr id="3"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3"/>
          <p:cNvSpPr>
            <a:spLocks noChangeArrowheads="1"/>
          </p:cNvSpPr>
          <p:nvPr/>
        </p:nvSpPr>
        <p:spPr bwMode="auto">
          <a:xfrm>
            <a:off x="251520" y="5517232"/>
            <a:ext cx="475252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39750" eaLnBrk="0" hangingPunct="0">
              <a:defRPr>
                <a:solidFill>
                  <a:schemeClr val="tx1"/>
                </a:solidFill>
                <a:latin typeface="Calibri" pitchFamily="34" charset="0"/>
                <a:cs typeface="Arial" pitchFamily="34" charset="0"/>
              </a:defRPr>
            </a:lvl1pPr>
            <a:lvl2pPr eaLnBrk="0" hangingPunct="0">
              <a:defRPr>
                <a:solidFill>
                  <a:schemeClr val="tx1"/>
                </a:solidFill>
                <a:latin typeface="Calibri" pitchFamily="34" charset="0"/>
                <a:cs typeface="Arial" pitchFamily="34" charset="0"/>
              </a:defRPr>
            </a:lvl2pPr>
            <a:lvl3pPr eaLnBrk="0" hangingPunct="0">
              <a:defRPr>
                <a:solidFill>
                  <a:schemeClr val="tx1"/>
                </a:solidFill>
                <a:latin typeface="Calibri" pitchFamily="34" charset="0"/>
                <a:cs typeface="Arial" pitchFamily="34" charset="0"/>
              </a:defRPr>
            </a:lvl3pPr>
            <a:lvl4pPr eaLnBrk="0" hangingPunct="0">
              <a:defRPr>
                <a:solidFill>
                  <a:schemeClr val="tx1"/>
                </a:solidFill>
                <a:latin typeface="Calibri" pitchFamily="34" charset="0"/>
                <a:cs typeface="Arial" pitchFamily="34" charset="0"/>
              </a:defRPr>
            </a:lvl4pPr>
            <a:lvl5pPr eaLnBrk="0" hangingPunct="0">
              <a:defRPr>
                <a:solidFill>
                  <a:schemeClr val="tx1"/>
                </a:solidFill>
                <a:latin typeface="Calibri" pitchFamily="34" charset="0"/>
                <a:cs typeface="Arial" pitchFamily="34" charset="0"/>
              </a:defRPr>
            </a:lvl5pPr>
            <a:lvl6pPr eaLnBrk="0" fontAlgn="base" hangingPunct="0">
              <a:spcBef>
                <a:spcPct val="0"/>
              </a:spcBef>
              <a:spcAft>
                <a:spcPct val="0"/>
              </a:spcAft>
              <a:defRPr>
                <a:solidFill>
                  <a:schemeClr val="tx1"/>
                </a:solidFill>
                <a:latin typeface="Calibri" pitchFamily="34" charset="0"/>
                <a:cs typeface="Arial" pitchFamily="34" charset="0"/>
              </a:defRPr>
            </a:lvl6pPr>
            <a:lvl7pPr eaLnBrk="0" fontAlgn="base" hangingPunct="0">
              <a:spcBef>
                <a:spcPct val="0"/>
              </a:spcBef>
              <a:spcAft>
                <a:spcPct val="0"/>
              </a:spcAft>
              <a:defRPr>
                <a:solidFill>
                  <a:schemeClr val="tx1"/>
                </a:solidFill>
                <a:latin typeface="Calibri" pitchFamily="34" charset="0"/>
                <a:cs typeface="Arial" pitchFamily="34" charset="0"/>
              </a:defRPr>
            </a:lvl7pPr>
            <a:lvl8pPr eaLnBrk="0" fontAlgn="base" hangingPunct="0">
              <a:spcBef>
                <a:spcPct val="0"/>
              </a:spcBef>
              <a:spcAft>
                <a:spcPct val="0"/>
              </a:spcAft>
              <a:defRPr>
                <a:solidFill>
                  <a:schemeClr val="tx1"/>
                </a:solidFill>
                <a:latin typeface="Calibri" pitchFamily="34" charset="0"/>
                <a:cs typeface="Arial" pitchFamily="34" charset="0"/>
              </a:defRPr>
            </a:lvl8pPr>
            <a:lvl9pPr eaLnBrk="0" fontAlgn="base" hangingPunct="0">
              <a:spcBef>
                <a:spcPct val="0"/>
              </a:spcBef>
              <a:spcAft>
                <a:spcPct val="0"/>
              </a:spcAft>
              <a:defRPr>
                <a:solidFill>
                  <a:schemeClr val="tx1"/>
                </a:solidFill>
                <a:latin typeface="Calibri" pitchFamily="34" charset="0"/>
                <a:cs typeface="Arial" pitchFamily="34" charset="0"/>
              </a:defRPr>
            </a:lvl9pPr>
          </a:lstStyle>
          <a:p>
            <a:pPr lvl="0" indent="0" algn="just"/>
            <a:r>
              <a:rPr lang="pt-BR" altLang="pt-BR" sz="1400" b="1" dirty="0" smtClean="0">
                <a:solidFill>
                  <a:srgbClr val="000000"/>
                </a:solidFill>
                <a:latin typeface="Arial" pitchFamily="34" charset="0"/>
                <a:ea typeface="Calibri" pitchFamily="34" charset="0"/>
              </a:rPr>
              <a:t>Figura 11: </a:t>
            </a:r>
            <a:r>
              <a:rPr lang="pt-BR" altLang="pt-BR" sz="1400" dirty="0" smtClean="0">
                <a:solidFill>
                  <a:srgbClr val="000000"/>
                </a:solidFill>
                <a:latin typeface="Arial" pitchFamily="34" charset="0"/>
                <a:ea typeface="Calibri" pitchFamily="34" charset="0"/>
              </a:rPr>
              <a:t>Gráfico indicativo do número de crianças colocadas para mamar durante a primeira consulta na UBS Manoel de Sousa Pereira, Porto Grande-AP, 2015.</a:t>
            </a:r>
            <a:endParaRPr kumimoji="0" lang="pt-BR" altLang="pt-BR" sz="1400" i="0" u="none" strike="noStrike" cap="none" normalizeH="0" baseline="0" dirty="0" smtClean="0">
              <a:ln>
                <a:noFill/>
              </a:ln>
              <a:solidFill>
                <a:schemeClr val="tx1"/>
              </a:solidFill>
              <a:effectLst/>
            </a:endParaRPr>
          </a:p>
        </p:txBody>
      </p:sp>
      <p:sp>
        <p:nvSpPr>
          <p:cNvPr id="8" name="Retângulo 7"/>
          <p:cNvSpPr/>
          <p:nvPr/>
        </p:nvSpPr>
        <p:spPr>
          <a:xfrm>
            <a:off x="5148065" y="1772816"/>
            <a:ext cx="3744416" cy="3785652"/>
          </a:xfrm>
          <a:prstGeom prst="rect">
            <a:avLst/>
          </a:prstGeom>
        </p:spPr>
        <p:txBody>
          <a:bodyPr wrap="square">
            <a:spAutoFit/>
          </a:bodyPr>
          <a:lstStyle/>
          <a:p>
            <a:r>
              <a:rPr lang="pt-BR" sz="2000" dirty="0" smtClean="0"/>
              <a:t>No primeiro mês observa-se foi o único mês que foi possível alcançar 100%, pois todas as 45 crianças atendidas tem relatos de terem sido colocadas para mamar na primeira consulta; no mês seguinte esta quantidade correspondeu a 99 crianças (90%); e no último mês a quantidade geral resultou em 142 crianças (92,8%) colocadas para mamar na primeira consulta,</a:t>
            </a:r>
            <a:endParaRPr lang="pt-BR" sz="2000" dirty="0"/>
          </a:p>
        </p:txBody>
      </p:sp>
      <p:graphicFrame>
        <p:nvGraphicFramePr>
          <p:cNvPr id="13" name="Gráfico 12"/>
          <p:cNvGraphicFramePr/>
          <p:nvPr>
            <p:extLst>
              <p:ext uri="{D42A27DB-BD31-4B8C-83A1-F6EECF244321}">
                <p14:modId xmlns:p14="http://schemas.microsoft.com/office/powerpoint/2010/main" val="2300252134"/>
              </p:ext>
            </p:extLst>
          </p:nvPr>
        </p:nvGraphicFramePr>
        <p:xfrm>
          <a:off x="298698" y="1844824"/>
          <a:ext cx="4633342"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5694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ítulo 1"/>
          <p:cNvSpPr>
            <a:spLocks noGrp="1"/>
          </p:cNvSpPr>
          <p:nvPr>
            <p:ph type="title"/>
          </p:nvPr>
        </p:nvSpPr>
        <p:spPr>
          <a:xfrm>
            <a:off x="457200" y="274638"/>
            <a:ext cx="8229600" cy="634082"/>
          </a:xfrm>
        </p:spPr>
        <p:txBody>
          <a:bodyPr/>
          <a:lstStyle/>
          <a:p>
            <a:pPr algn="l" eaLnBrk="1" hangingPunct="1"/>
            <a:r>
              <a:rPr lang="pt-BR" altLang="pt-BR" sz="3200" b="1" dirty="0" smtClean="0">
                <a:solidFill>
                  <a:srgbClr val="002060"/>
                </a:solidFill>
                <a:latin typeface="Arial" charset="0"/>
                <a:cs typeface="Arial" charset="0"/>
              </a:rPr>
              <a:t>Discussão </a:t>
            </a:r>
          </a:p>
        </p:txBody>
      </p:sp>
      <p:sp>
        <p:nvSpPr>
          <p:cNvPr id="5" name="Espaço Reservado para Conteúdo 2"/>
          <p:cNvSpPr txBox="1">
            <a:spLocks/>
          </p:cNvSpPr>
          <p:nvPr/>
        </p:nvSpPr>
        <p:spPr>
          <a:xfrm>
            <a:off x="539750" y="1268760"/>
            <a:ext cx="8064500" cy="525586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pt-BR" sz="2400" dirty="0"/>
              <a:t>A intervenção realizada em minha UBS, proporcionou diversos benefícios, entre eles, a ampliação da cobertura da atenção às crianças na faixa etária de 0 ate 72 meses, com uma assistência integral, além de melhorar os registros e sistematização de dados, e uma qualificação da atenção com destaque para a ampliação do exame teste do pezinho, triagem auditiva, busca ativa de crianças faltosas e uma a avaliação adequada do crescimento e desenvolvimento de todas as crianças acompanhadas.</a:t>
            </a:r>
          </a:p>
          <a:p>
            <a:pPr algn="just"/>
            <a:endParaRPr lang="pt-BR" sz="2400" b="1" dirty="0">
              <a:solidFill>
                <a:srgbClr val="0070C0"/>
              </a:solidFill>
              <a:latin typeface="Arial" pitchFamily="34" charset="0"/>
              <a:cs typeface="Arial" panose="020B0604020202020204" pitchFamily="34" charset="0"/>
            </a:endParaRPr>
          </a:p>
        </p:txBody>
      </p:sp>
      <p:sp>
        <p:nvSpPr>
          <p:cNvPr id="20485"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0486" name="Rectangle 4"/>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0487" name="Rectangle 5"/>
          <p:cNvSpPr>
            <a:spLocks noChangeArrowheads="1"/>
          </p:cNvSpPr>
          <p:nvPr/>
        </p:nvSpPr>
        <p:spPr bwMode="auto">
          <a:xfrm>
            <a:off x="0" y="3619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
        <p:nvSpPr>
          <p:cNvPr id="2048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0489" name="Rectangle 4"/>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0490" name="Rectangle 5"/>
          <p:cNvSpPr>
            <a:spLocks noChangeArrowheads="1"/>
          </p:cNvSpPr>
          <p:nvPr/>
        </p:nvSpPr>
        <p:spPr bwMode="auto">
          <a:xfrm>
            <a:off x="0"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ítulo 1"/>
          <p:cNvSpPr>
            <a:spLocks noGrp="1"/>
          </p:cNvSpPr>
          <p:nvPr>
            <p:ph type="title"/>
          </p:nvPr>
        </p:nvSpPr>
        <p:spPr>
          <a:xfrm>
            <a:off x="457200" y="274638"/>
            <a:ext cx="8229600" cy="634082"/>
          </a:xfrm>
        </p:spPr>
        <p:txBody>
          <a:bodyPr/>
          <a:lstStyle/>
          <a:p>
            <a:pPr algn="l" eaLnBrk="1" hangingPunct="1"/>
            <a:r>
              <a:rPr lang="pt-BR" altLang="pt-BR" sz="3200" b="1" dirty="0" smtClean="0">
                <a:solidFill>
                  <a:srgbClr val="002060"/>
                </a:solidFill>
                <a:latin typeface="Arial" charset="0"/>
                <a:cs typeface="Arial" charset="0"/>
              </a:rPr>
              <a:t>Discussão </a:t>
            </a:r>
          </a:p>
        </p:txBody>
      </p:sp>
      <p:sp>
        <p:nvSpPr>
          <p:cNvPr id="5" name="Espaço Reservado para Conteúdo 2"/>
          <p:cNvSpPr txBox="1">
            <a:spLocks/>
          </p:cNvSpPr>
          <p:nvPr/>
        </p:nvSpPr>
        <p:spPr>
          <a:xfrm>
            <a:off x="539750" y="1268760"/>
            <a:ext cx="8064500" cy="525586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pt-BR" sz="2400" dirty="0"/>
              <a:t>Sabe-se que a intervenção foi de grande importância também para a equipe, pois foram realizadas capacitações com todos os profissionais integrantes da equipe para seguir as recomendações do Ministério da Saúde relativas ao atendimento clínico, seguimento, diagnóstico, tratamento e monitoramento das crianças nessa faixa etária.  As ações realizadas promoveram o trabalho integrado do médico, da enfermeira, da auxiliar de enfermagem, dos ACS, da recepcionista e dos demais funcionários da unidade.</a:t>
            </a:r>
            <a:endParaRPr lang="pt-BR" sz="2400" b="1" dirty="0">
              <a:solidFill>
                <a:srgbClr val="0070C0"/>
              </a:solidFill>
              <a:latin typeface="Arial" pitchFamily="34" charset="0"/>
              <a:cs typeface="Arial" panose="020B0604020202020204" pitchFamily="34" charset="0"/>
            </a:endParaRPr>
          </a:p>
        </p:txBody>
      </p:sp>
      <p:sp>
        <p:nvSpPr>
          <p:cNvPr id="20485"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0486" name="Rectangle 4"/>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0487" name="Rectangle 5"/>
          <p:cNvSpPr>
            <a:spLocks noChangeArrowheads="1"/>
          </p:cNvSpPr>
          <p:nvPr/>
        </p:nvSpPr>
        <p:spPr bwMode="auto">
          <a:xfrm>
            <a:off x="0" y="3619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
        <p:nvSpPr>
          <p:cNvPr id="20488"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0489" name="Rectangle 4"/>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0490" name="Rectangle 5"/>
          <p:cNvSpPr>
            <a:spLocks noChangeArrowheads="1"/>
          </p:cNvSpPr>
          <p:nvPr/>
        </p:nvSpPr>
        <p:spPr bwMode="auto">
          <a:xfrm>
            <a:off x="0"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Tree>
    <p:extLst>
      <p:ext uri="{BB962C8B-B14F-4D97-AF65-F5344CB8AC3E}">
        <p14:creationId xmlns:p14="http://schemas.microsoft.com/office/powerpoint/2010/main" val="3766044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ítulo 1"/>
          <p:cNvSpPr>
            <a:spLocks noGrp="1"/>
          </p:cNvSpPr>
          <p:nvPr>
            <p:ph type="title"/>
          </p:nvPr>
        </p:nvSpPr>
        <p:spPr/>
        <p:txBody>
          <a:bodyPr/>
          <a:lstStyle/>
          <a:p>
            <a:pPr algn="l" eaLnBrk="1" hangingPunct="1"/>
            <a:r>
              <a:rPr lang="pt-BR" altLang="pt-BR" sz="3200" b="1" smtClean="0">
                <a:solidFill>
                  <a:srgbClr val="002060"/>
                </a:solidFill>
                <a:latin typeface="Arial" charset="0"/>
                <a:cs typeface="Arial" charset="0"/>
              </a:rPr>
              <a:t>Reflexão crítica sobre o processo pessoal de aprendizagem </a:t>
            </a:r>
          </a:p>
        </p:txBody>
      </p:sp>
      <p:sp>
        <p:nvSpPr>
          <p:cNvPr id="5" name="Espaço Reservado para Conteúdo 2"/>
          <p:cNvSpPr txBox="1">
            <a:spLocks/>
          </p:cNvSpPr>
          <p:nvPr/>
        </p:nvSpPr>
        <p:spPr>
          <a:xfrm>
            <a:off x="539750" y="2038349"/>
            <a:ext cx="8064500" cy="44862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spcBef>
                <a:spcPct val="0"/>
              </a:spcBef>
              <a:buFont typeface="Arial" charset="0"/>
              <a:buChar char="•"/>
            </a:pPr>
            <a:r>
              <a:rPr lang="pt-BR" altLang="pt-BR" sz="2400" dirty="0">
                <a:latin typeface="Arial" charset="0"/>
                <a:cs typeface="Arial" charset="0"/>
              </a:rPr>
              <a:t>Melhorou conhecimento em </a:t>
            </a:r>
            <a:r>
              <a:rPr lang="pt-BR" altLang="pt-BR" sz="2400" dirty="0" smtClean="0">
                <a:latin typeface="Arial" charset="0"/>
                <a:cs typeface="Arial" charset="0"/>
              </a:rPr>
              <a:t>informática;</a:t>
            </a:r>
            <a:endParaRPr lang="pt-BR" altLang="pt-BR" sz="2400" dirty="0">
              <a:latin typeface="Arial" charset="0"/>
              <a:cs typeface="Arial" charset="0"/>
            </a:endParaRPr>
          </a:p>
          <a:p>
            <a:pPr marL="457200" indent="-457200">
              <a:spcBef>
                <a:spcPct val="0"/>
              </a:spcBef>
              <a:buFont typeface="Arial" charset="0"/>
              <a:buChar char="•"/>
            </a:pPr>
            <a:endParaRPr lang="pt-BR" altLang="pt-BR" sz="2400" dirty="0">
              <a:latin typeface="Arial" charset="0"/>
              <a:cs typeface="Arial" charset="0"/>
            </a:endParaRPr>
          </a:p>
          <a:p>
            <a:pPr marL="457200" indent="-457200">
              <a:spcBef>
                <a:spcPct val="0"/>
              </a:spcBef>
              <a:buFont typeface="Arial" charset="0"/>
              <a:buChar char="•"/>
            </a:pPr>
            <a:r>
              <a:rPr lang="pt-BR" altLang="pt-BR" sz="2400" dirty="0">
                <a:latin typeface="Arial" charset="0"/>
                <a:cs typeface="Arial" charset="0"/>
              </a:rPr>
              <a:t>Melhorou a comunicação e a escrita no </a:t>
            </a:r>
            <a:r>
              <a:rPr lang="pt-BR" altLang="pt-BR" sz="2400" dirty="0" smtClean="0">
                <a:latin typeface="Arial" charset="0"/>
                <a:cs typeface="Arial" charset="0"/>
              </a:rPr>
              <a:t>idioma;</a:t>
            </a:r>
            <a:endParaRPr lang="pt-BR" altLang="pt-BR" sz="2400" dirty="0">
              <a:latin typeface="Arial" charset="0"/>
              <a:cs typeface="Arial" charset="0"/>
            </a:endParaRPr>
          </a:p>
          <a:p>
            <a:pPr marL="457200" indent="-457200">
              <a:spcBef>
                <a:spcPct val="0"/>
              </a:spcBef>
            </a:pPr>
            <a:endParaRPr lang="pt-BR" altLang="pt-BR" sz="2400" dirty="0">
              <a:latin typeface="Arial" charset="0"/>
              <a:cs typeface="Arial" charset="0"/>
            </a:endParaRPr>
          </a:p>
          <a:p>
            <a:pPr marL="457200" indent="-457200">
              <a:spcBef>
                <a:spcPct val="0"/>
              </a:spcBef>
              <a:buFont typeface="Arial" charset="0"/>
              <a:buChar char="•"/>
            </a:pPr>
            <a:r>
              <a:rPr lang="pt-BR" altLang="pt-BR" sz="2400" dirty="0">
                <a:latin typeface="Arial" charset="0"/>
                <a:cs typeface="Arial" charset="0"/>
              </a:rPr>
              <a:t>Permitiu interagir com colegas e </a:t>
            </a:r>
            <a:r>
              <a:rPr lang="pt-BR" altLang="pt-BR" sz="2400" dirty="0" smtClean="0">
                <a:latin typeface="Arial" charset="0"/>
                <a:cs typeface="Arial" charset="0"/>
              </a:rPr>
              <a:t>professores;</a:t>
            </a:r>
          </a:p>
          <a:p>
            <a:pPr marL="457200" indent="-457200">
              <a:spcBef>
                <a:spcPct val="0"/>
              </a:spcBef>
              <a:buFont typeface="Arial" charset="0"/>
              <a:buChar char="•"/>
            </a:pPr>
            <a:endParaRPr lang="pt-BR" altLang="pt-BR" sz="2400" dirty="0">
              <a:latin typeface="Arial" charset="0"/>
              <a:cs typeface="Arial" charset="0"/>
            </a:endParaRPr>
          </a:p>
          <a:p>
            <a:pPr marL="457200" indent="-457200">
              <a:spcBef>
                <a:spcPct val="0"/>
              </a:spcBef>
              <a:buFont typeface="Arial" charset="0"/>
              <a:buChar char="•"/>
            </a:pPr>
            <a:r>
              <a:rPr lang="pt-BR" sz="2400" dirty="0" smtClean="0">
                <a:latin typeface="Arial" pitchFamily="34" charset="0"/>
                <a:cs typeface="Arial" panose="020B0604020202020204" pitchFamily="34" charset="0"/>
              </a:rPr>
              <a:t>Melhoria da </a:t>
            </a:r>
            <a:r>
              <a:rPr lang="pt-BR" sz="2400" dirty="0">
                <a:latin typeface="Arial" pitchFamily="34" charset="0"/>
                <a:cs typeface="Arial" panose="020B0604020202020204" pitchFamily="34" charset="0"/>
              </a:rPr>
              <a:t>prática </a:t>
            </a:r>
            <a:r>
              <a:rPr lang="pt-BR" sz="2400" dirty="0" smtClean="0">
                <a:latin typeface="Arial" pitchFamily="34" charset="0"/>
                <a:cs typeface="Arial" panose="020B0604020202020204" pitchFamily="34" charset="0"/>
              </a:rPr>
              <a:t>clínica;</a:t>
            </a:r>
          </a:p>
          <a:p>
            <a:pPr marL="457200" indent="-457200">
              <a:spcBef>
                <a:spcPct val="0"/>
              </a:spcBef>
              <a:buFont typeface="Arial" charset="0"/>
              <a:buChar char="•"/>
            </a:pPr>
            <a:endParaRPr lang="pt-BR" sz="2400" dirty="0">
              <a:latin typeface="Arial" pitchFamily="34" charset="0"/>
              <a:cs typeface="Arial" panose="020B0604020202020204" pitchFamily="34" charset="0"/>
            </a:endParaRPr>
          </a:p>
          <a:p>
            <a:pPr marL="457200" indent="-457200">
              <a:spcBef>
                <a:spcPct val="0"/>
              </a:spcBef>
              <a:buFont typeface="Arial" charset="0"/>
              <a:buChar char="•"/>
            </a:pPr>
            <a:r>
              <a:rPr lang="pt-BR" sz="2400" dirty="0">
                <a:latin typeface="Arial" pitchFamily="34" charset="0"/>
                <a:cs typeface="Arial" panose="020B0604020202020204" pitchFamily="34" charset="0"/>
              </a:rPr>
              <a:t>Trabalho multidisciplinar.</a:t>
            </a:r>
            <a:endParaRPr lang="pt-BR" sz="2400" dirty="0">
              <a:latin typeface="Arial" pitchFamily="34" charset="0"/>
              <a:cs typeface="Arial" panose="020B0604020202020204" pitchFamily="34" charset="0"/>
            </a:endParaRPr>
          </a:p>
        </p:txBody>
      </p:sp>
      <p:sp>
        <p:nvSpPr>
          <p:cNvPr id="21509"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1510" name="Rectangle 4"/>
          <p:cNvSpPr>
            <a:spLocks noChangeArrowheads="1"/>
          </p:cNvSpPr>
          <p:nvPr/>
        </p:nvSpPr>
        <p:spPr bwMode="auto">
          <a:xfrm>
            <a:off x="0" y="2038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1511" name="Rectangle 5"/>
          <p:cNvSpPr>
            <a:spLocks noChangeArrowheads="1"/>
          </p:cNvSpPr>
          <p:nvPr/>
        </p:nvSpPr>
        <p:spPr bwMode="auto">
          <a:xfrm>
            <a:off x="0" y="3619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
        <p:nvSpPr>
          <p:cNvPr id="2151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BR" altLang="pt-BR" sz="1800"/>
          </a:p>
        </p:txBody>
      </p:sp>
      <p:sp>
        <p:nvSpPr>
          <p:cNvPr id="21513" name="Rectangle 4"/>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pt-BR" altLang="pt-BR" sz="1200">
                <a:latin typeface="Arial" charset="0"/>
                <a:cs typeface="Times New Roman" pitchFamily="18" charset="0"/>
              </a:rPr>
              <a:t>  </a:t>
            </a:r>
            <a:endParaRPr lang="pt-BR" altLang="pt-BR" sz="1800">
              <a:latin typeface="Arial" charset="0"/>
            </a:endParaRPr>
          </a:p>
        </p:txBody>
      </p:sp>
      <p:sp>
        <p:nvSpPr>
          <p:cNvPr id="21514" name="Rectangle 5"/>
          <p:cNvSpPr>
            <a:spLocks noChangeArrowheads="1"/>
          </p:cNvSpPr>
          <p:nvPr/>
        </p:nvSpPr>
        <p:spPr bwMode="auto">
          <a:xfrm>
            <a:off x="0"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tabLst>
                <a:tab pos="180975"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80975"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80975"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80975"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80975"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80975" algn="l"/>
              </a:tabLst>
              <a:defRPr sz="2000">
                <a:solidFill>
                  <a:schemeClr val="tx1"/>
                </a:solidFill>
                <a:latin typeface="Calibri" pitchFamily="34" charset="0"/>
              </a:defRPr>
            </a:lvl9pPr>
          </a:lstStyle>
          <a:p>
            <a:pPr eaLnBrk="1" hangingPunct="1">
              <a:spcBef>
                <a:spcPct val="0"/>
              </a:spcBef>
              <a:buFontTx/>
              <a:buNone/>
            </a:pPr>
            <a:endParaRPr lang="pt-BR" altLang="pt-BR" sz="180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ítulo 1"/>
          <p:cNvSpPr>
            <a:spLocks noGrp="1"/>
          </p:cNvSpPr>
          <p:nvPr>
            <p:ph type="title"/>
          </p:nvPr>
        </p:nvSpPr>
        <p:spPr>
          <a:xfrm>
            <a:off x="2843808" y="2780928"/>
            <a:ext cx="3425825" cy="1143000"/>
          </a:xfrm>
        </p:spPr>
        <p:txBody>
          <a:bodyPr/>
          <a:lstStyle/>
          <a:p>
            <a:pPr eaLnBrk="1" hangingPunct="1"/>
            <a:r>
              <a:rPr lang="pt-BR" altLang="pt-BR" sz="4800" b="1" dirty="0" smtClean="0">
                <a:solidFill>
                  <a:srgbClr val="002060"/>
                </a:solidFill>
                <a:latin typeface="Arial" charset="0"/>
                <a:cs typeface="Arial" charset="0"/>
              </a:rPr>
              <a:t>Obrigado!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ítulo 1"/>
          <p:cNvSpPr>
            <a:spLocks noGrp="1"/>
          </p:cNvSpPr>
          <p:nvPr>
            <p:ph type="title"/>
          </p:nvPr>
        </p:nvSpPr>
        <p:spPr>
          <a:xfrm>
            <a:off x="457200" y="188913"/>
            <a:ext cx="8229600" cy="719807"/>
          </a:xfrm>
        </p:spPr>
        <p:txBody>
          <a:bodyPr/>
          <a:lstStyle/>
          <a:p>
            <a:pPr algn="l" eaLnBrk="1" hangingPunct="1"/>
            <a:r>
              <a:rPr lang="pt-BR" altLang="pt-BR" sz="3200" b="1" dirty="0" smtClean="0">
                <a:solidFill>
                  <a:srgbClr val="002060"/>
                </a:solidFill>
                <a:latin typeface="Arial" charset="0"/>
                <a:cs typeface="Arial" charset="0"/>
              </a:rPr>
              <a:t>Caracterização do Município</a:t>
            </a:r>
            <a:endParaRPr lang="pt-BR" altLang="pt-BR" sz="3200" b="1" dirty="0" smtClean="0">
              <a:solidFill>
                <a:srgbClr val="002060"/>
              </a:solidFill>
              <a:latin typeface="Arial" charset="0"/>
              <a:cs typeface="Arial" charset="0"/>
            </a:endParaRPr>
          </a:p>
        </p:txBody>
      </p:sp>
      <p:sp>
        <p:nvSpPr>
          <p:cNvPr id="5" name="Espaço Reservado para Conteúdo 2"/>
          <p:cNvSpPr txBox="1">
            <a:spLocks/>
          </p:cNvSpPr>
          <p:nvPr/>
        </p:nvSpPr>
        <p:spPr>
          <a:xfrm>
            <a:off x="468313" y="1125538"/>
            <a:ext cx="8280400" cy="539908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gn="just">
              <a:spcBef>
                <a:spcPct val="0"/>
              </a:spcBef>
              <a:defRPr/>
            </a:pPr>
            <a:r>
              <a:rPr lang="pt-BR" altLang="pt-BR" sz="2000" dirty="0">
                <a:latin typeface="Arial" panose="020B0604020202020204" pitchFamily="34" charset="0"/>
                <a:cs typeface="Arial" panose="020B0604020202020204" pitchFamily="34" charset="0"/>
              </a:rPr>
              <a:t>O município Porto Grande, fica a 100km da capital do Estado Amapá e conta com uma população atual de </a:t>
            </a:r>
            <a:r>
              <a:rPr lang="pt-BR" altLang="pt-BR" sz="2000" dirty="0" smtClean="0">
                <a:latin typeface="Arial" panose="020B0604020202020204" pitchFamily="34" charset="0"/>
                <a:cs typeface="Arial" panose="020B0604020202020204" pitchFamily="34" charset="0"/>
              </a:rPr>
              <a:t>17.481 </a:t>
            </a:r>
            <a:r>
              <a:rPr lang="pt-BR" altLang="pt-BR" sz="2000" dirty="0">
                <a:latin typeface="Arial" panose="020B0604020202020204" pitchFamily="34" charset="0"/>
                <a:cs typeface="Arial" panose="020B0604020202020204" pitchFamily="34" charset="0"/>
              </a:rPr>
              <a:t>habitantes, que acessam os serviços de saúde do SUS por três UBS, duas rurais e uma urbana.</a:t>
            </a:r>
          </a:p>
          <a:p>
            <a:pPr marL="457200" indent="-457200" algn="just">
              <a:spcBef>
                <a:spcPct val="0"/>
              </a:spcBef>
              <a:defRPr/>
            </a:pPr>
            <a:r>
              <a:rPr lang="pt-BR" sz="2000" dirty="0">
                <a:latin typeface="Arial" panose="020B0604020202020204" pitchFamily="34" charset="0"/>
                <a:cs typeface="Arial" panose="020B0604020202020204" pitchFamily="34" charset="0"/>
              </a:rPr>
              <a:t>O Hospital Municipal dispõe de 34 leitos do SUS, existe serviço de Pronto Atendimento, mas não é SAMU.</a:t>
            </a:r>
          </a:p>
          <a:p>
            <a:pPr marL="457200" indent="-457200" algn="just">
              <a:spcBef>
                <a:spcPct val="0"/>
              </a:spcBef>
              <a:defRPr/>
            </a:pPr>
            <a:r>
              <a:rPr lang="pt-BR" sz="2000" dirty="0">
                <a:latin typeface="Arial" panose="020B0604020202020204" pitchFamily="34" charset="0"/>
                <a:cs typeface="Arial" panose="020B0604020202020204" pitchFamily="34" charset="0"/>
              </a:rPr>
              <a:t>Não tem NASF nem CEO com cobertura para a população.</a:t>
            </a:r>
          </a:p>
          <a:p>
            <a:pPr marL="457200" indent="-457200" algn="just">
              <a:spcBef>
                <a:spcPct val="0"/>
              </a:spcBef>
              <a:defRPr/>
            </a:pPr>
            <a:r>
              <a:rPr lang="pt-BR" altLang="pt-BR" sz="2000" dirty="0">
                <a:latin typeface="Arial" panose="020B0604020202020204" pitchFamily="34" charset="0"/>
                <a:cs typeface="Arial" panose="020B0604020202020204" pitchFamily="34" charset="0"/>
              </a:rPr>
              <a:t>Anexo ao Hospital encontra-se o Laboratório de Análises Clínicas local.</a:t>
            </a:r>
          </a:p>
          <a:p>
            <a:pPr marL="457200" indent="-457200" algn="just">
              <a:spcBef>
                <a:spcPct val="0"/>
              </a:spcBef>
              <a:defRPr/>
            </a:pPr>
            <a:r>
              <a:rPr lang="pt-BR" altLang="pt-BR" sz="2000" dirty="0">
                <a:latin typeface="Arial" panose="020B0604020202020204" pitchFamily="34" charset="0"/>
                <a:cs typeface="Arial" panose="020B0604020202020204" pitchFamily="34" charset="0"/>
              </a:rPr>
              <a:t>Não existe CAPS  para a população do município.</a:t>
            </a:r>
          </a:p>
          <a:p>
            <a:pPr marL="457200" indent="-457200" algn="just">
              <a:spcBef>
                <a:spcPct val="0"/>
              </a:spcBef>
              <a:defRPr/>
            </a:pPr>
            <a:r>
              <a:rPr lang="pt-BR" altLang="pt-BR" sz="2000" dirty="0">
                <a:latin typeface="Arial" panose="020B0604020202020204" pitchFamily="34" charset="0"/>
                <a:cs typeface="Arial" panose="020B0604020202020204" pitchFamily="34" charset="0"/>
              </a:rPr>
              <a:t>Só  são oferecidas consultas especializadas pelo SUS de  Fisiatria e Nutrição.</a:t>
            </a:r>
          </a:p>
          <a:p>
            <a:pPr marL="457200" indent="-457200" algn="just">
              <a:spcBef>
                <a:spcPct val="0"/>
              </a:spcBef>
              <a:defRPr/>
            </a:pPr>
            <a:r>
              <a:rPr lang="pt-BR" altLang="pt-BR" sz="2000" dirty="0">
                <a:latin typeface="Arial" panose="020B0604020202020204" pitchFamily="34" charset="0"/>
                <a:cs typeface="Arial" panose="020B0604020202020204" pitchFamily="34" charset="0"/>
              </a:rPr>
              <a:t>Não existe no município  oferta pelo SUS de Raio-X ,  nem Eletrocardiografia, nem Mamografia, nem Cito diagnóstico para Câncer de Colo de Útero.</a:t>
            </a:r>
            <a:endParaRPr lang="pt-BR" altLang="pt-BR"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ítulo 1"/>
          <p:cNvSpPr>
            <a:spLocks noGrp="1"/>
          </p:cNvSpPr>
          <p:nvPr>
            <p:ph type="title"/>
          </p:nvPr>
        </p:nvSpPr>
        <p:spPr>
          <a:xfrm>
            <a:off x="457200" y="274638"/>
            <a:ext cx="8229600" cy="562074"/>
          </a:xfrm>
        </p:spPr>
        <p:txBody>
          <a:bodyPr/>
          <a:lstStyle/>
          <a:p>
            <a:pPr algn="l" eaLnBrk="1" hangingPunct="1"/>
            <a:r>
              <a:rPr lang="pt-BR" altLang="pt-BR" sz="3200" b="1" dirty="0" smtClean="0">
                <a:solidFill>
                  <a:srgbClr val="002060"/>
                </a:solidFill>
                <a:latin typeface="Arial" charset="0"/>
                <a:cs typeface="Arial" charset="0"/>
              </a:rPr>
              <a:t>Caracterização da UBS/ESF</a:t>
            </a:r>
          </a:p>
        </p:txBody>
      </p:sp>
      <p:sp>
        <p:nvSpPr>
          <p:cNvPr id="5" name="Espaço Reservado para Conteúdo 2"/>
          <p:cNvSpPr txBox="1">
            <a:spLocks/>
          </p:cNvSpPr>
          <p:nvPr/>
        </p:nvSpPr>
        <p:spPr>
          <a:xfrm>
            <a:off x="468313" y="1268413"/>
            <a:ext cx="8280400" cy="5184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gn="just">
              <a:defRPr/>
            </a:pPr>
            <a:r>
              <a:rPr lang="pt-BR" sz="2400" dirty="0" smtClean="0">
                <a:latin typeface="Arial" panose="020B0604020202020204" pitchFamily="34" charset="0"/>
                <a:cs typeface="Arial" panose="020B0604020202020204" pitchFamily="34" charset="0"/>
              </a:rPr>
              <a:t>A </a:t>
            </a:r>
            <a:r>
              <a:rPr lang="pt-BR" sz="2400" dirty="0">
                <a:latin typeface="Arial" panose="020B0604020202020204" pitchFamily="34" charset="0"/>
                <a:cs typeface="Arial" panose="020B0604020202020204" pitchFamily="34" charset="0"/>
              </a:rPr>
              <a:t>UBS Manoel de Sousa Pereira é rural e fica a 10km da cidade, em plena floresta amazônica, com estrutura física adequada mas ainda com deficiências no mobiliário, tem uma área de abrangência que inclui </a:t>
            </a:r>
            <a:r>
              <a:rPr lang="pt-BR" sz="2400" dirty="0" smtClean="0">
                <a:latin typeface="Arial" panose="020B0604020202020204" pitchFamily="34" charset="0"/>
                <a:cs typeface="Arial" panose="020B0604020202020204" pitchFamily="34" charset="0"/>
              </a:rPr>
              <a:t>várias </a:t>
            </a:r>
            <a:r>
              <a:rPr lang="pt-BR" sz="2400" dirty="0">
                <a:latin typeface="Arial" panose="020B0604020202020204" pitchFamily="34" charset="0"/>
                <a:cs typeface="Arial" panose="020B0604020202020204" pitchFamily="34" charset="0"/>
              </a:rPr>
              <a:t>comunidades</a:t>
            </a:r>
            <a:r>
              <a:rPr lang="pt-BR" sz="2400" dirty="0" smtClean="0">
                <a:latin typeface="Arial" panose="020B0604020202020204" pitchFamily="34" charset="0"/>
                <a:cs typeface="Arial" panose="020B0604020202020204" pitchFamily="34" charset="0"/>
              </a:rPr>
              <a:t>.</a:t>
            </a:r>
          </a:p>
          <a:p>
            <a:pPr marL="457200" indent="-457200" algn="just">
              <a:defRPr/>
            </a:pPr>
            <a:endParaRPr lang="pt-BR" sz="2400" dirty="0">
              <a:latin typeface="Arial" panose="020B0604020202020204" pitchFamily="34" charset="0"/>
              <a:cs typeface="Arial" panose="020B0604020202020204" pitchFamily="34" charset="0"/>
            </a:endParaRPr>
          </a:p>
          <a:p>
            <a:pPr marL="457200" indent="-457200" algn="just">
              <a:defRPr/>
            </a:pPr>
            <a:r>
              <a:rPr lang="pt-BR" sz="2400" dirty="0">
                <a:latin typeface="Arial" panose="020B0604020202020204" pitchFamily="34" charset="0"/>
                <a:cs typeface="Arial" panose="020B0604020202020204" pitchFamily="34" charset="0"/>
              </a:rPr>
              <a:t>A equipe de ESF conta com um médico do PMM, uma enfermeira, um cirurgião dentista e uma técnica de enfermagem </a:t>
            </a:r>
            <a:r>
              <a:rPr lang="pt-BR" sz="2400" dirty="0" smtClean="0">
                <a:latin typeface="Arial" panose="020B0604020202020204" pitchFamily="34" charset="0"/>
                <a:cs typeface="Arial" panose="020B0604020202020204" pitchFamily="34" charset="0"/>
              </a:rPr>
              <a:t>e sete ACS</a:t>
            </a:r>
            <a:r>
              <a:rPr lang="pt-BR" sz="2400" dirty="0">
                <a:latin typeface="Arial" panose="020B0604020202020204" pitchFamily="34" charset="0"/>
                <a:cs typeface="Arial" panose="020B0604020202020204" pitchFamily="34" charset="0"/>
              </a:rPr>
              <a:t>.</a:t>
            </a:r>
          </a:p>
          <a:p>
            <a:endParaRPr lang="pt-BR"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ítulo 1"/>
          <p:cNvSpPr>
            <a:spLocks noGrp="1"/>
          </p:cNvSpPr>
          <p:nvPr>
            <p:ph type="title"/>
          </p:nvPr>
        </p:nvSpPr>
        <p:spPr>
          <a:xfrm>
            <a:off x="457200" y="274638"/>
            <a:ext cx="8229600" cy="706090"/>
          </a:xfrm>
        </p:spPr>
        <p:txBody>
          <a:bodyPr/>
          <a:lstStyle/>
          <a:p>
            <a:pPr algn="l" eaLnBrk="1" hangingPunct="1"/>
            <a:r>
              <a:rPr lang="pt-BR" altLang="pt-BR" sz="3200" b="1" dirty="0" smtClean="0">
                <a:solidFill>
                  <a:srgbClr val="002060"/>
                </a:solidFill>
                <a:latin typeface="Arial" charset="0"/>
                <a:cs typeface="Arial" charset="0"/>
              </a:rPr>
              <a:t>Situação da ação programática na UBS antes da intervenção </a:t>
            </a:r>
          </a:p>
        </p:txBody>
      </p:sp>
      <p:sp>
        <p:nvSpPr>
          <p:cNvPr id="5" name="Espaço Reservado para Conteúdo 2"/>
          <p:cNvSpPr txBox="1">
            <a:spLocks/>
          </p:cNvSpPr>
          <p:nvPr/>
        </p:nvSpPr>
        <p:spPr>
          <a:xfrm>
            <a:off x="468313" y="1268413"/>
            <a:ext cx="8280400" cy="51847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defRPr/>
            </a:pPr>
            <a:r>
              <a:rPr lang="pt-BR" sz="2400" dirty="0">
                <a:latin typeface="Arial" panose="020B0604020202020204" pitchFamily="34" charset="0"/>
                <a:cs typeface="Arial" panose="020B0604020202020204" pitchFamily="34" charset="0"/>
              </a:rPr>
              <a:t>No atendimento das crianças em minha UBS, as ações de atenção da saúde não estavam estruturadas de forma programática, não existia protocolo ou manual técnico, nem um sistema de registro específico e não se realizavam monitoramento destas ações, </a:t>
            </a:r>
            <a:r>
              <a:rPr lang="pt-BR" sz="2400" dirty="0" smtClean="0">
                <a:latin typeface="Arial" panose="020B0604020202020204" pitchFamily="34" charset="0"/>
                <a:cs typeface="Arial" panose="020B0604020202020204" pitchFamily="34" charset="0"/>
              </a:rPr>
              <a:t>poucas </a:t>
            </a:r>
            <a:r>
              <a:rPr lang="pt-BR" sz="2400" dirty="0">
                <a:latin typeface="Arial" panose="020B0604020202020204" pitchFamily="34" charset="0"/>
                <a:cs typeface="Arial" panose="020B0604020202020204" pitchFamily="34" charset="0"/>
              </a:rPr>
              <a:t>crianças menores de um ano </a:t>
            </a:r>
            <a:r>
              <a:rPr lang="pt-BR" sz="2400" dirty="0" smtClean="0">
                <a:latin typeface="Arial" panose="020B0604020202020204" pitchFamily="34" charset="0"/>
                <a:cs typeface="Arial" panose="020B0604020202020204" pitchFamily="34" charset="0"/>
              </a:rPr>
              <a:t>tinham seguimento adequado com as ações de saúde.</a:t>
            </a:r>
            <a:endParaRPr lang="pt-BR" sz="2400" dirty="0">
              <a:latin typeface="Arial" panose="020B0604020202020204" pitchFamily="34" charset="0"/>
              <a:cs typeface="Arial" panose="020B0604020202020204" pitchFamily="34" charset="0"/>
            </a:endParaRPr>
          </a:p>
          <a:p>
            <a:pPr algn="just">
              <a:defRPr/>
            </a:pPr>
            <a:endParaRPr lang="pt-BR" sz="2400" dirty="0">
              <a:latin typeface="Arial" panose="020B0604020202020204" pitchFamily="34" charset="0"/>
              <a:cs typeface="Arial" panose="020B0604020202020204" pitchFamily="34" charset="0"/>
            </a:endParaRPr>
          </a:p>
          <a:p>
            <a:pPr algn="just">
              <a:defRPr/>
            </a:pPr>
            <a:r>
              <a:rPr lang="pt-BR" sz="2400" dirty="0">
                <a:latin typeface="Arial" panose="020B0604020202020204" pitchFamily="34" charset="0"/>
                <a:cs typeface="Arial" panose="020B0604020202020204" pitchFamily="34" charset="0"/>
              </a:rPr>
              <a:t>A escolha do foco da intervenção em saúde </a:t>
            </a:r>
            <a:r>
              <a:rPr lang="pt-BR" sz="2400" dirty="0" smtClean="0">
                <a:latin typeface="Arial" panose="020B0604020202020204" pitchFamily="34" charset="0"/>
                <a:cs typeface="Arial" panose="020B0604020202020204" pitchFamily="34" charset="0"/>
              </a:rPr>
              <a:t>da criança permitiu </a:t>
            </a:r>
            <a:r>
              <a:rPr lang="pt-BR" sz="2400" dirty="0">
                <a:latin typeface="Arial" panose="020B0604020202020204" pitchFamily="34" charset="0"/>
                <a:cs typeface="Arial" panose="020B0604020202020204" pitchFamily="34" charset="0"/>
              </a:rPr>
              <a:t>adequar as ações propostas pelos protocolos do Ministério de </a:t>
            </a:r>
            <a:r>
              <a:rPr lang="pt-BR" sz="2400" dirty="0" smtClean="0">
                <a:latin typeface="Arial" panose="020B0604020202020204" pitchFamily="34" charset="0"/>
                <a:cs typeface="Arial" panose="020B0604020202020204" pitchFamily="34" charset="0"/>
              </a:rPr>
              <a:t>Saúde.</a:t>
            </a:r>
            <a:endParaRPr lang="pt-BR" sz="2400" dirty="0">
              <a:latin typeface="Arial" panose="020B0604020202020204" pitchFamily="34" charset="0"/>
              <a:cs typeface="Arial" panose="020B0604020202020204" pitchFamily="34" charset="0"/>
            </a:endParaRPr>
          </a:p>
          <a:p>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401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ítulo 1"/>
          <p:cNvSpPr>
            <a:spLocks noGrp="1"/>
          </p:cNvSpPr>
          <p:nvPr>
            <p:ph type="title"/>
          </p:nvPr>
        </p:nvSpPr>
        <p:spPr>
          <a:xfrm>
            <a:off x="457200" y="274638"/>
            <a:ext cx="8229600" cy="1138237"/>
          </a:xfrm>
        </p:spPr>
        <p:txBody>
          <a:bodyPr/>
          <a:lstStyle/>
          <a:p>
            <a:pPr algn="l" eaLnBrk="1" hangingPunct="1"/>
            <a:r>
              <a:rPr lang="pt-BR" altLang="pt-BR" sz="3200" b="1" smtClean="0">
                <a:solidFill>
                  <a:srgbClr val="002060"/>
                </a:solidFill>
                <a:latin typeface="Arial" charset="0"/>
                <a:cs typeface="Arial" charset="0"/>
              </a:rPr>
              <a:t>Objetivo Geral</a:t>
            </a:r>
          </a:p>
        </p:txBody>
      </p:sp>
      <p:sp>
        <p:nvSpPr>
          <p:cNvPr id="5" name="Espaço Reservado para Conteúdo 2"/>
          <p:cNvSpPr txBox="1">
            <a:spLocks/>
          </p:cNvSpPr>
          <p:nvPr/>
        </p:nvSpPr>
        <p:spPr>
          <a:xfrm>
            <a:off x="431800" y="1412875"/>
            <a:ext cx="8280400" cy="28082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2700" indent="0" fontAlgn="auto">
              <a:spcAft>
                <a:spcPts val="0"/>
              </a:spcAft>
              <a:buFont typeface="Arial" panose="020B0604020202020204" pitchFamily="34" charset="0"/>
              <a:buNone/>
              <a:defRPr/>
            </a:pPr>
            <a:endParaRPr lang="pt-BR" sz="2800" dirty="0" smtClean="0">
              <a:solidFill>
                <a:srgbClr val="0070C0"/>
              </a:solidFill>
              <a:latin typeface="Arial" panose="020B0604020202020204" pitchFamily="34" charset="0"/>
              <a:cs typeface="Arial" panose="020B0604020202020204" pitchFamily="34" charset="0"/>
            </a:endParaRPr>
          </a:p>
          <a:p>
            <a:pPr marL="271463" indent="0" algn="just" fontAlgn="auto">
              <a:spcAft>
                <a:spcPts val="0"/>
              </a:spcAft>
              <a:buNone/>
              <a:defRPr/>
            </a:pPr>
            <a:r>
              <a:rPr lang="pt-BR" sz="2800" b="1" dirty="0">
                <a:solidFill>
                  <a:srgbClr val="0070C0"/>
                </a:solidFill>
                <a:latin typeface="Arial" panose="020B0604020202020204" pitchFamily="34" charset="0"/>
                <a:cs typeface="Arial" panose="020B0604020202020204" pitchFamily="34" charset="0"/>
              </a:rPr>
              <a:t>Melhorar a atenção à saúde das crianças de zero a 72 meses, pertencentes a área de abrangência da ESF Manoel de Souza Pereira, em Porto Grande-AP. </a:t>
            </a:r>
            <a:endParaRPr lang="pt-BR" sz="2800" b="1" dirty="0" smtClean="0">
              <a:solidFill>
                <a:srgbClr val="0070C0"/>
              </a:solidFill>
              <a:latin typeface="Arial" panose="020B0604020202020204" pitchFamily="34" charset="0"/>
              <a:cs typeface="Arial" panose="020B0604020202020204" pitchFamily="34" charset="0"/>
            </a:endParaRPr>
          </a:p>
          <a:p>
            <a:pPr marL="12700" indent="0" algn="just" fontAlgn="auto">
              <a:spcAft>
                <a:spcPts val="0"/>
              </a:spcAft>
              <a:buFont typeface="Arial" panose="020B0604020202020204" pitchFamily="34" charset="0"/>
              <a:buNone/>
              <a:defRPr/>
            </a:pPr>
            <a:endParaRPr lang="pt-BR" sz="2800" dirty="0" smtClean="0">
              <a:solidFill>
                <a:srgbClr val="0070C0"/>
              </a:solidFill>
              <a:latin typeface="Arial" panose="020B0604020202020204" pitchFamily="34" charset="0"/>
              <a:cs typeface="Arial" panose="020B0604020202020204" pitchFamily="34" charset="0"/>
            </a:endParaRPr>
          </a:p>
          <a:p>
            <a:pPr marL="12700" indent="0" algn="just" fontAlgn="auto">
              <a:spcAft>
                <a:spcPts val="0"/>
              </a:spcAft>
              <a:buFont typeface="Arial" panose="020B0604020202020204" pitchFamily="34" charset="0"/>
              <a:buNone/>
              <a:defRPr/>
            </a:pPr>
            <a:endParaRPr lang="pt-BR" sz="2800"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457200" y="274638"/>
            <a:ext cx="7643813" cy="1143000"/>
          </a:xfrm>
        </p:spPr>
        <p:txBody>
          <a:bodyPr rtlCol="0">
            <a:normAutofit fontScale="90000"/>
          </a:bodyPr>
          <a:lstStyle/>
          <a:p>
            <a:pPr algn="l" eaLnBrk="1" fontAlgn="auto" hangingPunct="1">
              <a:spcAft>
                <a:spcPts val="0"/>
              </a:spcAft>
              <a:defRPr/>
            </a:pPr>
            <a:r>
              <a:rPr lang="pt-BR" sz="3200" b="1" dirty="0" smtClean="0">
                <a:solidFill>
                  <a:srgbClr val="002060"/>
                </a:solidFill>
                <a:latin typeface="Arial" panose="020B0604020202020204" pitchFamily="34" charset="0"/>
                <a:cs typeface="Arial" panose="020B0604020202020204" pitchFamily="34" charset="0"/>
              </a:rPr>
              <a:t>Metodologia – Principais </a:t>
            </a:r>
            <a:r>
              <a:rPr lang="pt-BR" sz="3200" b="1" dirty="0">
                <a:solidFill>
                  <a:srgbClr val="002060"/>
                </a:solidFill>
                <a:latin typeface="Arial" panose="020B0604020202020204" pitchFamily="34" charset="0"/>
                <a:cs typeface="Arial" panose="020B0604020202020204" pitchFamily="34" charset="0"/>
              </a:rPr>
              <a:t>Ações </a:t>
            </a:r>
            <a:r>
              <a:rPr lang="pt-BR" sz="3200" b="1" dirty="0" smtClean="0">
                <a:solidFill>
                  <a:srgbClr val="002060"/>
                </a:solidFill>
                <a:latin typeface="Arial" panose="020B0604020202020204" pitchFamily="34" charset="0"/>
                <a:cs typeface="Arial" panose="020B0604020202020204" pitchFamily="34" charset="0"/>
              </a:rPr>
              <a:t/>
            </a:r>
            <a:br>
              <a:rPr lang="pt-BR" sz="3200" b="1" dirty="0" smtClean="0">
                <a:solidFill>
                  <a:srgbClr val="002060"/>
                </a:solidFill>
                <a:latin typeface="Arial" panose="020B0604020202020204" pitchFamily="34" charset="0"/>
                <a:cs typeface="Arial" panose="020B0604020202020204" pitchFamily="34" charset="0"/>
              </a:rPr>
            </a:br>
            <a:r>
              <a:rPr lang="pt-BR" sz="3200" b="1" i="1" dirty="0" smtClean="0">
                <a:solidFill>
                  <a:srgbClr val="002060"/>
                </a:solidFill>
                <a:latin typeface="Arial" panose="020B0604020202020204" pitchFamily="34" charset="0"/>
                <a:cs typeface="Arial" panose="020B0604020202020204" pitchFamily="34" charset="0"/>
              </a:rPr>
              <a:t>(de acordo com os eixos pedagógicos) </a:t>
            </a:r>
            <a:endParaRPr lang="pt-BR" sz="3200" b="1" i="1" dirty="0">
              <a:solidFill>
                <a:srgbClr val="002060"/>
              </a:solidFill>
              <a:latin typeface="Arial" panose="020B0604020202020204" pitchFamily="34" charset="0"/>
              <a:cs typeface="Arial" panose="020B0604020202020204" pitchFamily="34" charset="0"/>
            </a:endParaRPr>
          </a:p>
        </p:txBody>
      </p:sp>
      <p:sp>
        <p:nvSpPr>
          <p:cNvPr id="7172" name="Espaço Reservado para Conteúdo 2"/>
          <p:cNvSpPr txBox="1">
            <a:spLocks/>
          </p:cNvSpPr>
          <p:nvPr/>
        </p:nvSpPr>
        <p:spPr bwMode="auto">
          <a:xfrm>
            <a:off x="395288" y="1484313"/>
            <a:ext cx="8497887"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buFont typeface="Wingdings" pitchFamily="2" charset="2"/>
              <a:buChar char="ü"/>
            </a:pPr>
            <a:r>
              <a:rPr lang="pt-BR" altLang="pt-BR" sz="2400" b="1" dirty="0" smtClean="0">
                <a:solidFill>
                  <a:srgbClr val="0070C0"/>
                </a:solidFill>
                <a:latin typeface="Arial" charset="0"/>
              </a:rPr>
              <a:t>Divulgação na comunidade;</a:t>
            </a:r>
          </a:p>
          <a:p>
            <a:pPr algn="just">
              <a:buFont typeface="Wingdings" pitchFamily="2" charset="2"/>
              <a:buChar char="ü"/>
            </a:pPr>
            <a:r>
              <a:rPr lang="pt-BR" altLang="pt-BR" sz="2400" b="1" dirty="0" smtClean="0">
                <a:solidFill>
                  <a:srgbClr val="0070C0"/>
                </a:solidFill>
                <a:latin typeface="Arial" charset="0"/>
              </a:rPr>
              <a:t>Capacitação dos profissionais;</a:t>
            </a:r>
          </a:p>
          <a:p>
            <a:pPr algn="just">
              <a:buFont typeface="Wingdings" pitchFamily="2" charset="2"/>
              <a:buChar char="ü"/>
            </a:pPr>
            <a:r>
              <a:rPr lang="pt-BR" altLang="pt-BR" sz="2400" b="1" dirty="0" smtClean="0">
                <a:solidFill>
                  <a:srgbClr val="0070C0"/>
                </a:solidFill>
                <a:latin typeface="Arial" charset="0"/>
              </a:rPr>
              <a:t>Monitoramento do número de crianças cadastrados no programa.</a:t>
            </a:r>
          </a:p>
          <a:p>
            <a:pPr algn="just">
              <a:buFont typeface="Wingdings" pitchFamily="2" charset="2"/>
              <a:buChar char="ü"/>
            </a:pPr>
            <a:r>
              <a:rPr lang="pt-BR" altLang="pt-BR" sz="2400" b="1" dirty="0" smtClean="0">
                <a:solidFill>
                  <a:srgbClr val="0070C0"/>
                </a:solidFill>
                <a:latin typeface="Arial" charset="0"/>
              </a:rPr>
              <a:t>Contato com lideranças comunitárias;</a:t>
            </a:r>
          </a:p>
          <a:p>
            <a:pPr algn="just">
              <a:buFont typeface="Wingdings" pitchFamily="2" charset="2"/>
              <a:buChar char="ü"/>
            </a:pPr>
            <a:r>
              <a:rPr lang="pt-BR" altLang="pt-BR" sz="2400" b="1" dirty="0" smtClean="0">
                <a:solidFill>
                  <a:srgbClr val="0070C0"/>
                </a:solidFill>
                <a:latin typeface="Arial" charset="0"/>
              </a:rPr>
              <a:t>Garantir o registro de crianças.</a:t>
            </a:r>
          </a:p>
          <a:p>
            <a:pPr algn="just">
              <a:buFont typeface="Wingdings" pitchFamily="2" charset="2"/>
              <a:buChar char="ü"/>
            </a:pPr>
            <a:r>
              <a:rPr lang="pt-BR" altLang="pt-BR" sz="2400" b="1" dirty="0" smtClean="0">
                <a:solidFill>
                  <a:srgbClr val="0070C0"/>
                </a:solidFill>
                <a:latin typeface="Arial" charset="0"/>
              </a:rPr>
              <a:t>Atendimento clínico das crianças.</a:t>
            </a:r>
          </a:p>
          <a:p>
            <a:pPr algn="just">
              <a:buFont typeface="Wingdings" pitchFamily="2" charset="2"/>
              <a:buChar char="ü"/>
            </a:pPr>
            <a:r>
              <a:rPr lang="pt-BR" altLang="pt-BR" sz="2400" b="1" dirty="0" smtClean="0">
                <a:solidFill>
                  <a:srgbClr val="0070C0"/>
                </a:solidFill>
                <a:latin typeface="Arial" charset="0"/>
              </a:rPr>
              <a:t>Avaliação e estratificação de risco.</a:t>
            </a:r>
          </a:p>
          <a:p>
            <a:pPr algn="just">
              <a:buFont typeface="Wingdings" pitchFamily="2" charset="2"/>
              <a:buChar char="ü"/>
            </a:pPr>
            <a:r>
              <a:rPr lang="pt-BR" altLang="pt-BR" sz="2400" b="1" dirty="0" smtClean="0">
                <a:solidFill>
                  <a:srgbClr val="0070C0"/>
                </a:solidFill>
                <a:latin typeface="Arial" charset="0"/>
              </a:rPr>
              <a:t>Busca ativa de crianças faltosos às consultas.</a:t>
            </a:r>
          </a:p>
          <a:p>
            <a:pPr algn="just">
              <a:buFont typeface="Wingdings" pitchFamily="2" charset="2"/>
              <a:buChar char="ü"/>
            </a:pPr>
            <a:r>
              <a:rPr lang="pt-BR" altLang="pt-BR" sz="2400" b="1" dirty="0" smtClean="0">
                <a:solidFill>
                  <a:srgbClr val="0070C0"/>
                </a:solidFill>
                <a:latin typeface="Arial" charset="0"/>
              </a:rPr>
              <a:t>Monitoramento das intervenções.</a:t>
            </a:r>
            <a:endParaRPr lang="pt-BR" altLang="pt-BR" sz="2400" b="1" dirty="0" smtClean="0">
              <a:solidFill>
                <a:srgbClr val="0070C0"/>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ítulo 1"/>
          <p:cNvSpPr>
            <a:spLocks noGrp="1"/>
          </p:cNvSpPr>
          <p:nvPr>
            <p:ph type="title"/>
          </p:nvPr>
        </p:nvSpPr>
        <p:spPr>
          <a:xfrm>
            <a:off x="457200" y="115888"/>
            <a:ext cx="8229600" cy="1009650"/>
          </a:xfrm>
        </p:spPr>
        <p:txBody>
          <a:bodyPr/>
          <a:lstStyle/>
          <a:p>
            <a:pPr algn="l" eaLnBrk="1" hangingPunct="1"/>
            <a:r>
              <a:rPr lang="pt-BR" altLang="pt-BR" sz="3200" b="1" smtClean="0">
                <a:solidFill>
                  <a:srgbClr val="002060"/>
                </a:solidFill>
                <a:latin typeface="Arial" charset="0"/>
                <a:cs typeface="Arial" charset="0"/>
              </a:rPr>
              <a:t>Metodologia – Logística</a:t>
            </a:r>
          </a:p>
        </p:txBody>
      </p:sp>
      <p:sp>
        <p:nvSpPr>
          <p:cNvPr id="5" name="Espaço Reservado para Conteúdo 2"/>
          <p:cNvSpPr txBox="1">
            <a:spLocks/>
          </p:cNvSpPr>
          <p:nvPr/>
        </p:nvSpPr>
        <p:spPr>
          <a:xfrm>
            <a:off x="395288" y="1125538"/>
            <a:ext cx="8497887" cy="54721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pt-BR" sz="2400" b="1" dirty="0">
                <a:solidFill>
                  <a:srgbClr val="0070C0"/>
                </a:solidFill>
                <a:latin typeface="Arial" pitchFamily="34" charset="0"/>
                <a:cs typeface="Arial" pitchFamily="34" charset="0"/>
              </a:rPr>
              <a:t>Eixo de engajamento público</a:t>
            </a:r>
          </a:p>
          <a:p>
            <a:pPr marL="725488"/>
            <a:r>
              <a:rPr lang="pt-BR" sz="2400" dirty="0"/>
              <a:t>1-Manuais de atendimento a criança do Ministério da Saúde (BRASIL, 2013).</a:t>
            </a:r>
          </a:p>
          <a:p>
            <a:pPr marL="725488"/>
            <a:r>
              <a:rPr lang="pt-BR" sz="2400" dirty="0"/>
              <a:t>2-Prontuários de atendimento, carteiras de vacinação.</a:t>
            </a:r>
          </a:p>
          <a:p>
            <a:pPr marL="725488"/>
            <a:r>
              <a:rPr lang="pt-BR" sz="2400" dirty="0"/>
              <a:t>3- Fichas espelhos disponibilizadas pela UFPEL.</a:t>
            </a:r>
          </a:p>
          <a:p>
            <a:pPr>
              <a:buFont typeface="Wingdings" panose="05000000000000000000" pitchFamily="2" charset="2"/>
              <a:buChar char="ü"/>
            </a:pPr>
            <a:r>
              <a:rPr lang="pt-BR" sz="2400" b="1" dirty="0">
                <a:solidFill>
                  <a:srgbClr val="0070C0"/>
                </a:solidFill>
                <a:latin typeface="Arial" pitchFamily="34" charset="0"/>
                <a:cs typeface="Arial" pitchFamily="34" charset="0"/>
              </a:rPr>
              <a:t>Eixo de organização e gestão do serviço</a:t>
            </a:r>
          </a:p>
          <a:p>
            <a:pPr marL="725488"/>
            <a:r>
              <a:rPr lang="pt-BR" sz="2400" dirty="0"/>
              <a:t>1- Realização de ações para melhor acolhimento das crianças.</a:t>
            </a:r>
          </a:p>
          <a:p>
            <a:pPr marL="725488"/>
            <a:r>
              <a:rPr lang="pt-BR" sz="2400" dirty="0"/>
              <a:t>2- Organização com os ACS das visitas domiciliar em buscas de crianças.</a:t>
            </a:r>
          </a:p>
          <a:p>
            <a:pPr marL="725488"/>
            <a:r>
              <a:rPr lang="pt-BR" sz="2400" dirty="0"/>
              <a:t>3- Registro adequado de pacientes em ficha espelho.</a:t>
            </a:r>
            <a:endParaRPr lang="pt-B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ARQUIVOS\Documents\FACULDADES!!!!!!!\UFPEL\UNIDADE 4 - Avaliação da Intervenção\Avaliação da Intervenção 07\Sem Título-12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ítulo 1"/>
          <p:cNvSpPr>
            <a:spLocks noGrp="1"/>
          </p:cNvSpPr>
          <p:nvPr>
            <p:ph type="title"/>
          </p:nvPr>
        </p:nvSpPr>
        <p:spPr>
          <a:xfrm>
            <a:off x="457200" y="188913"/>
            <a:ext cx="8229600" cy="792162"/>
          </a:xfrm>
        </p:spPr>
        <p:txBody>
          <a:bodyPr/>
          <a:lstStyle/>
          <a:p>
            <a:pPr algn="l" eaLnBrk="1" hangingPunct="1"/>
            <a:r>
              <a:rPr lang="pt-BR" altLang="pt-BR" sz="3200" b="1" smtClean="0">
                <a:solidFill>
                  <a:srgbClr val="002060"/>
                </a:solidFill>
                <a:latin typeface="Arial" charset="0"/>
                <a:cs typeface="Arial" charset="0"/>
              </a:rPr>
              <a:t>Metodologia – Logística</a:t>
            </a:r>
          </a:p>
        </p:txBody>
      </p:sp>
      <p:sp>
        <p:nvSpPr>
          <p:cNvPr id="5" name="Espaço Reservado para Conteúdo 2"/>
          <p:cNvSpPr txBox="1">
            <a:spLocks/>
          </p:cNvSpPr>
          <p:nvPr/>
        </p:nvSpPr>
        <p:spPr>
          <a:xfrm>
            <a:off x="395288" y="981075"/>
            <a:ext cx="8497887" cy="547211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pt-BR" sz="2400" b="1" dirty="0">
                <a:solidFill>
                  <a:srgbClr val="0070C0"/>
                </a:solidFill>
                <a:latin typeface="Arial" pitchFamily="34" charset="0"/>
                <a:cs typeface="Arial" pitchFamily="34" charset="0"/>
              </a:rPr>
              <a:t>Eixo de engajamento público</a:t>
            </a:r>
          </a:p>
          <a:p>
            <a:pPr marL="725488">
              <a:buNone/>
            </a:pPr>
            <a:r>
              <a:rPr lang="pt-BR" sz="2400" dirty="0" smtClean="0">
                <a:latin typeface="Arial" pitchFamily="34" charset="0"/>
                <a:cs typeface="Arial" pitchFamily="34" charset="0"/>
              </a:rPr>
              <a:t>1- </a:t>
            </a:r>
            <a:r>
              <a:rPr lang="pt-BR" sz="2400" dirty="0">
                <a:latin typeface="Arial" pitchFamily="34" charset="0"/>
                <a:cs typeface="Arial" pitchFamily="34" charset="0"/>
              </a:rPr>
              <a:t>Realizar </a:t>
            </a:r>
            <a:r>
              <a:rPr lang="pt-BR" sz="2400" dirty="0" smtClean="0">
                <a:latin typeface="Arial" pitchFamily="34" charset="0"/>
                <a:cs typeface="Arial" pitchFamily="34" charset="0"/>
              </a:rPr>
              <a:t>contatos </a:t>
            </a:r>
            <a:r>
              <a:rPr lang="pt-BR" sz="2400" dirty="0">
                <a:latin typeface="Arial" pitchFamily="34" charset="0"/>
                <a:cs typeface="Arial" pitchFamily="34" charset="0"/>
              </a:rPr>
              <a:t>com </a:t>
            </a:r>
            <a:r>
              <a:rPr lang="pt-BR" sz="2400" dirty="0" smtClean="0">
                <a:latin typeface="Arial" pitchFamily="34" charset="0"/>
                <a:cs typeface="Arial" pitchFamily="34" charset="0"/>
              </a:rPr>
              <a:t>líderes </a:t>
            </a:r>
            <a:r>
              <a:rPr lang="pt-BR" sz="2400" dirty="0">
                <a:latin typeface="Arial" pitchFamily="34" charset="0"/>
                <a:cs typeface="Arial" pitchFamily="34" charset="0"/>
              </a:rPr>
              <a:t>comunitários para ter sua ajuda.</a:t>
            </a:r>
          </a:p>
          <a:p>
            <a:pPr marL="725488">
              <a:buNone/>
            </a:pPr>
            <a:r>
              <a:rPr lang="pt-BR" sz="2400" dirty="0" smtClean="0">
                <a:latin typeface="Arial" pitchFamily="34" charset="0"/>
                <a:cs typeface="Arial" pitchFamily="34" charset="0"/>
              </a:rPr>
              <a:t>2-Ter contato </a:t>
            </a:r>
            <a:r>
              <a:rPr lang="pt-BR" sz="2400" dirty="0">
                <a:latin typeface="Arial" pitchFamily="34" charset="0"/>
                <a:cs typeface="Arial" pitchFamily="34" charset="0"/>
              </a:rPr>
              <a:t>com a comunidade e divulgação de nossa intervenção para obter participação </a:t>
            </a:r>
            <a:r>
              <a:rPr lang="pt-BR" sz="2400" dirty="0" smtClean="0">
                <a:latin typeface="Arial" pitchFamily="34" charset="0"/>
                <a:cs typeface="Arial" pitchFamily="34" charset="0"/>
              </a:rPr>
              <a:t>e melhorar o </a:t>
            </a:r>
            <a:r>
              <a:rPr lang="pt-BR" sz="2400" dirty="0">
                <a:latin typeface="Arial" pitchFamily="34" charset="0"/>
                <a:cs typeface="Arial" pitchFamily="34" charset="0"/>
              </a:rPr>
              <a:t>atendimento.</a:t>
            </a:r>
          </a:p>
          <a:p>
            <a:pPr marL="725488">
              <a:buNone/>
            </a:pPr>
            <a:r>
              <a:rPr lang="pt-BR" sz="2400" dirty="0" smtClean="0">
                <a:latin typeface="Arial" pitchFamily="34" charset="0"/>
                <a:cs typeface="Arial" pitchFamily="34" charset="0"/>
              </a:rPr>
              <a:t>3- Informar </a:t>
            </a:r>
            <a:r>
              <a:rPr lang="pt-BR" sz="2400" dirty="0">
                <a:latin typeface="Arial" pitchFamily="34" charset="0"/>
                <a:cs typeface="Arial" pitchFamily="34" charset="0"/>
              </a:rPr>
              <a:t>a nossos gestores sobre necessidade da comunidade e UBS.</a:t>
            </a:r>
          </a:p>
          <a:p>
            <a:pPr>
              <a:buNone/>
            </a:pPr>
            <a:r>
              <a:rPr lang="pt-BR" sz="2400" b="1" dirty="0">
                <a:solidFill>
                  <a:srgbClr val="0070C0"/>
                </a:solidFill>
                <a:latin typeface="Arial" pitchFamily="34" charset="0"/>
                <a:cs typeface="Arial" pitchFamily="34" charset="0"/>
              </a:rPr>
              <a:t>Eixo de qualificação da prática clínica</a:t>
            </a:r>
          </a:p>
          <a:p>
            <a:pPr marL="725488">
              <a:buNone/>
            </a:pPr>
            <a:r>
              <a:rPr lang="pt-BR" sz="2400" dirty="0" smtClean="0">
                <a:latin typeface="Arial" pitchFamily="34" charset="0"/>
                <a:cs typeface="Arial" pitchFamily="34" charset="0"/>
              </a:rPr>
              <a:t>1- Realização </a:t>
            </a:r>
            <a:r>
              <a:rPr lang="pt-BR" sz="2400" dirty="0">
                <a:latin typeface="Arial" pitchFamily="34" charset="0"/>
                <a:cs typeface="Arial" pitchFamily="34" charset="0"/>
              </a:rPr>
              <a:t>de capacitação sobre principais doenças e temas de major importância em no atendimento. Como também, correto preenchimento dos dados clínicos das crianças.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1932</TotalTime>
  <Words>2599</Words>
  <Application>Microsoft Office PowerPoint</Application>
  <PresentationFormat>Apresentação na tela (4:3)</PresentationFormat>
  <Paragraphs>151</Paragraphs>
  <Slides>28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28</vt:i4>
      </vt:variant>
    </vt:vector>
  </HeadingPairs>
  <TitlesOfParts>
    <vt:vector size="33" baseType="lpstr">
      <vt:lpstr>Calibri</vt:lpstr>
      <vt:lpstr>Arial</vt:lpstr>
      <vt:lpstr>Wingdings</vt:lpstr>
      <vt:lpstr>Times New Roman</vt:lpstr>
      <vt:lpstr>Tema do Office</vt:lpstr>
      <vt:lpstr>Universidade Federal de Pelotas Departamento de Medicina Social Curso de Especialização em Saúde da Família</vt:lpstr>
      <vt:lpstr>Introdução</vt:lpstr>
      <vt:lpstr>Caracterização do Município</vt:lpstr>
      <vt:lpstr>Caracterização da UBS/ESF</vt:lpstr>
      <vt:lpstr>Situação da ação programática na UBS antes da intervenção </vt:lpstr>
      <vt:lpstr>Objetivo Geral</vt:lpstr>
      <vt:lpstr>Metodologia – Principais Ações  (de acordo com os eixos pedagógicos) </vt:lpstr>
      <vt:lpstr>Metodologia – Logística</vt:lpstr>
      <vt:lpstr>Metodologia – Logística</vt:lpstr>
      <vt:lpstr>Objetivos Específicos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Resultados: Objetivos e Metas</vt:lpstr>
      <vt:lpstr>Discussão </vt:lpstr>
      <vt:lpstr>Discussão </vt:lpstr>
      <vt:lpstr>Reflexão crítica sobre o processo pessoal de aprendizagem </vt:lpstr>
      <vt:lpstr>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Messias</dc:creator>
  <cp:lastModifiedBy>Messias</cp:lastModifiedBy>
  <cp:revision>127</cp:revision>
  <dcterms:created xsi:type="dcterms:W3CDTF">2014-03-26T00:15:51Z</dcterms:created>
  <dcterms:modified xsi:type="dcterms:W3CDTF">2015-10-20T05:20:33Z</dcterms:modified>
</cp:coreProperties>
</file>