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1"/>
  </p:notesMasterIdLst>
  <p:sldIdLst>
    <p:sldId id="256" r:id="rId2"/>
    <p:sldId id="317" r:id="rId3"/>
    <p:sldId id="318" r:id="rId4"/>
    <p:sldId id="319" r:id="rId5"/>
    <p:sldId id="320" r:id="rId6"/>
    <p:sldId id="297" r:id="rId7"/>
    <p:sldId id="292" r:id="rId8"/>
    <p:sldId id="321" r:id="rId9"/>
    <p:sldId id="298" r:id="rId10"/>
    <p:sldId id="299" r:id="rId11"/>
    <p:sldId id="303" r:id="rId12"/>
    <p:sldId id="300" r:id="rId13"/>
    <p:sldId id="288" r:id="rId14"/>
    <p:sldId id="322" r:id="rId15"/>
    <p:sldId id="257" r:id="rId16"/>
    <p:sldId id="304" r:id="rId17"/>
    <p:sldId id="259" r:id="rId18"/>
    <p:sldId id="260" r:id="rId19"/>
    <p:sldId id="261" r:id="rId20"/>
    <p:sldId id="262" r:id="rId21"/>
    <p:sldId id="323" r:id="rId22"/>
    <p:sldId id="264" r:id="rId23"/>
    <p:sldId id="324" r:id="rId24"/>
    <p:sldId id="325" r:id="rId25"/>
    <p:sldId id="274" r:id="rId26"/>
    <p:sldId id="315" r:id="rId27"/>
    <p:sldId id="326" r:id="rId28"/>
    <p:sldId id="278" r:id="rId29"/>
    <p:sldId id="316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55" autoAdjust="0"/>
    <p:restoredTop sz="94660"/>
  </p:normalViewPr>
  <p:slideViewPr>
    <p:cSldViewPr>
      <p:cViewPr>
        <p:scale>
          <a:sx n="50" d="100"/>
          <a:sy n="50" d="100"/>
        </p:scale>
        <p:origin x="-1602" y="-5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CARINE%20UFPEL\NOVOS%20ALUNOS\Alexander%20Villarreal%20Alfonseca\Alexander_Planilha%20coleta%20de%20dados%20final%20ajustada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E:\CARINE%20UFPEL\NOVOS%20ALUNOS\Alexander%20Villarreal%20Alfonseca\Alexander_Planilha%20coleta%20de%20dados%20final%20ajustada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2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3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4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5.xlsx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6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24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693559898681541"/>
          <c:y val="0.28937832452754597"/>
          <c:w val="0.84677502714590469"/>
          <c:h val="0.593408716119777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0.2125984251968504</c:v>
                </c:pt>
                <c:pt idx="1">
                  <c:v>0.51181102362204722</c:v>
                </c:pt>
                <c:pt idx="2">
                  <c:v>0.77952755905511806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344704"/>
        <c:axId val="77817536"/>
      </c:barChart>
      <c:catAx>
        <c:axId val="126344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7817536"/>
        <c:crosses val="autoZero"/>
        <c:auto val="1"/>
        <c:lblAlgn val="ctr"/>
        <c:lblOffset val="100"/>
        <c:noMultiLvlLbl val="0"/>
      </c:catAx>
      <c:valAx>
        <c:axId val="7781753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6344704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24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2317327766179541"/>
          <c:y val="0.28214334916181144"/>
          <c:w val="0.83924843423799578"/>
          <c:h val="0.603572481118305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Indicadores!$S$4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Indicadores!$T$3:$W$3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Indicadores!$T$4:$W$4</c:f>
              <c:numCache>
                <c:formatCode>0.0%</c:formatCode>
                <c:ptCount val="4"/>
                <c:pt idx="0">
                  <c:v>0.29032258064516131</c:v>
                </c:pt>
                <c:pt idx="1">
                  <c:v>0.4838709677419355</c:v>
                </c:pt>
                <c:pt idx="2">
                  <c:v>0.80645161290322576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100928"/>
        <c:axId val="77852608"/>
      </c:barChart>
      <c:catAx>
        <c:axId val="127100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7852608"/>
        <c:crosses val="autoZero"/>
        <c:auto val="1"/>
        <c:lblAlgn val="ctr"/>
        <c:lblOffset val="100"/>
        <c:noMultiLvlLbl val="0"/>
      </c:catAx>
      <c:valAx>
        <c:axId val="7785260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710092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400" baseline="0" dirty="0"/>
              <a:t>Proporção de hipertensos com os exames complementares em dia de acordo com o protocolo</a:t>
            </a:r>
          </a:p>
        </c:rich>
      </c:tx>
      <c:layout>
        <c:manualLayout>
          <c:xMode val="edge"/>
          <c:yMode val="edge"/>
          <c:x val="0.1455017459119288"/>
          <c:y val="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885245901639344"/>
          <c:y val="0.29411764705882354"/>
          <c:w val="0.84426229508196726"/>
          <c:h val="0.588235294117647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hipertensos com os exames complementares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2400" baseline="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Indicadores!$D$14:$G$14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Indicadores!$D$15:$G$15</c:f>
              <c:numCache>
                <c:formatCode>0.0%</c:formatCode>
                <c:ptCount val="4"/>
                <c:pt idx="0">
                  <c:v>0.59259259259259256</c:v>
                </c:pt>
                <c:pt idx="1">
                  <c:v>0.33846153846153848</c:v>
                </c:pt>
                <c:pt idx="2">
                  <c:v>0.23232323232323232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867840"/>
        <c:axId val="138136384"/>
      </c:barChart>
      <c:catAx>
        <c:axId val="152867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8136384"/>
        <c:crosses val="autoZero"/>
        <c:auto val="1"/>
        <c:lblAlgn val="ctr"/>
        <c:lblOffset val="100"/>
        <c:noMultiLvlLbl val="0"/>
      </c:catAx>
      <c:valAx>
        <c:axId val="13813638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5286784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FF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24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2553191489361701"/>
          <c:y val="0.29151344037102234"/>
          <c:w val="0.83617021276595749"/>
          <c:h val="0.590406967840045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Indicadores!$S$15</c:f>
              <c:strCache>
                <c:ptCount val="1"/>
                <c:pt idx="0">
                  <c:v>Proporção de diabéticos com os exames complementares 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2400" baseline="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Indicadores!$T$14:$W$14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Indicadores!$T$15:$W$15</c:f>
              <c:numCache>
                <c:formatCode>0.0%</c:formatCode>
                <c:ptCount val="4"/>
                <c:pt idx="0">
                  <c:v>0.77777777777777779</c:v>
                </c:pt>
                <c:pt idx="1">
                  <c:v>0.46666666666666667</c:v>
                </c:pt>
                <c:pt idx="2">
                  <c:v>0.32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529920"/>
        <c:axId val="138138688"/>
      </c:barChart>
      <c:catAx>
        <c:axId val="152529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8138688"/>
        <c:crosses val="autoZero"/>
        <c:auto val="1"/>
        <c:lblAlgn val="ctr"/>
        <c:lblOffset val="100"/>
        <c:noMultiLvlLbl val="0"/>
      </c:catAx>
      <c:valAx>
        <c:axId val="13813868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5252992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FF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4003124446819956"/>
          <c:y val="1.696225586427702E-2"/>
        </c:manualLayout>
      </c:layout>
      <c:overlay val="0"/>
      <c:spPr>
        <a:noFill/>
        <a:ln w="25400">
          <a:noFill/>
        </a:ln>
      </c:spPr>
      <c:txPr>
        <a:bodyPr/>
        <a:lstStyle/>
        <a:p>
          <a:pPr algn="ctr" rtl="1">
            <a:defRPr sz="24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717194833480969"/>
          <c:y val="0.35251798561151076"/>
          <c:w val="0.8464663164187114"/>
          <c:h val="0.532374100719424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Indicadores!$C$21</c:f>
              <c:strCache>
                <c:ptCount val="1"/>
                <c:pt idx="0">
                  <c:v>Proporção de hipertensos com prescrição de medicamentos da Farmácia Popular/Hiperdia priorizada.      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2400" baseline="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Indicadores!$D$20:$G$20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Indicadores!$D$21:$G$21</c:f>
              <c:numCache>
                <c:formatCode>0.0%</c:formatCode>
                <c:ptCount val="4"/>
                <c:pt idx="0">
                  <c:v>0.8</c:v>
                </c:pt>
                <c:pt idx="1">
                  <c:v>0.77049180327868849</c:v>
                </c:pt>
                <c:pt idx="2">
                  <c:v>0.8351648351648352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531968"/>
        <c:axId val="138140992"/>
      </c:barChart>
      <c:catAx>
        <c:axId val="152531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8140992"/>
        <c:crosses val="autoZero"/>
        <c:auto val="1"/>
        <c:lblAlgn val="ctr"/>
        <c:lblOffset val="100"/>
        <c:noMultiLvlLbl val="0"/>
      </c:catAx>
      <c:valAx>
        <c:axId val="13814099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5253196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FF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24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2291691674177398"/>
          <c:y val="0.35251798561151076"/>
          <c:w val="0.83958504147347301"/>
          <c:h val="0.532374100719424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Indicadores!$S$21</c:f>
              <c:strCache>
                <c:ptCount val="1"/>
                <c:pt idx="0">
                  <c:v>Proporção de diabéticos com prescrição de medicamentos da Farmácia Popular/Hiperdia priorizada.     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2400" baseline="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Indicadores!$T$20:$W$20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Indicadores!$T$21:$W$21</c:f>
              <c:numCache>
                <c:formatCode>0.0%</c:formatCode>
                <c:ptCount val="4"/>
                <c:pt idx="0">
                  <c:v>0.8571428571428571</c:v>
                </c:pt>
                <c:pt idx="1">
                  <c:v>0.84615384615384615</c:v>
                </c:pt>
                <c:pt idx="2">
                  <c:v>0.91304347826086951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408640"/>
        <c:axId val="80224256"/>
      </c:barChart>
      <c:catAx>
        <c:axId val="159408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224256"/>
        <c:crosses val="autoZero"/>
        <c:auto val="1"/>
        <c:lblAlgn val="ctr"/>
        <c:lblOffset val="100"/>
        <c:noMultiLvlLbl val="0"/>
      </c:catAx>
      <c:valAx>
        <c:axId val="8022425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5940864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FF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24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885245901639344"/>
          <c:y val="0.28782339682202207"/>
          <c:w val="0.84426229508196726"/>
          <c:h val="0.594097011389045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Indicadores!$C$27</c:f>
              <c:strCache>
                <c:ptCount val="1"/>
                <c:pt idx="0">
                  <c:v>Proporção de hipertensos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2400" baseline="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Indicadores!$D$26:$G$26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Indicadores!$D$27:$G$27</c:f>
              <c:numCache>
                <c:formatCode>0.0%</c:formatCode>
                <c:ptCount val="4"/>
                <c:pt idx="0">
                  <c:v>0.81481481481481477</c:v>
                </c:pt>
                <c:pt idx="1">
                  <c:v>0.92307692307692313</c:v>
                </c:pt>
                <c:pt idx="2">
                  <c:v>0.9494949494949495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410176"/>
        <c:axId val="80226560"/>
      </c:barChart>
      <c:catAx>
        <c:axId val="159410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226560"/>
        <c:crosses val="autoZero"/>
        <c:auto val="1"/>
        <c:lblAlgn val="ctr"/>
        <c:lblOffset val="100"/>
        <c:noMultiLvlLbl val="0"/>
      </c:catAx>
      <c:valAx>
        <c:axId val="8022656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5941017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FF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24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2008305852714667"/>
          <c:y val="0.28782339682202207"/>
          <c:w val="0.84265180725083955"/>
          <c:h val="0.594097011389045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Indicadores!$S$27</c:f>
              <c:strCache>
                <c:ptCount val="1"/>
                <c:pt idx="0">
                  <c:v>Proporção de diabéticos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2400" baseline="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Indicadores!$T$26:$W$26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Indicadores!$T$27:$W$27</c:f>
              <c:numCache>
                <c:formatCode>0.0%</c:formatCode>
                <c:ptCount val="4"/>
                <c:pt idx="0">
                  <c:v>0.88888888888888884</c:v>
                </c:pt>
                <c:pt idx="1">
                  <c:v>0.93333333333333335</c:v>
                </c:pt>
                <c:pt idx="2">
                  <c:v>0.96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410688"/>
        <c:axId val="153448960"/>
      </c:barChart>
      <c:catAx>
        <c:axId val="159410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53448960"/>
        <c:crosses val="autoZero"/>
        <c:auto val="1"/>
        <c:lblAlgn val="ctr"/>
        <c:lblOffset val="100"/>
        <c:noMultiLvlLbl val="0"/>
      </c:catAx>
      <c:valAx>
        <c:axId val="15344896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5941068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FF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0.16667</cdr:x>
      <cdr:y>0.68254</cdr:y>
    </cdr:from>
    <cdr:to>
      <cdr:x>0.31481</cdr:x>
      <cdr:y>0.77778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296144" y="3096344"/>
          <a:ext cx="115212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2000" b="1" dirty="0" smtClean="0"/>
            <a:t>21,3%</a:t>
          </a:r>
          <a:endParaRPr lang="pt-BR" sz="2000" b="1" dirty="0"/>
        </a:p>
      </cdr:txBody>
    </cdr:sp>
  </cdr:relSizeAnchor>
  <cdr:relSizeAnchor xmlns:cdr="http://schemas.openxmlformats.org/drawingml/2006/chartDrawing">
    <cdr:from>
      <cdr:x>0.37037</cdr:x>
      <cdr:y>0.47619</cdr:y>
    </cdr:from>
    <cdr:to>
      <cdr:x>0.51852</cdr:x>
      <cdr:y>0.57143</cdr:y>
    </cdr:to>
    <cdr:sp macro="" textlink="">
      <cdr:nvSpPr>
        <cdr:cNvPr id="3" name="CaixaDeTexto 1"/>
        <cdr:cNvSpPr txBox="1"/>
      </cdr:nvSpPr>
      <cdr:spPr>
        <a:xfrm xmlns:a="http://schemas.openxmlformats.org/drawingml/2006/main">
          <a:off x="2880321" y="2160240"/>
          <a:ext cx="115212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2000" b="1" dirty="0" smtClean="0"/>
            <a:t>51,2%</a:t>
          </a:r>
          <a:endParaRPr lang="pt-BR" sz="2000" b="1" dirty="0"/>
        </a:p>
      </cdr:txBody>
    </cdr:sp>
  </cdr:relSizeAnchor>
  <cdr:relSizeAnchor xmlns:cdr="http://schemas.openxmlformats.org/drawingml/2006/chartDrawing">
    <cdr:from>
      <cdr:x>0.59259</cdr:x>
      <cdr:y>0.33333</cdr:y>
    </cdr:from>
    <cdr:to>
      <cdr:x>0.74074</cdr:x>
      <cdr:y>0.42857</cdr:y>
    </cdr:to>
    <cdr:sp macro="" textlink="">
      <cdr:nvSpPr>
        <cdr:cNvPr id="4" name="CaixaDeTexto 1"/>
        <cdr:cNvSpPr txBox="1"/>
      </cdr:nvSpPr>
      <cdr:spPr>
        <a:xfrm xmlns:a="http://schemas.openxmlformats.org/drawingml/2006/main">
          <a:off x="4608512" y="1512168"/>
          <a:ext cx="115212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2000" b="1" dirty="0" smtClean="0"/>
            <a:t>78%</a:t>
          </a:r>
          <a:endParaRPr lang="pt-BR" sz="20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0.17979</cdr:x>
      <cdr:y>0.62069</cdr:y>
    </cdr:from>
    <cdr:to>
      <cdr:x>0.27441</cdr:x>
      <cdr:y>0.7069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368152" y="2592288"/>
          <a:ext cx="72008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2000" b="1" dirty="0" smtClean="0"/>
            <a:t>29%</a:t>
          </a:r>
          <a:endParaRPr lang="pt-BR" sz="2000" b="1" dirty="0"/>
        </a:p>
      </cdr:txBody>
    </cdr:sp>
  </cdr:relSizeAnchor>
  <cdr:relSizeAnchor xmlns:cdr="http://schemas.openxmlformats.org/drawingml/2006/chartDrawing">
    <cdr:from>
      <cdr:x>0.38796</cdr:x>
      <cdr:y>0.5</cdr:y>
    </cdr:from>
    <cdr:to>
      <cdr:x>0.53936</cdr:x>
      <cdr:y>0.58621</cdr:y>
    </cdr:to>
    <cdr:sp macro="" textlink="">
      <cdr:nvSpPr>
        <cdr:cNvPr id="3" name="CaixaDeTexto 1"/>
        <cdr:cNvSpPr txBox="1"/>
      </cdr:nvSpPr>
      <cdr:spPr>
        <a:xfrm xmlns:a="http://schemas.openxmlformats.org/drawingml/2006/main">
          <a:off x="2952328" y="2088232"/>
          <a:ext cx="1152129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2000" b="1" dirty="0" smtClean="0"/>
            <a:t>48,4%</a:t>
          </a:r>
          <a:endParaRPr lang="pt-BR" sz="2000" b="1" dirty="0"/>
        </a:p>
      </cdr:txBody>
    </cdr:sp>
  </cdr:relSizeAnchor>
  <cdr:relSizeAnchor xmlns:cdr="http://schemas.openxmlformats.org/drawingml/2006/chartDrawing">
    <cdr:from>
      <cdr:x>0.59821</cdr:x>
      <cdr:y>0.3125</cdr:y>
    </cdr:from>
    <cdr:to>
      <cdr:x>0.73069</cdr:x>
      <cdr:y>0.41595</cdr:y>
    </cdr:to>
    <cdr:sp macro="" textlink="">
      <cdr:nvSpPr>
        <cdr:cNvPr id="4" name="CaixaDeTexto 1"/>
        <cdr:cNvSpPr txBox="1"/>
      </cdr:nvSpPr>
      <cdr:spPr>
        <a:xfrm xmlns:a="http://schemas.openxmlformats.org/drawingml/2006/main">
          <a:off x="4824536" y="1440160"/>
          <a:ext cx="1068397" cy="4767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2000" b="1" dirty="0" smtClean="0"/>
            <a:t>80,6%</a:t>
          </a:r>
          <a:endParaRPr lang="pt-BR" sz="20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8BC2E-4818-4647-88DD-8CDBF99BC3FC}" type="datetimeFigureOut">
              <a:rPr lang="pt-BR" smtClean="0"/>
              <a:t>21/10/2015</a:t>
            </a:fld>
            <a:endParaRPr lang="pt-BR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04DC2-B7EB-4CC1-BE33-76E008AD0B1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4258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B03C91-842B-4247-B58F-EAC28F15F050}" type="datetimeFigureOut">
              <a:rPr lang="pt-BR" smtClean="0"/>
              <a:t>21/10/2015</a:t>
            </a:fld>
            <a:endParaRPr lang="pt-BR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t-BR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5069797-1DF7-424B-A944-B74937E7B8FD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3C91-842B-4247-B58F-EAC28F15F050}" type="datetimeFigureOut">
              <a:rPr lang="pt-BR" smtClean="0"/>
              <a:t>21/10/2015</a:t>
            </a:fld>
            <a:endParaRPr lang="pt-B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9797-1DF7-424B-A944-B74937E7B8FD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3C91-842B-4247-B58F-EAC28F15F050}" type="datetimeFigureOut">
              <a:rPr lang="pt-BR" smtClean="0"/>
              <a:t>21/10/2015</a:t>
            </a:fld>
            <a:endParaRPr lang="pt-B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9797-1DF7-424B-A944-B74937E7B8FD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B03C91-842B-4247-B58F-EAC28F15F050}" type="datetimeFigureOut">
              <a:rPr lang="pt-BR" smtClean="0"/>
              <a:t>21/10/2015</a:t>
            </a:fld>
            <a:endParaRPr lang="pt-B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9797-1DF7-424B-A944-B74937E7B8FD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B03C91-842B-4247-B58F-EAC28F15F050}" type="datetimeFigureOut">
              <a:rPr lang="pt-BR" smtClean="0"/>
              <a:t>21/10/2015</a:t>
            </a:fld>
            <a:endParaRPr lang="pt-B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5069797-1DF7-424B-A944-B74937E7B8FD}" type="slidenum">
              <a:rPr lang="pt-BR" smtClean="0"/>
              <a:t>‹nº›</a:t>
            </a:fld>
            <a:endParaRPr lang="pt-BR" dirty="0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B03C91-842B-4247-B58F-EAC28F15F050}" type="datetimeFigureOut">
              <a:rPr lang="pt-BR" smtClean="0"/>
              <a:t>21/10/2015</a:t>
            </a:fld>
            <a:endParaRPr lang="pt-B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5069797-1DF7-424B-A944-B74937E7B8FD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B03C91-842B-4247-B58F-EAC28F15F050}" type="datetimeFigureOut">
              <a:rPr lang="pt-BR" smtClean="0"/>
              <a:t>21/10/2015</a:t>
            </a:fld>
            <a:endParaRPr lang="pt-BR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5069797-1DF7-424B-A944-B74937E7B8FD}" type="slidenum">
              <a:rPr lang="pt-BR" smtClean="0"/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3C91-842B-4247-B58F-EAC28F15F050}" type="datetimeFigureOut">
              <a:rPr lang="pt-BR" smtClean="0"/>
              <a:t>21/10/2015</a:t>
            </a:fld>
            <a:endParaRPr lang="pt-B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9797-1DF7-424B-A944-B74937E7B8FD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B03C91-842B-4247-B58F-EAC28F15F050}" type="datetimeFigureOut">
              <a:rPr lang="pt-BR" smtClean="0"/>
              <a:t>21/10/2015</a:t>
            </a:fld>
            <a:endParaRPr lang="pt-B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5069797-1DF7-424B-A944-B74937E7B8FD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B03C91-842B-4247-B58F-EAC28F15F050}" type="datetimeFigureOut">
              <a:rPr lang="pt-BR" smtClean="0"/>
              <a:t>21/10/2015</a:t>
            </a:fld>
            <a:endParaRPr lang="pt-B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t-B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5069797-1DF7-424B-A944-B74937E7B8FD}" type="slidenum">
              <a:rPr lang="pt-BR" smtClean="0"/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B03C91-842B-4247-B58F-EAC28F15F050}" type="datetimeFigureOut">
              <a:rPr lang="pt-BR" smtClean="0"/>
              <a:t>21/10/2015</a:t>
            </a:fld>
            <a:endParaRPr lang="pt-B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t-B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5069797-1DF7-424B-A944-B74937E7B8FD}" type="slidenum">
              <a:rPr lang="pt-BR" smtClean="0"/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B03C91-842B-4247-B58F-EAC28F15F050}" type="datetimeFigureOut">
              <a:rPr lang="pt-BR" smtClean="0"/>
              <a:t>21/10/2015</a:t>
            </a:fld>
            <a:endParaRPr lang="pt-B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5069797-1DF7-424B-A944-B74937E7B8FD}" type="slidenum">
              <a:rPr lang="pt-BR" smtClean="0"/>
              <a:t>‹nº›</a:t>
            </a:fld>
            <a:endParaRPr lang="pt-B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2060848"/>
            <a:ext cx="842493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 </a:t>
            </a:r>
          </a:p>
          <a:p>
            <a:pPr algn="ctr"/>
            <a:r>
              <a:rPr lang="pt-BR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Trabalho de </a:t>
            </a:r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 de </a:t>
            </a:r>
            <a:r>
              <a:rPr lang="pt-BR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</a:t>
            </a:r>
          </a:p>
          <a:p>
            <a:pPr algn="ctr"/>
            <a:endParaRPr lang="pt-BR" sz="3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Melhoria da Atenção à Saúde dos Portadores de Hipertensão Arterial Sistêmica e Diabetes Mellitus na UBS Fernando Azevedo Correia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I,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Brasileia/AC</a:t>
            </a:r>
            <a:endParaRPr lang="pt-BR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Autor: </a:t>
            </a:r>
            <a:r>
              <a:rPr lang="pt-BR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Alexander Villarreal Alfonseca </a:t>
            </a:r>
          </a:p>
          <a:p>
            <a:pPr algn="ctr"/>
            <a:r>
              <a:rPr lang="pt-BR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Orientador: Leandro Leitzke Thurow</a:t>
            </a:r>
            <a:endParaRPr lang="pt-B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746" y="223527"/>
            <a:ext cx="19685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75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66242" y="2636912"/>
            <a:ext cx="7920880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pt-BR" sz="2400" b="1" dirty="0" smtClean="0">
                <a:solidFill>
                  <a:schemeClr val="bg1"/>
                </a:solidFill>
              </a:rPr>
              <a:t>Apresentamos </a:t>
            </a:r>
            <a:r>
              <a:rPr lang="pt-BR" sz="2400" b="1" dirty="0">
                <a:solidFill>
                  <a:schemeClr val="bg1"/>
                </a:solidFill>
              </a:rPr>
              <a:t>o projeto a toda a equipe de </a:t>
            </a:r>
            <a:endParaRPr lang="pt-BR" sz="24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trabalho </a:t>
            </a:r>
            <a:r>
              <a:rPr lang="pt-BR" sz="2400" b="1" dirty="0">
                <a:solidFill>
                  <a:schemeClr val="bg1"/>
                </a:solidFill>
              </a:rPr>
              <a:t>e aos representantes da </a:t>
            </a:r>
            <a:r>
              <a:rPr lang="pt-BR" sz="2400" b="1" dirty="0" smtClean="0">
                <a:solidFill>
                  <a:schemeClr val="bg1"/>
                </a:solidFill>
              </a:rPr>
              <a:t>comunidade.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915816" y="472316"/>
            <a:ext cx="3168352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BO" sz="3200" b="1" dirty="0" err="1" smtClean="0">
                <a:solidFill>
                  <a:schemeClr val="bg1"/>
                </a:solidFill>
              </a:rPr>
              <a:t>Metodologia</a:t>
            </a:r>
            <a:r>
              <a:rPr lang="es-BO" sz="3200" b="1" dirty="0" smtClean="0">
                <a:solidFill>
                  <a:schemeClr val="bg1"/>
                </a:solidFill>
              </a:rPr>
              <a:t> 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5" name="4 Flecha abajo"/>
          <p:cNvSpPr/>
          <p:nvPr/>
        </p:nvSpPr>
        <p:spPr>
          <a:xfrm>
            <a:off x="4122626" y="1196752"/>
            <a:ext cx="377366" cy="1224136"/>
          </a:xfrm>
          <a:prstGeom prst="downArrow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5 CuadroTexto"/>
          <p:cNvSpPr txBox="1"/>
          <p:nvPr/>
        </p:nvSpPr>
        <p:spPr>
          <a:xfrm>
            <a:off x="209431" y="4679354"/>
            <a:ext cx="3043013" cy="193899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A equipe recebeu capacitação sobre o programa e as atribuições de cada </a:t>
            </a:r>
            <a:r>
              <a:rPr lang="pt-BR" sz="2400" b="1" dirty="0" smtClean="0">
                <a:solidFill>
                  <a:schemeClr val="bg1"/>
                </a:solidFill>
              </a:rPr>
              <a:t>profissional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198740" y="4860126"/>
            <a:ext cx="3779912" cy="15696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Realizamos atividades educativas  utilizando principalmente  técnicas participativas</a:t>
            </a:r>
            <a:r>
              <a:rPr lang="pt-BR" dirty="0"/>
              <a:t>.</a:t>
            </a:r>
          </a:p>
        </p:txBody>
      </p:sp>
      <p:sp>
        <p:nvSpPr>
          <p:cNvPr id="8" name="7 Flecha izquierda y arriba"/>
          <p:cNvSpPr/>
          <p:nvPr/>
        </p:nvSpPr>
        <p:spPr>
          <a:xfrm rot="13530738">
            <a:off x="3634070" y="3888725"/>
            <a:ext cx="1127900" cy="894938"/>
          </a:xfrm>
          <a:prstGeom prst="leftUpArrow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091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11296" y="2996952"/>
            <a:ext cx="7511993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b="1" dirty="0"/>
              <a:t>-</a:t>
            </a:r>
            <a:r>
              <a:rPr lang="pt-BR" sz="3200" b="1" dirty="0" smtClean="0">
                <a:solidFill>
                  <a:schemeClr val="bg1"/>
                </a:solidFill>
              </a:rPr>
              <a:t>OBJETIVOS, METAS </a:t>
            </a:r>
            <a:r>
              <a:rPr lang="pt-BR" sz="3200" b="1" dirty="0">
                <a:solidFill>
                  <a:schemeClr val="bg1"/>
                </a:solidFill>
              </a:rPr>
              <a:t>E RESULTADOS</a:t>
            </a:r>
          </a:p>
        </p:txBody>
      </p:sp>
    </p:spTree>
    <p:extLst>
      <p:ext uri="{BB962C8B-B14F-4D97-AF65-F5344CB8AC3E}">
        <p14:creationId xmlns:p14="http://schemas.microsoft.com/office/powerpoint/2010/main" val="75153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23529" y="188640"/>
            <a:ext cx="8640960" cy="95410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Objetivo 1: Ampliar a cobertura </a:t>
            </a:r>
            <a:r>
              <a:rPr lang="pt-BR" sz="2800" b="1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pt-BR" sz="2800" dirty="0">
                <a:solidFill>
                  <a:schemeClr val="bg1"/>
                </a:solidFill>
              </a:rPr>
              <a:t>Meta 1.1: Cadastrar </a:t>
            </a:r>
            <a:r>
              <a:rPr lang="pt-BR" sz="2800" dirty="0" smtClean="0">
                <a:solidFill>
                  <a:schemeClr val="bg1"/>
                </a:solidFill>
              </a:rPr>
              <a:t>80% </a:t>
            </a:r>
            <a:r>
              <a:rPr lang="pt-BR" sz="2800" dirty="0">
                <a:solidFill>
                  <a:schemeClr val="bg1"/>
                </a:solidFill>
              </a:rPr>
              <a:t>dos </a:t>
            </a:r>
            <a:r>
              <a:rPr lang="pt-BR" sz="2800" dirty="0" smtClean="0">
                <a:solidFill>
                  <a:schemeClr val="bg1"/>
                </a:solidFill>
              </a:rPr>
              <a:t>Hipertensos </a:t>
            </a:r>
            <a:endParaRPr lang="pt-BR" sz="2800" dirty="0">
              <a:solidFill>
                <a:schemeClr val="bg1"/>
              </a:solidFill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3433738"/>
              </p:ext>
            </p:extLst>
          </p:nvPr>
        </p:nvGraphicFramePr>
        <p:xfrm>
          <a:off x="611560" y="1556792"/>
          <a:ext cx="777686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507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71599" y="476672"/>
            <a:ext cx="7344817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</a:rPr>
              <a:t>     Meta </a:t>
            </a:r>
            <a:r>
              <a:rPr lang="pt-BR" sz="2800" dirty="0">
                <a:solidFill>
                  <a:schemeClr val="bg1"/>
                </a:solidFill>
              </a:rPr>
              <a:t>1.2: </a:t>
            </a:r>
            <a:r>
              <a:rPr lang="pt-BR" sz="2800" dirty="0" smtClean="0">
                <a:solidFill>
                  <a:schemeClr val="bg1"/>
                </a:solidFill>
              </a:rPr>
              <a:t>Cadastrar 85% </a:t>
            </a:r>
            <a:r>
              <a:rPr lang="pt-BR" sz="2800" dirty="0">
                <a:solidFill>
                  <a:schemeClr val="bg1"/>
                </a:solidFill>
              </a:rPr>
              <a:t>dos diabéticos 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8310189"/>
              </p:ext>
            </p:extLst>
          </p:nvPr>
        </p:nvGraphicFramePr>
        <p:xfrm>
          <a:off x="611559" y="1556792"/>
          <a:ext cx="806489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847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79512" y="2348880"/>
            <a:ext cx="8784975" cy="224676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</a:rPr>
              <a:t>Meta 2.1 e 2.2  </a:t>
            </a:r>
            <a:r>
              <a:rPr lang="pt-BR" sz="2800" dirty="0">
                <a:solidFill>
                  <a:schemeClr val="bg1"/>
                </a:solidFill>
              </a:rPr>
              <a:t>Realizar exame clínico apropriado em 100% dos </a:t>
            </a:r>
            <a:r>
              <a:rPr lang="pt-BR" sz="2800" dirty="0" smtClean="0">
                <a:solidFill>
                  <a:schemeClr val="bg1"/>
                </a:solidFill>
              </a:rPr>
              <a:t>hipertensos</a:t>
            </a:r>
            <a:r>
              <a:rPr lang="pt-BR" sz="2800" dirty="0">
                <a:solidFill>
                  <a:schemeClr val="bg1"/>
                </a:solidFill>
              </a:rPr>
              <a:t> </a:t>
            </a:r>
            <a:r>
              <a:rPr lang="pt-BR" sz="2800" dirty="0" smtClean="0">
                <a:solidFill>
                  <a:schemeClr val="bg1"/>
                </a:solidFill>
              </a:rPr>
              <a:t>e diabéticos </a:t>
            </a:r>
          </a:p>
          <a:p>
            <a:endParaRPr lang="pt-BR" sz="2800" dirty="0" smtClean="0">
              <a:solidFill>
                <a:schemeClr val="bg1"/>
              </a:solidFill>
            </a:endParaRPr>
          </a:p>
          <a:p>
            <a:r>
              <a:rPr lang="pt-BR" sz="2800" dirty="0" smtClean="0">
                <a:solidFill>
                  <a:schemeClr val="bg1"/>
                </a:solidFill>
              </a:rPr>
              <a:t>               </a:t>
            </a:r>
            <a:r>
              <a:rPr lang="pt-BR" sz="2800" b="1" dirty="0" smtClean="0">
                <a:solidFill>
                  <a:schemeClr val="bg1"/>
                </a:solidFill>
              </a:rPr>
              <a:t>Meta </a:t>
            </a:r>
            <a:r>
              <a:rPr lang="pt-BR" sz="2800" b="1" dirty="0">
                <a:solidFill>
                  <a:schemeClr val="bg1"/>
                </a:solidFill>
              </a:rPr>
              <a:t>alcançada em </a:t>
            </a:r>
            <a:r>
              <a:rPr lang="pt-BR" sz="2800" b="1" dirty="0" smtClean="0">
                <a:solidFill>
                  <a:schemeClr val="bg1"/>
                </a:solidFill>
              </a:rPr>
              <a:t>100</a:t>
            </a:r>
            <a:r>
              <a:rPr lang="pt-BR" sz="2800" b="1" dirty="0">
                <a:solidFill>
                  <a:schemeClr val="bg1"/>
                </a:solidFill>
              </a:rPr>
              <a:t>%.</a:t>
            </a:r>
          </a:p>
          <a:p>
            <a:pPr algn="ctr"/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0" y="620688"/>
            <a:ext cx="9144000" cy="10772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Objetivo 2: Melhorar a qualidade da </a:t>
            </a:r>
            <a:r>
              <a:rPr lang="pt-BR" sz="3200" b="1" dirty="0" smtClean="0">
                <a:solidFill>
                  <a:schemeClr val="bg1"/>
                </a:solidFill>
              </a:rPr>
              <a:t>atenção</a:t>
            </a:r>
          </a:p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a  hipertensos </a:t>
            </a:r>
            <a:r>
              <a:rPr lang="pt-BR" sz="3200" b="1" dirty="0">
                <a:solidFill>
                  <a:schemeClr val="bg1"/>
                </a:solidFill>
              </a:rPr>
              <a:t>e diabéticos</a:t>
            </a:r>
          </a:p>
        </p:txBody>
      </p:sp>
    </p:spTree>
    <p:extLst>
      <p:ext uri="{BB962C8B-B14F-4D97-AF65-F5344CB8AC3E}">
        <p14:creationId xmlns:p14="http://schemas.microsoft.com/office/powerpoint/2010/main" val="184633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79513" y="54144"/>
            <a:ext cx="8784974" cy="138499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</a:rPr>
              <a:t>Meta 2.3 Indicar a 100% dos hipertensos a realização de exames complementares em dia de acordo com o protocolo.</a:t>
            </a:r>
          </a:p>
        </p:txBody>
      </p:sp>
      <p:graphicFrame>
        <p:nvGraphicFramePr>
          <p:cNvPr id="5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3526012"/>
              </p:ext>
            </p:extLst>
          </p:nvPr>
        </p:nvGraphicFramePr>
        <p:xfrm>
          <a:off x="719572" y="1628800"/>
          <a:ext cx="770485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9203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51520" y="102593"/>
            <a:ext cx="8640960" cy="138499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</a:rPr>
              <a:t>Meta 2.4: </a:t>
            </a:r>
            <a:r>
              <a:rPr lang="pt-BR" sz="2800" dirty="0" smtClean="0">
                <a:solidFill>
                  <a:schemeClr val="bg1"/>
                </a:solidFill>
              </a:rPr>
              <a:t>Garantir </a:t>
            </a:r>
            <a:r>
              <a:rPr lang="pt-BR" sz="2800" dirty="0">
                <a:solidFill>
                  <a:schemeClr val="bg1"/>
                </a:solidFill>
              </a:rPr>
              <a:t>a 100% dos diabéticos a realização de exames complementares em dia de acordo com o protocolo.</a:t>
            </a:r>
          </a:p>
        </p:txBody>
      </p:sp>
      <p:graphicFrame>
        <p:nvGraphicFramePr>
          <p:cNvPr id="5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5607938"/>
              </p:ext>
            </p:extLst>
          </p:nvPr>
        </p:nvGraphicFramePr>
        <p:xfrm>
          <a:off x="812899" y="1842543"/>
          <a:ext cx="7518201" cy="488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493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116632"/>
            <a:ext cx="8784976" cy="138499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solidFill>
                  <a:schemeClr val="bg1"/>
                </a:solidFill>
              </a:rPr>
              <a:t>Meta 2.5: Priorizar a prescrição de medicamentos da farmácia popular para 100% dos hipertensos cadastrados na unidade de saúde.</a:t>
            </a:r>
          </a:p>
        </p:txBody>
      </p:sp>
      <p:graphicFrame>
        <p:nvGraphicFramePr>
          <p:cNvPr id="5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1932355"/>
              </p:ext>
            </p:extLst>
          </p:nvPr>
        </p:nvGraphicFramePr>
        <p:xfrm>
          <a:off x="498959" y="1916832"/>
          <a:ext cx="8146082" cy="4492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304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260648"/>
            <a:ext cx="8640960" cy="138499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</a:rPr>
              <a:t>Meta 2.6: Priorizar a prescrição de medicamentos da farmácia popular para 100% dos diabéticos cadastrados na unidade de saúde.</a:t>
            </a:r>
          </a:p>
        </p:txBody>
      </p:sp>
      <p:graphicFrame>
        <p:nvGraphicFramePr>
          <p:cNvPr id="5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4007706"/>
              </p:ext>
            </p:extLst>
          </p:nvPr>
        </p:nvGraphicFramePr>
        <p:xfrm>
          <a:off x="179512" y="1988840"/>
          <a:ext cx="8649121" cy="4413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35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68409" y="116632"/>
            <a:ext cx="8552063" cy="138499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</a:rPr>
              <a:t>Meta 2.7: Realizar avaliação da necessidade de atendimento odontológico em 100% dos  </a:t>
            </a:r>
            <a:r>
              <a:rPr lang="pt-BR" sz="2800" dirty="0" smtClean="0">
                <a:solidFill>
                  <a:schemeClr val="bg1"/>
                </a:solidFill>
              </a:rPr>
              <a:t>usuários </a:t>
            </a:r>
            <a:r>
              <a:rPr lang="pt-BR" sz="2800" dirty="0">
                <a:solidFill>
                  <a:schemeClr val="bg1"/>
                </a:solidFill>
              </a:rPr>
              <a:t>hipertensos.</a:t>
            </a:r>
          </a:p>
        </p:txBody>
      </p:sp>
      <p:graphicFrame>
        <p:nvGraphicFramePr>
          <p:cNvPr id="4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228339"/>
              </p:ext>
            </p:extLst>
          </p:nvPr>
        </p:nvGraphicFramePr>
        <p:xfrm>
          <a:off x="756676" y="1700808"/>
          <a:ext cx="7575527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344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401246" y="332656"/>
            <a:ext cx="2300630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Introdução</a:t>
            </a:r>
          </a:p>
        </p:txBody>
      </p:sp>
      <p:sp>
        <p:nvSpPr>
          <p:cNvPr id="3" name="2 Flecha izquierda, derecha y arriba"/>
          <p:cNvSpPr/>
          <p:nvPr/>
        </p:nvSpPr>
        <p:spPr>
          <a:xfrm>
            <a:off x="3943485" y="1052736"/>
            <a:ext cx="1216152" cy="850392"/>
          </a:xfrm>
          <a:prstGeom prst="leftRightUpArrow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3 CuadroTexto"/>
          <p:cNvSpPr txBox="1"/>
          <p:nvPr/>
        </p:nvSpPr>
        <p:spPr>
          <a:xfrm>
            <a:off x="683568" y="1486442"/>
            <a:ext cx="3076483" cy="461665"/>
          </a:xfrm>
          <a:prstGeom prst="rect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Hipertensão</a:t>
            </a:r>
            <a:r>
              <a:rPr lang="es-BO" sz="2400" b="1" dirty="0" smtClean="0">
                <a:solidFill>
                  <a:schemeClr val="bg1"/>
                </a:solidFill>
              </a:rPr>
              <a:t> arterial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508104" y="1441463"/>
            <a:ext cx="2698175" cy="461665"/>
          </a:xfrm>
          <a:prstGeom prst="rect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BO" sz="2400" b="1" dirty="0" smtClean="0">
                <a:solidFill>
                  <a:schemeClr val="bg1"/>
                </a:solidFill>
              </a:rPr>
              <a:t>Diabetes Mellitus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6" name="5 Flecha curvada hacia la derecha"/>
          <p:cNvSpPr/>
          <p:nvPr/>
        </p:nvSpPr>
        <p:spPr>
          <a:xfrm>
            <a:off x="1469418" y="2092123"/>
            <a:ext cx="1224136" cy="1408885"/>
          </a:xfrm>
          <a:prstGeom prst="curvedRightArrow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6 Flecha curvada hacia la izquierda"/>
          <p:cNvSpPr/>
          <p:nvPr/>
        </p:nvSpPr>
        <p:spPr>
          <a:xfrm>
            <a:off x="6857191" y="2060848"/>
            <a:ext cx="1099185" cy="1440160"/>
          </a:xfrm>
          <a:prstGeom prst="curvedLeftArrow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794163" y="3140968"/>
            <a:ext cx="3744416" cy="2308324"/>
          </a:xfrm>
          <a:prstGeom prst="rect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Doenças </a:t>
            </a:r>
            <a:r>
              <a:rPr lang="pt-BR" sz="2400" b="1" dirty="0">
                <a:solidFill>
                  <a:schemeClr val="bg1"/>
                </a:solidFill>
              </a:rPr>
              <a:t>que </a:t>
            </a:r>
            <a:r>
              <a:rPr lang="pt-BR" sz="2400" b="1" dirty="0" smtClean="0">
                <a:solidFill>
                  <a:schemeClr val="bg1"/>
                </a:solidFill>
              </a:rPr>
              <a:t>constituem a  primeira </a:t>
            </a:r>
            <a:r>
              <a:rPr lang="pt-BR" sz="2400" b="1" dirty="0">
                <a:solidFill>
                  <a:schemeClr val="bg1"/>
                </a:solidFill>
              </a:rPr>
              <a:t>causa de hospitalizações e morte no sistema público de saúde do Brasil</a:t>
            </a:r>
          </a:p>
        </p:txBody>
      </p:sp>
    </p:spTree>
    <p:extLst>
      <p:ext uri="{BB962C8B-B14F-4D97-AF65-F5344CB8AC3E}">
        <p14:creationId xmlns:p14="http://schemas.microsoft.com/office/powerpoint/2010/main" val="309850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93107"/>
            <a:ext cx="8820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 </a:t>
            </a:r>
          </a:p>
        </p:txBody>
      </p:sp>
      <p:graphicFrame>
        <p:nvGraphicFramePr>
          <p:cNvPr id="4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262967"/>
              </p:ext>
            </p:extLst>
          </p:nvPr>
        </p:nvGraphicFramePr>
        <p:xfrm>
          <a:off x="565125" y="2204864"/>
          <a:ext cx="8013749" cy="4391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0" y="93107"/>
            <a:ext cx="9144001" cy="15696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</a:rPr>
              <a:t>Meta2.8</a:t>
            </a:r>
            <a:r>
              <a:rPr lang="pt-BR" sz="3200" dirty="0">
                <a:solidFill>
                  <a:schemeClr val="bg1"/>
                </a:solidFill>
              </a:rPr>
              <a:t>: Realizar avaliação da necessidade de atendimento odontológico em 100% dos usuários  diabéticos</a:t>
            </a:r>
            <a:r>
              <a:rPr lang="pt-BR" sz="32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496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60226" y="2636912"/>
            <a:ext cx="8568952" cy="224676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</a:rPr>
              <a:t>Meta 3.1 e 3.2 </a:t>
            </a:r>
            <a:r>
              <a:rPr lang="pt-BR" sz="2800" dirty="0">
                <a:solidFill>
                  <a:schemeClr val="bg1"/>
                </a:solidFill>
              </a:rPr>
              <a:t>Buscar 100% dos hipertensos </a:t>
            </a:r>
            <a:r>
              <a:rPr lang="pt-BR" sz="2800" dirty="0" smtClean="0">
                <a:solidFill>
                  <a:schemeClr val="bg1"/>
                </a:solidFill>
              </a:rPr>
              <a:t> e diabéticos faltosos </a:t>
            </a:r>
            <a:r>
              <a:rPr lang="pt-BR" sz="2800" dirty="0">
                <a:solidFill>
                  <a:schemeClr val="bg1"/>
                </a:solidFill>
              </a:rPr>
              <a:t>às consultas na unidade de saúde conforme a periodicidade recomendada</a:t>
            </a:r>
            <a:r>
              <a:rPr lang="pt-BR" sz="28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endParaRPr lang="es-BO" sz="2800" dirty="0">
              <a:solidFill>
                <a:schemeClr val="bg1"/>
              </a:solidFill>
            </a:endParaRPr>
          </a:p>
          <a:p>
            <a:pPr algn="ctr"/>
            <a:r>
              <a:rPr lang="es-BO" sz="2800" b="1" dirty="0" smtClean="0">
                <a:solidFill>
                  <a:schemeClr val="bg1"/>
                </a:solidFill>
              </a:rPr>
              <a:t>Meta </a:t>
            </a:r>
            <a:r>
              <a:rPr lang="pt-BR" sz="2800" b="1" dirty="0" smtClean="0">
                <a:solidFill>
                  <a:schemeClr val="bg1"/>
                </a:solidFill>
              </a:rPr>
              <a:t>alcançada em 100%.</a:t>
            </a:r>
            <a:r>
              <a:rPr lang="es-BO" sz="2800" b="1" dirty="0" smtClean="0">
                <a:solidFill>
                  <a:schemeClr val="bg1"/>
                </a:solidFill>
              </a:rPr>
              <a:t> 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18542" y="404664"/>
            <a:ext cx="7452320" cy="10772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/>
                </a:solidFill>
              </a:rPr>
              <a:t>Objetivo 3: Melhorar a adesão da atenção a hipertensos e diabéticos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171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32171" y="2391564"/>
            <a:ext cx="8640961" cy="3108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endParaRPr lang="pt-BR" sz="2800" dirty="0" smtClean="0">
              <a:solidFill>
                <a:schemeClr val="bg1"/>
              </a:solidFill>
            </a:endParaRPr>
          </a:p>
          <a:p>
            <a:r>
              <a:rPr lang="pt-BR" sz="2800" dirty="0" smtClean="0">
                <a:solidFill>
                  <a:schemeClr val="bg1"/>
                </a:solidFill>
              </a:rPr>
              <a:t>Meta 4.1 e 4.2  </a:t>
            </a:r>
            <a:r>
              <a:rPr lang="pt-BR" sz="2800" dirty="0">
                <a:solidFill>
                  <a:schemeClr val="bg1"/>
                </a:solidFill>
              </a:rPr>
              <a:t>Manter ficha de acompanhamento de 100% dos hipertensos </a:t>
            </a:r>
            <a:r>
              <a:rPr lang="pt-BR" sz="2800" dirty="0" smtClean="0">
                <a:solidFill>
                  <a:schemeClr val="bg1"/>
                </a:solidFill>
              </a:rPr>
              <a:t> e diabéticos cadastrados </a:t>
            </a:r>
            <a:r>
              <a:rPr lang="pt-BR" sz="2800" dirty="0">
                <a:solidFill>
                  <a:schemeClr val="bg1"/>
                </a:solidFill>
              </a:rPr>
              <a:t>na unidade de saúde</a:t>
            </a:r>
            <a:r>
              <a:rPr lang="pt-BR" sz="2800" dirty="0" smtClean="0">
                <a:solidFill>
                  <a:schemeClr val="bg1"/>
                </a:solidFill>
              </a:rPr>
              <a:t>.</a:t>
            </a:r>
          </a:p>
          <a:p>
            <a:endParaRPr lang="pt-BR" sz="2800" dirty="0" smtClean="0">
              <a:solidFill>
                <a:schemeClr val="bg1"/>
              </a:solidFill>
            </a:endParaRPr>
          </a:p>
          <a:p>
            <a:pPr algn="ctr"/>
            <a:r>
              <a:rPr lang="pt-BR" sz="2800" b="1" dirty="0">
                <a:solidFill>
                  <a:schemeClr val="bg1"/>
                </a:solidFill>
              </a:rPr>
              <a:t>Meta alcançada em </a:t>
            </a:r>
            <a:r>
              <a:rPr lang="pt-BR" sz="2800" b="1" dirty="0" smtClean="0">
                <a:solidFill>
                  <a:schemeClr val="bg1"/>
                </a:solidFill>
              </a:rPr>
              <a:t>100</a:t>
            </a:r>
            <a:r>
              <a:rPr lang="pt-BR" sz="2800" b="1" dirty="0">
                <a:solidFill>
                  <a:schemeClr val="bg1"/>
                </a:solidFill>
              </a:rPr>
              <a:t>%. </a:t>
            </a:r>
          </a:p>
          <a:p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08139" y="260648"/>
            <a:ext cx="8089024" cy="15696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/>
                </a:solidFill>
              </a:rPr>
              <a:t>Objetivo 4: </a:t>
            </a:r>
            <a:endParaRPr lang="pt-BR" sz="3200" dirty="0" smtClean="0">
              <a:solidFill>
                <a:schemeClr val="bg1"/>
              </a:solidFill>
            </a:endParaRPr>
          </a:p>
          <a:p>
            <a:pPr algn="ctr"/>
            <a:r>
              <a:rPr lang="pt-BR" sz="3200" dirty="0" smtClean="0">
                <a:solidFill>
                  <a:schemeClr val="bg1"/>
                </a:solidFill>
              </a:rPr>
              <a:t>Melhorar </a:t>
            </a:r>
            <a:r>
              <a:rPr lang="pt-BR" sz="3200" dirty="0">
                <a:solidFill>
                  <a:schemeClr val="bg1"/>
                </a:solidFill>
              </a:rPr>
              <a:t>registros das informações</a:t>
            </a:r>
          </a:p>
          <a:p>
            <a:r>
              <a:rPr lang="pt-BR" sz="32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284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0892" y="2677656"/>
            <a:ext cx="8477573" cy="267765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endParaRPr lang="pt-BR" sz="2800" b="1" dirty="0" smtClean="0"/>
          </a:p>
          <a:p>
            <a:pPr algn="ctr"/>
            <a:r>
              <a:rPr lang="pt-BR" sz="2800" b="1" dirty="0" smtClean="0"/>
              <a:t> </a:t>
            </a:r>
            <a:r>
              <a:rPr lang="pt-BR" sz="2800" dirty="0" smtClean="0">
                <a:solidFill>
                  <a:schemeClr val="bg1"/>
                </a:solidFill>
              </a:rPr>
              <a:t>Meta </a:t>
            </a:r>
            <a:r>
              <a:rPr lang="pt-BR" sz="2800" dirty="0">
                <a:solidFill>
                  <a:schemeClr val="bg1"/>
                </a:solidFill>
              </a:rPr>
              <a:t>5.1: Realizar estratificação do risco cardiovascular em 100% dos hipertensos </a:t>
            </a:r>
            <a:r>
              <a:rPr lang="pt-BR" sz="2800" dirty="0" smtClean="0">
                <a:solidFill>
                  <a:schemeClr val="bg1"/>
                </a:solidFill>
              </a:rPr>
              <a:t> e diabéticos cadastrados </a:t>
            </a:r>
            <a:r>
              <a:rPr lang="pt-BR" sz="2800" dirty="0">
                <a:solidFill>
                  <a:schemeClr val="bg1"/>
                </a:solidFill>
              </a:rPr>
              <a:t>na unidade de saúde</a:t>
            </a:r>
            <a:r>
              <a:rPr lang="pt-BR" sz="28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endParaRPr lang="es-BO" sz="2800" dirty="0">
              <a:solidFill>
                <a:schemeClr val="bg1"/>
              </a:solidFill>
            </a:endParaRPr>
          </a:p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Meta </a:t>
            </a:r>
            <a:r>
              <a:rPr lang="pt-BR" sz="2800" b="1" dirty="0">
                <a:solidFill>
                  <a:schemeClr val="bg1"/>
                </a:solidFill>
              </a:rPr>
              <a:t>alcançada </a:t>
            </a:r>
            <a:r>
              <a:rPr lang="pt-BR" sz="2800" b="1" dirty="0" smtClean="0">
                <a:solidFill>
                  <a:schemeClr val="bg1"/>
                </a:solidFill>
              </a:rPr>
              <a:t>em </a:t>
            </a:r>
            <a:r>
              <a:rPr lang="pt-BR" sz="2800" b="1" dirty="0">
                <a:solidFill>
                  <a:schemeClr val="bg1"/>
                </a:solidFill>
              </a:rPr>
              <a:t>100%.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70892" y="620688"/>
            <a:ext cx="8477573" cy="15696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Objetivo 5:  </a:t>
            </a:r>
            <a:endParaRPr lang="pt-BR" sz="32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Mapear </a:t>
            </a:r>
            <a:r>
              <a:rPr lang="pt-BR" sz="3200" b="1" dirty="0">
                <a:solidFill>
                  <a:schemeClr val="bg1"/>
                </a:solidFill>
              </a:rPr>
              <a:t>hipertensos e diabéticos de risco para doença cardiovascular</a:t>
            </a:r>
          </a:p>
        </p:txBody>
      </p:sp>
    </p:spTree>
    <p:extLst>
      <p:ext uri="{BB962C8B-B14F-4D97-AF65-F5344CB8AC3E}">
        <p14:creationId xmlns:p14="http://schemas.microsoft.com/office/powerpoint/2010/main" val="371831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20352" y="1366868"/>
            <a:ext cx="8959552" cy="526297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</a:rPr>
              <a:t>Meta 6.1 e 6.2: </a:t>
            </a:r>
            <a:r>
              <a:rPr lang="pt-BR" sz="2800" dirty="0">
                <a:solidFill>
                  <a:schemeClr val="bg1"/>
                </a:solidFill>
              </a:rPr>
              <a:t>Garantir orientação nutricional sobre alimentação saudável a 100% dos </a:t>
            </a:r>
            <a:r>
              <a:rPr lang="pt-BR" sz="2800" dirty="0" smtClean="0">
                <a:solidFill>
                  <a:schemeClr val="bg1"/>
                </a:solidFill>
              </a:rPr>
              <a:t>hipertensos e diabéticos </a:t>
            </a:r>
          </a:p>
          <a:p>
            <a:r>
              <a:rPr lang="pt-BR" sz="2800" dirty="0">
                <a:solidFill>
                  <a:schemeClr val="bg1"/>
                </a:solidFill>
              </a:rPr>
              <a:t>Meta </a:t>
            </a:r>
            <a:r>
              <a:rPr lang="pt-BR" sz="2800" dirty="0" smtClean="0">
                <a:solidFill>
                  <a:schemeClr val="bg1"/>
                </a:solidFill>
              </a:rPr>
              <a:t>6.3 e 6.4:Garantir </a:t>
            </a:r>
            <a:r>
              <a:rPr lang="pt-BR" sz="2800" dirty="0">
                <a:solidFill>
                  <a:schemeClr val="bg1"/>
                </a:solidFill>
              </a:rPr>
              <a:t>orientação em relação à prática regular de atividade física a 100% dos usuários </a:t>
            </a:r>
            <a:r>
              <a:rPr lang="pt-BR" sz="2800" dirty="0" smtClean="0">
                <a:solidFill>
                  <a:schemeClr val="bg1"/>
                </a:solidFill>
              </a:rPr>
              <a:t>hipertensos.</a:t>
            </a:r>
          </a:p>
          <a:p>
            <a:r>
              <a:rPr lang="pt-BR" sz="2800" dirty="0" smtClean="0">
                <a:solidFill>
                  <a:schemeClr val="bg1"/>
                </a:solidFill>
              </a:rPr>
              <a:t>Meta </a:t>
            </a:r>
            <a:r>
              <a:rPr lang="pt-BR" sz="2800" dirty="0">
                <a:solidFill>
                  <a:schemeClr val="bg1"/>
                </a:solidFill>
              </a:rPr>
              <a:t>6.5 </a:t>
            </a:r>
            <a:r>
              <a:rPr lang="pt-BR" sz="2800" dirty="0" smtClean="0">
                <a:solidFill>
                  <a:schemeClr val="bg1"/>
                </a:solidFill>
              </a:rPr>
              <a:t> e 6.6: Garantir </a:t>
            </a:r>
            <a:r>
              <a:rPr lang="pt-BR" sz="2800" dirty="0">
                <a:solidFill>
                  <a:schemeClr val="bg1"/>
                </a:solidFill>
              </a:rPr>
              <a:t>orientação sobre os riscos do tabagismo a 100% dos usuários hipertensos </a:t>
            </a:r>
            <a:r>
              <a:rPr lang="pt-BR" sz="2800" dirty="0" smtClean="0">
                <a:solidFill>
                  <a:schemeClr val="bg1"/>
                </a:solidFill>
              </a:rPr>
              <a:t> e diabéticos</a:t>
            </a:r>
          </a:p>
          <a:p>
            <a:r>
              <a:rPr lang="pt-BR" sz="2800" dirty="0" smtClean="0">
                <a:solidFill>
                  <a:schemeClr val="bg1"/>
                </a:solidFill>
              </a:rPr>
              <a:t>Meta 6.7 e 6.8: Garantir </a:t>
            </a:r>
            <a:r>
              <a:rPr lang="pt-BR" sz="2800" dirty="0">
                <a:solidFill>
                  <a:schemeClr val="bg1"/>
                </a:solidFill>
              </a:rPr>
              <a:t>orientação sobre higiene bucal a 100% dos usuários hipertensos </a:t>
            </a:r>
            <a:r>
              <a:rPr lang="pt-BR" sz="2800" dirty="0" smtClean="0">
                <a:solidFill>
                  <a:schemeClr val="bg1"/>
                </a:solidFill>
              </a:rPr>
              <a:t>e diabéticos </a:t>
            </a:r>
          </a:p>
          <a:p>
            <a:r>
              <a:rPr lang="pt-BR" sz="2800" b="1" dirty="0" smtClean="0">
                <a:solidFill>
                  <a:schemeClr val="bg1"/>
                </a:solidFill>
              </a:rPr>
              <a:t> Metas alcançadas </a:t>
            </a:r>
            <a:r>
              <a:rPr lang="pt-BR" sz="2800" b="1" dirty="0">
                <a:solidFill>
                  <a:schemeClr val="bg1"/>
                </a:solidFill>
              </a:rPr>
              <a:t>em </a:t>
            </a:r>
            <a:r>
              <a:rPr lang="pt-BR" sz="2800" b="1" dirty="0" smtClean="0">
                <a:solidFill>
                  <a:schemeClr val="bg1"/>
                </a:solidFill>
              </a:rPr>
              <a:t>100</a:t>
            </a:r>
            <a:r>
              <a:rPr lang="pt-BR" sz="2800" b="1" dirty="0">
                <a:solidFill>
                  <a:schemeClr val="bg1"/>
                </a:solidFill>
              </a:rPr>
              <a:t>%.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" y="76162"/>
            <a:ext cx="9079904" cy="10156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</a:rPr>
              <a:t>Objetivo 6: Promover a saúde dos hipertensos </a:t>
            </a:r>
            <a:r>
              <a:rPr lang="pt-BR" sz="3000" b="1" dirty="0" smtClean="0">
                <a:solidFill>
                  <a:schemeClr val="bg1"/>
                </a:solidFill>
              </a:rPr>
              <a:t>e </a:t>
            </a:r>
          </a:p>
          <a:p>
            <a:pPr algn="ctr"/>
            <a:r>
              <a:rPr lang="pt-BR" sz="3000" b="1" dirty="0" smtClean="0">
                <a:solidFill>
                  <a:schemeClr val="bg1"/>
                </a:solidFill>
              </a:rPr>
              <a:t>diabéticos</a:t>
            </a:r>
            <a:endParaRPr lang="pt-BR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3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1556792"/>
            <a:ext cx="8568952" cy="483209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 </a:t>
            </a:r>
            <a:r>
              <a:rPr lang="pt-BR" sz="2800" dirty="0" smtClean="0">
                <a:solidFill>
                  <a:srgbClr val="000000"/>
                </a:solidFill>
                <a:ea typeface="Calibri"/>
                <a:cs typeface="Times New Roman"/>
              </a:rPr>
              <a:t>O </a:t>
            </a:r>
            <a:r>
              <a:rPr lang="pt-BR" sz="2800" dirty="0">
                <a:solidFill>
                  <a:srgbClr val="000000"/>
                </a:solidFill>
                <a:ea typeface="Calibri"/>
                <a:cs typeface="Times New Roman"/>
              </a:rPr>
              <a:t>impacto da intervenção foi </a:t>
            </a:r>
            <a:r>
              <a:rPr lang="pt-BR" sz="2800" dirty="0" smtClean="0">
                <a:solidFill>
                  <a:srgbClr val="000000"/>
                </a:solidFill>
                <a:ea typeface="Calibri"/>
                <a:cs typeface="Times New Roman"/>
              </a:rPr>
              <a:t>positivo </a:t>
            </a:r>
            <a:r>
              <a:rPr lang="pt-BR" sz="2800" dirty="0">
                <a:solidFill>
                  <a:srgbClr val="000000"/>
                </a:solidFill>
                <a:ea typeface="Calibri"/>
                <a:cs typeface="Times New Roman"/>
              </a:rPr>
              <a:t>para nossa </a:t>
            </a:r>
            <a:r>
              <a:rPr lang="pt-BR" sz="2800" dirty="0" smtClean="0">
                <a:solidFill>
                  <a:srgbClr val="000000"/>
                </a:solidFill>
                <a:ea typeface="Calibri"/>
                <a:cs typeface="Times New Roman"/>
              </a:rPr>
              <a:t>comunidade: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pt-BR" sz="2800" dirty="0" smtClean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pt-BR" sz="2800" dirty="0" smtClean="0">
                <a:solidFill>
                  <a:prstClr val="black"/>
                </a:solidFill>
              </a:rPr>
              <a:t>Propiciou a ampliação da cobertura da atenção de Hipertensos e diabéticos. </a:t>
            </a:r>
            <a:endParaRPr lang="pt-BR" sz="2800" dirty="0">
              <a:solidFill>
                <a:srgbClr val="000000"/>
              </a:solidFill>
              <a:cs typeface="Times New Roman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pt-BR" sz="2800" dirty="0" smtClean="0">
                <a:solidFill>
                  <a:srgbClr val="000000"/>
                </a:solidFill>
                <a:ea typeface="Calibri"/>
                <a:cs typeface="Times New Roman"/>
              </a:rPr>
              <a:t>Os usuários </a:t>
            </a:r>
            <a:r>
              <a:rPr lang="pt-BR" sz="2800" dirty="0">
                <a:solidFill>
                  <a:srgbClr val="000000"/>
                </a:solidFill>
                <a:ea typeface="Calibri"/>
                <a:cs typeface="Times New Roman"/>
              </a:rPr>
              <a:t>demonstram satisfação com a prioridade no atendimento e a qualidade das consultas </a:t>
            </a:r>
            <a:r>
              <a:rPr lang="pt-BR" sz="2800" dirty="0" smtClean="0">
                <a:solidFill>
                  <a:srgbClr val="000000"/>
                </a:solidFill>
                <a:ea typeface="Calibri"/>
                <a:cs typeface="Times New Roman"/>
              </a:rPr>
              <a:t>integrais.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pt-BR" sz="2800" dirty="0" smtClean="0">
                <a:solidFill>
                  <a:srgbClr val="000000"/>
                </a:solidFill>
                <a:ea typeface="Calibri"/>
                <a:cs typeface="Times New Roman"/>
              </a:rPr>
              <a:t>Efetivamos o trabalho em equipe, ajudando conhecer o papel de cada profissional da equipe.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bg1"/>
                </a:solidFill>
              </a:rPr>
              <a:t>Conseguimos alcançar quase todas as metas propostas </a:t>
            </a:r>
            <a:r>
              <a:rPr lang="pt-BR" sz="2800" dirty="0">
                <a:solidFill>
                  <a:schemeClr val="bg1"/>
                </a:solidFill>
              </a:rPr>
              <a:t>no projeto.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627784" y="202871"/>
            <a:ext cx="3168352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Discussão</a:t>
            </a:r>
          </a:p>
        </p:txBody>
      </p:sp>
      <p:sp>
        <p:nvSpPr>
          <p:cNvPr id="4" name="3 Flecha izquierda y arriba"/>
          <p:cNvSpPr/>
          <p:nvPr/>
        </p:nvSpPr>
        <p:spPr>
          <a:xfrm rot="10800000">
            <a:off x="1403648" y="495258"/>
            <a:ext cx="648072" cy="773502"/>
          </a:xfrm>
          <a:prstGeom prst="leftUpArrow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429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908720"/>
            <a:ext cx="8280920" cy="526297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457200" lvl="0" indent="-457200" algn="just">
              <a:buFont typeface="Wingdings" pitchFamily="2" charset="2"/>
              <a:buChar char="Ø"/>
            </a:pPr>
            <a:r>
              <a:rPr lang="pt-BR" sz="2800" dirty="0" smtClean="0">
                <a:solidFill>
                  <a:prstClr val="black"/>
                </a:solidFill>
              </a:rPr>
              <a:t>Melhorou a  </a:t>
            </a:r>
            <a:r>
              <a:rPr lang="pt-BR" sz="2800" dirty="0">
                <a:solidFill>
                  <a:prstClr val="black"/>
                </a:solidFill>
              </a:rPr>
              <a:t>preparação para o desenvolvimento de nosso trabalho em </a:t>
            </a:r>
            <a:r>
              <a:rPr lang="pt-BR" sz="2800" dirty="0" smtClean="0">
                <a:solidFill>
                  <a:prstClr val="black"/>
                </a:solidFill>
              </a:rPr>
              <a:t>saúde comunitária. </a:t>
            </a:r>
            <a:endParaRPr lang="pt-BR" sz="2800" dirty="0">
              <a:solidFill>
                <a:prstClr val="black"/>
              </a:solidFill>
            </a:endParaRPr>
          </a:p>
          <a:p>
            <a:pPr marL="457200" lvl="0" indent="-457200" algn="just">
              <a:buFont typeface="Wingdings" pitchFamily="2" charset="2"/>
              <a:buChar char="Ø"/>
            </a:pPr>
            <a:r>
              <a:rPr lang="pt-BR" sz="2800" dirty="0" smtClean="0">
                <a:solidFill>
                  <a:prstClr val="black"/>
                </a:solidFill>
              </a:rPr>
              <a:t>Teve </a:t>
            </a:r>
            <a:r>
              <a:rPr lang="pt-BR" sz="2800" dirty="0">
                <a:solidFill>
                  <a:prstClr val="black"/>
                </a:solidFill>
              </a:rPr>
              <a:t>um impacto positivo no desenvolvimento de outras ações </a:t>
            </a:r>
            <a:r>
              <a:rPr lang="pt-BR" sz="2800" dirty="0" smtClean="0">
                <a:solidFill>
                  <a:prstClr val="black"/>
                </a:solidFill>
              </a:rPr>
              <a:t>programáticas.</a:t>
            </a:r>
          </a:p>
          <a:p>
            <a:pPr marL="457200" lvl="0" indent="-457200" algn="just">
              <a:buFont typeface="Wingdings" pitchFamily="2" charset="2"/>
              <a:buChar char="Ø"/>
            </a:pPr>
            <a:r>
              <a:rPr lang="pt-BR" sz="2800" dirty="0" smtClean="0">
                <a:solidFill>
                  <a:prstClr val="black"/>
                </a:solidFill>
              </a:rPr>
              <a:t>Melhoramos</a:t>
            </a:r>
            <a:r>
              <a:rPr lang="es-BO" sz="2800" dirty="0" smtClean="0">
                <a:solidFill>
                  <a:prstClr val="black"/>
                </a:solidFill>
              </a:rPr>
              <a:t> a cultura </a:t>
            </a:r>
            <a:r>
              <a:rPr lang="pt-BR" sz="2800" dirty="0" smtClean="0">
                <a:solidFill>
                  <a:prstClr val="black"/>
                </a:solidFill>
              </a:rPr>
              <a:t>geral</a:t>
            </a:r>
            <a:r>
              <a:rPr lang="es-BO" sz="2800" dirty="0" smtClean="0">
                <a:solidFill>
                  <a:prstClr val="black"/>
                </a:solidFill>
              </a:rPr>
              <a:t> dos </a:t>
            </a:r>
            <a:r>
              <a:rPr lang="es-BO" sz="2800" dirty="0" err="1" smtClean="0">
                <a:solidFill>
                  <a:prstClr val="black"/>
                </a:solidFill>
              </a:rPr>
              <a:t>usuários</a:t>
            </a:r>
            <a:r>
              <a:rPr lang="es-BO" sz="2800" dirty="0" smtClean="0">
                <a:solidFill>
                  <a:prstClr val="black"/>
                </a:solidFill>
              </a:rPr>
              <a:t> sobre os </a:t>
            </a:r>
            <a:r>
              <a:rPr lang="pt-BR" sz="2800" dirty="0" smtClean="0">
                <a:solidFill>
                  <a:prstClr val="black"/>
                </a:solidFill>
              </a:rPr>
              <a:t>fatores</a:t>
            </a:r>
            <a:r>
              <a:rPr lang="es-BO" sz="2800" dirty="0" smtClean="0">
                <a:solidFill>
                  <a:prstClr val="black"/>
                </a:solidFill>
              </a:rPr>
              <a:t> de risco de </a:t>
            </a:r>
            <a:r>
              <a:rPr lang="pt-BR" sz="2800" dirty="0" smtClean="0">
                <a:solidFill>
                  <a:prstClr val="black"/>
                </a:solidFill>
              </a:rPr>
              <a:t>suas</a:t>
            </a:r>
            <a:r>
              <a:rPr lang="es-BO" sz="2800" dirty="0" smtClean="0">
                <a:solidFill>
                  <a:prstClr val="black"/>
                </a:solidFill>
              </a:rPr>
              <a:t> </a:t>
            </a:r>
            <a:r>
              <a:rPr lang="pt-BR" sz="2800" dirty="0" smtClean="0">
                <a:solidFill>
                  <a:prstClr val="black"/>
                </a:solidFill>
              </a:rPr>
              <a:t>doenças</a:t>
            </a:r>
            <a:r>
              <a:rPr lang="es-BO" sz="2800" dirty="0" smtClean="0">
                <a:solidFill>
                  <a:prstClr val="black"/>
                </a:solidFill>
              </a:rPr>
              <a:t>.</a:t>
            </a:r>
          </a:p>
          <a:p>
            <a:pPr marL="457200" lvl="0" indent="-457200" algn="just">
              <a:buFont typeface="Wingdings" pitchFamily="2" charset="2"/>
              <a:buChar char="Ø"/>
            </a:pPr>
            <a:r>
              <a:rPr lang="pt-BR" sz="2800" dirty="0" smtClean="0">
                <a:solidFill>
                  <a:prstClr val="black"/>
                </a:solidFill>
              </a:rPr>
              <a:t>Nossa </a:t>
            </a:r>
            <a:r>
              <a:rPr lang="pt-BR" sz="2800" dirty="0">
                <a:solidFill>
                  <a:prstClr val="black"/>
                </a:solidFill>
              </a:rPr>
              <a:t>intervenção já é parte da rotina de </a:t>
            </a:r>
            <a:r>
              <a:rPr lang="pt-BR" sz="2800" dirty="0" smtClean="0">
                <a:solidFill>
                  <a:prstClr val="black"/>
                </a:solidFill>
              </a:rPr>
              <a:t>                         nosso  </a:t>
            </a:r>
            <a:r>
              <a:rPr lang="pt-BR" sz="2800" dirty="0">
                <a:solidFill>
                  <a:prstClr val="black"/>
                </a:solidFill>
              </a:rPr>
              <a:t>trabalho </a:t>
            </a:r>
            <a:r>
              <a:rPr lang="pt-BR" sz="2800" dirty="0" smtClean="0">
                <a:solidFill>
                  <a:prstClr val="black"/>
                </a:solidFill>
              </a:rPr>
              <a:t>diário para melhorar a saúde brasileira que é nosso objetivo.</a:t>
            </a:r>
            <a:endParaRPr lang="pt-BR" sz="2800" dirty="0">
              <a:solidFill>
                <a:prstClr val="black"/>
              </a:solidFill>
            </a:endParaRPr>
          </a:p>
          <a:p>
            <a:pPr lvl="0" algn="just"/>
            <a:r>
              <a:rPr lang="pt-BR" sz="2800" dirty="0">
                <a:solidFill>
                  <a:prstClr val="black"/>
                </a:solidFill>
              </a:rPr>
              <a:t> </a:t>
            </a:r>
            <a:endParaRPr lang="pt-BR" dirty="0">
              <a:solidFill>
                <a:prstClr val="black"/>
              </a:solidFill>
            </a:endParaRPr>
          </a:p>
          <a:p>
            <a:pPr marL="457200" lvl="0" indent="-457200" algn="just">
              <a:buFontTx/>
              <a:buChar char="-"/>
            </a:pPr>
            <a:endParaRPr lang="pt-BR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1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CuadroTexto"/>
          <p:cNvSpPr txBox="1"/>
          <p:nvPr/>
        </p:nvSpPr>
        <p:spPr>
          <a:xfrm>
            <a:off x="251520" y="2006362"/>
            <a:ext cx="8892480" cy="15696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solidFill>
                  <a:schemeClr val="bg1"/>
                </a:solidFill>
              </a:rPr>
              <a:t>Como está a intervenção hoje na UBS?</a:t>
            </a:r>
            <a:endParaRPr lang="pt-BR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9528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66700" y="1340768"/>
            <a:ext cx="8784976" cy="532453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</a:rPr>
              <a:t>O </a:t>
            </a:r>
            <a:r>
              <a:rPr lang="pt-BR" sz="2800" dirty="0">
                <a:solidFill>
                  <a:schemeClr val="bg1"/>
                </a:solidFill>
              </a:rPr>
              <a:t>curso cumpriu e superou as minhas </a:t>
            </a:r>
            <a:r>
              <a:rPr lang="pt-BR" sz="2800" dirty="0" smtClean="0">
                <a:solidFill>
                  <a:schemeClr val="bg1"/>
                </a:solidFill>
              </a:rPr>
              <a:t>expectativas.    </a:t>
            </a:r>
            <a:endParaRPr lang="pt-BR" sz="2800" dirty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bg1"/>
                </a:solidFill>
              </a:rPr>
              <a:t>Significou </a:t>
            </a:r>
            <a:r>
              <a:rPr lang="pt-BR" sz="2800" dirty="0">
                <a:solidFill>
                  <a:schemeClr val="bg1"/>
                </a:solidFill>
              </a:rPr>
              <a:t>uma oportunidade para conhecer, interagir com os colegas  sobre as suas experiências de trabalho em matéria de </a:t>
            </a:r>
            <a:r>
              <a:rPr lang="pt-BR" sz="2800" dirty="0" smtClean="0">
                <a:solidFill>
                  <a:schemeClr val="bg1"/>
                </a:solidFill>
              </a:rPr>
              <a:t>saúde.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bg1"/>
                </a:solidFill>
              </a:rPr>
              <a:t>Foi minha primeira experiência de aprendizagem a distância no ambiente virtual.</a:t>
            </a:r>
            <a:endParaRPr lang="pt-BR" sz="2800" dirty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bg1"/>
                </a:solidFill>
              </a:rPr>
              <a:t> Melhorou minha preparação profissional </a:t>
            </a:r>
            <a:r>
              <a:rPr lang="pt-BR" sz="2800" dirty="0">
                <a:solidFill>
                  <a:schemeClr val="bg1"/>
                </a:solidFill>
              </a:rPr>
              <a:t>n</a:t>
            </a:r>
            <a:r>
              <a:rPr lang="pt-BR" sz="2800" dirty="0" smtClean="0">
                <a:solidFill>
                  <a:schemeClr val="bg1"/>
                </a:solidFill>
              </a:rPr>
              <a:t>o </a:t>
            </a:r>
            <a:r>
              <a:rPr lang="pt-BR" sz="2800" dirty="0">
                <a:solidFill>
                  <a:schemeClr val="bg1"/>
                </a:solidFill>
              </a:rPr>
              <a:t>manejo de doenças endêmicas, por exemplo, Leishmaniose, </a:t>
            </a:r>
            <a:r>
              <a:rPr lang="pt-BR" sz="2800" dirty="0" smtClean="0">
                <a:solidFill>
                  <a:schemeClr val="bg1"/>
                </a:solidFill>
              </a:rPr>
              <a:t>Hanseníase e </a:t>
            </a:r>
            <a:r>
              <a:rPr lang="pt-BR" sz="2800" dirty="0">
                <a:solidFill>
                  <a:schemeClr val="bg1"/>
                </a:solidFill>
              </a:rPr>
              <a:t>tuberculose</a:t>
            </a:r>
            <a:r>
              <a:rPr lang="pt-BR" sz="2800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bg1"/>
                </a:solidFill>
              </a:rPr>
              <a:t> </a:t>
            </a:r>
            <a:r>
              <a:rPr lang="pt-BR" sz="2800" dirty="0">
                <a:solidFill>
                  <a:schemeClr val="bg1"/>
                </a:solidFill>
              </a:rPr>
              <a:t>As melhorias nos atendimentos já formam parte da rotina no serviço</a:t>
            </a:r>
            <a:r>
              <a:rPr lang="pt-BR" sz="2800" dirty="0"/>
              <a:t>.</a:t>
            </a:r>
          </a:p>
          <a:p>
            <a:endParaRPr lang="pt-BR" sz="28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10430" y="116632"/>
            <a:ext cx="8892480" cy="10156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</a:rPr>
              <a:t>Reflexão crítica sobre o processo pessoal de aprendizagem</a:t>
            </a:r>
          </a:p>
        </p:txBody>
      </p:sp>
    </p:spTree>
    <p:extLst>
      <p:ext uri="{BB962C8B-B14F-4D97-AF65-F5344CB8AC3E}">
        <p14:creationId xmlns:p14="http://schemas.microsoft.com/office/powerpoint/2010/main" val="385892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27584" y="1027574"/>
            <a:ext cx="7254552" cy="506497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pt-BR" sz="2800" dirty="0" smtClean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O </a:t>
            </a: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maior erro dos médicos é tentarem curar o corpo sem se preocupar curar a alma. Entretanto, corpo e alma são um e não podem ser tratados separadamente</a:t>
            </a: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.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Platão.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t-BR" sz="28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                                                        OBRIGADO</a:t>
            </a:r>
            <a:r>
              <a:rPr lang="pt-BR" sz="28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.</a:t>
            </a:r>
            <a:endParaRPr lang="pt-BR" sz="28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3620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03848" y="404664"/>
            <a:ext cx="2803973" cy="584775"/>
          </a:xfrm>
          <a:prstGeom prst="rect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Prevalências 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3" name="2 Flecha derecha"/>
          <p:cNvSpPr/>
          <p:nvPr/>
        </p:nvSpPr>
        <p:spPr>
          <a:xfrm rot="8226743">
            <a:off x="3308275" y="1417074"/>
            <a:ext cx="1222318" cy="409423"/>
          </a:xfrm>
          <a:prstGeom prst="rightArrow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3 Flecha abajo"/>
          <p:cNvSpPr/>
          <p:nvPr/>
        </p:nvSpPr>
        <p:spPr>
          <a:xfrm rot="19124191">
            <a:off x="4960673" y="1033605"/>
            <a:ext cx="429480" cy="1170136"/>
          </a:xfrm>
          <a:prstGeom prst="downArrow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5 CuadroTexto"/>
          <p:cNvSpPr txBox="1"/>
          <p:nvPr/>
        </p:nvSpPr>
        <p:spPr>
          <a:xfrm>
            <a:off x="179512" y="1212148"/>
            <a:ext cx="3024336" cy="1938992"/>
          </a:xfrm>
          <a:prstGeom prst="rect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A HAS </a:t>
            </a:r>
            <a:r>
              <a:rPr lang="pt-BR" sz="2400" b="1" dirty="0" smtClean="0">
                <a:solidFill>
                  <a:schemeClr val="bg1"/>
                </a:solidFill>
              </a:rPr>
              <a:t>acomete 24% </a:t>
            </a:r>
            <a:r>
              <a:rPr lang="pt-BR" sz="2400" b="1" dirty="0">
                <a:solidFill>
                  <a:schemeClr val="bg1"/>
                </a:solidFill>
              </a:rPr>
              <a:t>d</a:t>
            </a:r>
            <a:r>
              <a:rPr lang="pt-BR" sz="2400" b="1" dirty="0" smtClean="0">
                <a:solidFill>
                  <a:schemeClr val="bg1"/>
                </a:solidFill>
              </a:rPr>
              <a:t>a </a:t>
            </a:r>
            <a:r>
              <a:rPr lang="pt-BR" sz="2400" b="1" dirty="0">
                <a:solidFill>
                  <a:schemeClr val="bg1"/>
                </a:solidFill>
              </a:rPr>
              <a:t>população adulta, chegando a 63% </a:t>
            </a:r>
            <a:r>
              <a:rPr lang="pt-BR" sz="2400" b="1" dirty="0" smtClean="0">
                <a:solidFill>
                  <a:schemeClr val="bg1"/>
                </a:solidFill>
              </a:rPr>
              <a:t>da </a:t>
            </a:r>
            <a:r>
              <a:rPr lang="pt-BR" sz="2400" b="1" dirty="0">
                <a:solidFill>
                  <a:schemeClr val="bg1"/>
                </a:solidFill>
              </a:rPr>
              <a:t>população maior de 65 anos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6007821" y="1212938"/>
            <a:ext cx="2884658" cy="1938992"/>
          </a:xfrm>
          <a:prstGeom prst="rect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A DM </a:t>
            </a:r>
            <a:r>
              <a:rPr lang="pt-BR" sz="2400" b="1" dirty="0">
                <a:solidFill>
                  <a:schemeClr val="bg1"/>
                </a:solidFill>
              </a:rPr>
              <a:t>estima-se </a:t>
            </a:r>
            <a:r>
              <a:rPr lang="pt-BR" sz="2400" b="1" dirty="0" smtClean="0">
                <a:solidFill>
                  <a:schemeClr val="bg1"/>
                </a:solidFill>
              </a:rPr>
              <a:t>presente </a:t>
            </a:r>
            <a:r>
              <a:rPr lang="pt-BR" sz="2400" b="1" dirty="0">
                <a:solidFill>
                  <a:schemeClr val="bg1"/>
                </a:solidFill>
              </a:rPr>
              <a:t>em 5,8% da população brasileira maior de 20 anos</a:t>
            </a:r>
          </a:p>
        </p:txBody>
      </p:sp>
      <p:sp>
        <p:nvSpPr>
          <p:cNvPr id="9" name="8 Flecha izquierda, derecha y arriba"/>
          <p:cNvSpPr/>
          <p:nvPr/>
        </p:nvSpPr>
        <p:spPr>
          <a:xfrm rot="10800000">
            <a:off x="3494873" y="2564903"/>
            <a:ext cx="2225369" cy="1296143"/>
          </a:xfrm>
          <a:prstGeom prst="leftRightUpArrow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9 CuadroTexto"/>
          <p:cNvSpPr txBox="1"/>
          <p:nvPr/>
        </p:nvSpPr>
        <p:spPr>
          <a:xfrm rot="10800000" flipV="1">
            <a:off x="179512" y="4123239"/>
            <a:ext cx="8712966" cy="1938992"/>
          </a:xfrm>
          <a:prstGeom prst="rect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Além de ser </a:t>
            </a:r>
            <a:r>
              <a:rPr lang="pt-BR" sz="2400" b="1" dirty="0" smtClean="0">
                <a:solidFill>
                  <a:schemeClr val="bg1"/>
                </a:solidFill>
              </a:rPr>
              <a:t>causas </a:t>
            </a:r>
            <a:r>
              <a:rPr lang="pt-BR" sz="2400" b="1" dirty="0">
                <a:solidFill>
                  <a:schemeClr val="bg1"/>
                </a:solidFill>
              </a:rPr>
              <a:t>direta de cardiopatia hipertensiva, </a:t>
            </a:r>
            <a:r>
              <a:rPr lang="pt-BR" sz="2400" b="1" dirty="0" smtClean="0">
                <a:solidFill>
                  <a:schemeClr val="bg1"/>
                </a:solidFill>
              </a:rPr>
              <a:t>são  fatores </a:t>
            </a:r>
            <a:r>
              <a:rPr lang="pt-BR" sz="2400" b="1" dirty="0">
                <a:solidFill>
                  <a:schemeClr val="bg1"/>
                </a:solidFill>
              </a:rPr>
              <a:t>de risco para doenças decorrentes de aterosclerose e trombose, que se manifestam, predominantemente, por doença isquêmica cardíaca, cerebrovascular, vascular periférica e renal. </a:t>
            </a:r>
          </a:p>
        </p:txBody>
      </p:sp>
    </p:spTree>
    <p:extLst>
      <p:ext uri="{BB962C8B-B14F-4D97-AF65-F5344CB8AC3E}">
        <p14:creationId xmlns:p14="http://schemas.microsoft.com/office/powerpoint/2010/main" val="5824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491880" y="476671"/>
            <a:ext cx="1893467" cy="584775"/>
          </a:xfrm>
          <a:prstGeom prst="rect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Brasileia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3994" y="1486826"/>
            <a:ext cx="3960439" cy="3416320"/>
          </a:xfrm>
          <a:prstGeom prst="rect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Município </a:t>
            </a:r>
            <a:r>
              <a:rPr lang="pt-BR" sz="2400" b="1" dirty="0">
                <a:solidFill>
                  <a:schemeClr val="bg1"/>
                </a:solidFill>
              </a:rPr>
              <a:t>fronteiriço com </a:t>
            </a:r>
            <a:r>
              <a:rPr lang="pt-BR" sz="2400" b="1" dirty="0" smtClean="0">
                <a:solidFill>
                  <a:schemeClr val="bg1"/>
                </a:solidFill>
              </a:rPr>
              <a:t>a </a:t>
            </a:r>
            <a:r>
              <a:rPr lang="pt-BR" sz="2400" b="1" dirty="0">
                <a:solidFill>
                  <a:schemeClr val="bg1"/>
                </a:solidFill>
              </a:rPr>
              <a:t>Bolívia, </a:t>
            </a:r>
            <a:r>
              <a:rPr lang="pt-BR" sz="2400" b="1" dirty="0" smtClean="0">
                <a:solidFill>
                  <a:schemeClr val="bg1"/>
                </a:solidFill>
              </a:rPr>
              <a:t>ao sul </a:t>
            </a:r>
            <a:r>
              <a:rPr lang="pt-BR" sz="2400" b="1" dirty="0">
                <a:solidFill>
                  <a:schemeClr val="bg1"/>
                </a:solidFill>
              </a:rPr>
              <a:t>do estado do </a:t>
            </a:r>
            <a:r>
              <a:rPr lang="pt-BR" sz="2400" b="1" dirty="0" smtClean="0">
                <a:solidFill>
                  <a:schemeClr val="bg1"/>
                </a:solidFill>
              </a:rPr>
              <a:t>Acre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solidFill>
                  <a:schemeClr val="bg1"/>
                </a:solidFill>
              </a:rPr>
              <a:t>População </a:t>
            </a:r>
            <a:r>
              <a:rPr lang="pt-BR" sz="2400" b="1" dirty="0">
                <a:solidFill>
                  <a:schemeClr val="bg1"/>
                </a:solidFill>
              </a:rPr>
              <a:t>estimada em </a:t>
            </a:r>
            <a:r>
              <a:rPr lang="pt-BR" sz="2400" b="1" dirty="0" smtClean="0">
                <a:solidFill>
                  <a:schemeClr val="bg1"/>
                </a:solidFill>
              </a:rPr>
              <a:t>23.378 </a:t>
            </a:r>
            <a:r>
              <a:rPr lang="pt-BR" sz="2400" b="1" dirty="0">
                <a:solidFill>
                  <a:schemeClr val="bg1"/>
                </a:solidFill>
              </a:rPr>
              <a:t>habitantes</a:t>
            </a:r>
            <a:r>
              <a:rPr lang="pt-BR" sz="2400" b="1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solidFill>
                  <a:schemeClr val="bg1"/>
                </a:solidFill>
              </a:rPr>
              <a:t>Sua </a:t>
            </a:r>
            <a:r>
              <a:rPr lang="pt-BR" sz="2400" b="1" dirty="0">
                <a:solidFill>
                  <a:schemeClr val="bg1"/>
                </a:solidFill>
              </a:rPr>
              <a:t>área é de 3.916,507 km² (com uma densidade de 5,46 h/km²).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385347" y="1886268"/>
            <a:ext cx="3507133" cy="2462213"/>
          </a:xfrm>
          <a:prstGeom prst="rect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chemeClr val="bg1"/>
                </a:solidFill>
              </a:rPr>
              <a:t>Tem limite com </a:t>
            </a:r>
            <a:endParaRPr lang="pt-BR" sz="2200" b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pt-BR" sz="2200" b="1" dirty="0">
                <a:solidFill>
                  <a:schemeClr val="bg1"/>
                </a:solidFill>
              </a:rPr>
              <a:t>O</a:t>
            </a:r>
            <a:r>
              <a:rPr lang="pt-BR" sz="2200" b="1" dirty="0" smtClean="0">
                <a:solidFill>
                  <a:schemeClr val="bg1"/>
                </a:solidFill>
              </a:rPr>
              <a:t> </a:t>
            </a:r>
            <a:r>
              <a:rPr lang="pt-BR" sz="2200" b="1" dirty="0">
                <a:solidFill>
                  <a:schemeClr val="bg1"/>
                </a:solidFill>
              </a:rPr>
              <a:t>D</a:t>
            </a:r>
            <a:r>
              <a:rPr lang="pt-BR" sz="2200" b="1" dirty="0" smtClean="0">
                <a:solidFill>
                  <a:schemeClr val="bg1"/>
                </a:solidFill>
              </a:rPr>
              <a:t>epartamento </a:t>
            </a:r>
            <a:r>
              <a:rPr lang="pt-BR" sz="2200" b="1" dirty="0">
                <a:solidFill>
                  <a:schemeClr val="bg1"/>
                </a:solidFill>
              </a:rPr>
              <a:t>de Pando na </a:t>
            </a:r>
            <a:r>
              <a:rPr lang="pt-BR" sz="2200" b="1" dirty="0" smtClean="0">
                <a:solidFill>
                  <a:schemeClr val="bg1"/>
                </a:solidFill>
              </a:rPr>
              <a:t>Bolívia,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pt-BR" sz="2200" b="1" dirty="0" smtClean="0">
                <a:solidFill>
                  <a:schemeClr val="bg1"/>
                </a:solidFill>
              </a:rPr>
              <a:t>Municípios </a:t>
            </a:r>
            <a:r>
              <a:rPr lang="pt-BR" sz="2200" b="1" dirty="0">
                <a:solidFill>
                  <a:schemeClr val="bg1"/>
                </a:solidFill>
              </a:rPr>
              <a:t>de </a:t>
            </a:r>
            <a:r>
              <a:rPr lang="pt-BR" sz="2200" b="1" dirty="0" smtClean="0">
                <a:solidFill>
                  <a:schemeClr val="bg1"/>
                </a:solidFill>
              </a:rPr>
              <a:t>Epitaciolândia, Assis </a:t>
            </a:r>
            <a:r>
              <a:rPr lang="pt-BR" sz="2200" b="1" dirty="0">
                <a:solidFill>
                  <a:schemeClr val="bg1"/>
                </a:solidFill>
              </a:rPr>
              <a:t>Brasil, Sena Madureira e Xapuri</a:t>
            </a:r>
            <a:r>
              <a:rPr lang="pt-BR" sz="2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8 Llamada de flecha cuádruple"/>
          <p:cNvSpPr/>
          <p:nvPr/>
        </p:nvSpPr>
        <p:spPr>
          <a:xfrm>
            <a:off x="4072594" y="1124718"/>
            <a:ext cx="1216152" cy="3299804"/>
          </a:xfrm>
          <a:prstGeom prst="quadArrowCallout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10 CuadroTexto"/>
          <p:cNvSpPr txBox="1"/>
          <p:nvPr/>
        </p:nvSpPr>
        <p:spPr>
          <a:xfrm>
            <a:off x="1270261" y="5157192"/>
            <a:ext cx="6336703" cy="1569660"/>
          </a:xfrm>
          <a:prstGeom prst="rect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A rede de atenção básica de saúde está formada </a:t>
            </a:r>
            <a:r>
              <a:rPr lang="pt-BR" sz="2400" b="1" dirty="0" smtClean="0">
                <a:solidFill>
                  <a:schemeClr val="bg1"/>
                </a:solidFill>
              </a:rPr>
              <a:t>por 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pt-BR" sz="2400" b="1" dirty="0" smtClean="0">
                <a:solidFill>
                  <a:schemeClr val="bg1"/>
                </a:solidFill>
              </a:rPr>
              <a:t>nove </a:t>
            </a:r>
            <a:r>
              <a:rPr lang="pt-BR" sz="2400" b="1" dirty="0">
                <a:solidFill>
                  <a:schemeClr val="bg1"/>
                </a:solidFill>
              </a:rPr>
              <a:t>UBS do tipo ESF </a:t>
            </a:r>
            <a:endParaRPr lang="pt-BR" sz="2400" b="1" dirty="0" smtClean="0">
              <a:solidFill>
                <a:schemeClr val="bg1"/>
              </a:solidFill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pt-BR" sz="2400" b="1" dirty="0" smtClean="0">
                <a:solidFill>
                  <a:schemeClr val="bg1"/>
                </a:solidFill>
              </a:rPr>
              <a:t>e </a:t>
            </a:r>
            <a:r>
              <a:rPr lang="pt-BR" sz="2400" b="1" dirty="0">
                <a:solidFill>
                  <a:schemeClr val="bg1"/>
                </a:solidFill>
              </a:rPr>
              <a:t>um Hospital municipal </a:t>
            </a:r>
          </a:p>
        </p:txBody>
      </p:sp>
    </p:spTree>
    <p:extLst>
      <p:ext uri="{BB962C8B-B14F-4D97-AF65-F5344CB8AC3E}">
        <p14:creationId xmlns:p14="http://schemas.microsoft.com/office/powerpoint/2010/main" val="369574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76195" y="710256"/>
            <a:ext cx="6768752" cy="584775"/>
          </a:xfrm>
          <a:prstGeom prst="rect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BO" sz="3200" b="1" dirty="0" smtClean="0">
                <a:solidFill>
                  <a:schemeClr val="bg1"/>
                </a:solidFill>
              </a:rPr>
              <a:t>UBS Fernando Acevedo </a:t>
            </a:r>
            <a:r>
              <a:rPr lang="pt-BR" sz="3200" b="1" dirty="0" smtClean="0">
                <a:solidFill>
                  <a:schemeClr val="bg1"/>
                </a:solidFill>
              </a:rPr>
              <a:t>Correia</a:t>
            </a:r>
            <a:r>
              <a:rPr lang="es-BO" sz="3200" b="1" dirty="0" smtClean="0">
                <a:solidFill>
                  <a:schemeClr val="bg1"/>
                </a:solidFill>
              </a:rPr>
              <a:t> I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3" name="2 Flecha abajo"/>
          <p:cNvSpPr/>
          <p:nvPr/>
        </p:nvSpPr>
        <p:spPr>
          <a:xfrm>
            <a:off x="4151381" y="1473660"/>
            <a:ext cx="409190" cy="978408"/>
          </a:xfrm>
          <a:prstGeom prst="downArrow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3 CuadroTexto"/>
          <p:cNvSpPr txBox="1"/>
          <p:nvPr/>
        </p:nvSpPr>
        <p:spPr>
          <a:xfrm>
            <a:off x="755576" y="2571274"/>
            <a:ext cx="8064896" cy="523220"/>
          </a:xfrm>
          <a:prstGeom prst="rect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 ESF da área</a:t>
            </a:r>
            <a:r>
              <a:rPr lang="es-BO" sz="2800" b="1" dirty="0" smtClean="0">
                <a:solidFill>
                  <a:schemeClr val="bg1"/>
                </a:solidFill>
              </a:rPr>
              <a:t> urbana , com </a:t>
            </a:r>
            <a:r>
              <a:rPr lang="pt-BR" sz="2800" b="1" dirty="0" smtClean="0">
                <a:solidFill>
                  <a:schemeClr val="bg1"/>
                </a:solidFill>
              </a:rPr>
              <a:t>uma</a:t>
            </a:r>
            <a:r>
              <a:rPr lang="es-BO" sz="2800" b="1" dirty="0" smtClean="0">
                <a:solidFill>
                  <a:schemeClr val="bg1"/>
                </a:solidFill>
              </a:rPr>
              <a:t> </a:t>
            </a:r>
            <a:r>
              <a:rPr lang="pt-BR" sz="2800" b="1" dirty="0" smtClean="0">
                <a:solidFill>
                  <a:schemeClr val="bg1"/>
                </a:solidFill>
              </a:rPr>
              <a:t>estrutura</a:t>
            </a:r>
            <a:r>
              <a:rPr lang="es-BO" sz="2800" b="1" dirty="0" smtClean="0">
                <a:solidFill>
                  <a:schemeClr val="bg1"/>
                </a:solidFill>
              </a:rPr>
              <a:t> </a:t>
            </a:r>
            <a:r>
              <a:rPr lang="pt-BR" sz="2800" b="1" dirty="0" smtClean="0">
                <a:solidFill>
                  <a:schemeClr val="bg1"/>
                </a:solidFill>
              </a:rPr>
              <a:t>nova 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176195" y="5340116"/>
            <a:ext cx="6559795" cy="461665"/>
          </a:xfrm>
          <a:prstGeom prst="rect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Área</a:t>
            </a:r>
            <a:r>
              <a:rPr lang="es-BO" sz="2400" b="1" dirty="0" smtClean="0">
                <a:solidFill>
                  <a:schemeClr val="bg1"/>
                </a:solidFill>
              </a:rPr>
              <a:t> geográfica de </a:t>
            </a:r>
            <a:r>
              <a:rPr lang="pt-BR" sz="2400" b="1" dirty="0" smtClean="0">
                <a:solidFill>
                  <a:schemeClr val="bg1"/>
                </a:solidFill>
              </a:rPr>
              <a:t>abrangência de 153 km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076056" y="3573016"/>
            <a:ext cx="2952328" cy="1200329"/>
          </a:xfrm>
          <a:prstGeom prst="rect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População</a:t>
            </a:r>
            <a:r>
              <a:rPr lang="es-BO" sz="2400" b="1" dirty="0" smtClean="0">
                <a:solidFill>
                  <a:schemeClr val="bg1"/>
                </a:solidFill>
              </a:rPr>
              <a:t> de 836 habitantes </a:t>
            </a:r>
            <a:r>
              <a:rPr lang="pt-BR" sz="2400" b="1" dirty="0" smtClean="0">
                <a:solidFill>
                  <a:schemeClr val="bg1"/>
                </a:solidFill>
              </a:rPr>
              <a:t>cadastrados</a:t>
            </a:r>
            <a:r>
              <a:rPr lang="es-BO" sz="2400" b="1" dirty="0" smtClean="0">
                <a:solidFill>
                  <a:schemeClr val="bg1"/>
                </a:solidFill>
              </a:rPr>
              <a:t>  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55576" y="3573017"/>
            <a:ext cx="2952328" cy="1200329"/>
          </a:xfrm>
          <a:prstGeom prst="rect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BO" sz="2400" b="1" dirty="0" smtClean="0">
                <a:solidFill>
                  <a:schemeClr val="bg1"/>
                </a:solidFill>
              </a:rPr>
              <a:t> </a:t>
            </a:r>
            <a:r>
              <a:rPr lang="pt-BR" sz="2400" b="1" dirty="0">
                <a:solidFill>
                  <a:schemeClr val="bg1"/>
                </a:solidFill>
              </a:rPr>
              <a:t>C</a:t>
            </a:r>
            <a:r>
              <a:rPr lang="pt-BR" sz="2400" b="1" dirty="0" smtClean="0">
                <a:solidFill>
                  <a:schemeClr val="bg1"/>
                </a:solidFill>
              </a:rPr>
              <a:t>onstituída</a:t>
            </a:r>
            <a:r>
              <a:rPr lang="es-BO" sz="2400" b="1" dirty="0" smtClean="0">
                <a:solidFill>
                  <a:schemeClr val="bg1"/>
                </a:solidFill>
              </a:rPr>
              <a:t> por uma equipe de </a:t>
            </a:r>
            <a:r>
              <a:rPr lang="pt-BR" sz="2400" b="1" dirty="0" smtClean="0">
                <a:solidFill>
                  <a:schemeClr val="bg1"/>
                </a:solidFill>
              </a:rPr>
              <a:t>saúde</a:t>
            </a:r>
            <a:r>
              <a:rPr lang="es-BO" sz="2400" b="1" dirty="0" smtClean="0">
                <a:solidFill>
                  <a:schemeClr val="bg1"/>
                </a:solidFill>
              </a:rPr>
              <a:t> de familia 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11" name="10 Llamada de flecha cuádruple"/>
          <p:cNvSpPr/>
          <p:nvPr/>
        </p:nvSpPr>
        <p:spPr>
          <a:xfrm>
            <a:off x="3927759" y="3402120"/>
            <a:ext cx="856434" cy="1755072"/>
          </a:xfrm>
          <a:prstGeom prst="quadArrowCallout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832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76195" y="710256"/>
            <a:ext cx="6768752" cy="584775"/>
          </a:xfrm>
          <a:prstGeom prst="rect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BO" sz="3200" b="1" dirty="0" smtClean="0">
                <a:solidFill>
                  <a:schemeClr val="bg1"/>
                </a:solidFill>
              </a:rPr>
              <a:t>UBS Fernando </a:t>
            </a:r>
            <a:r>
              <a:rPr lang="es-BO" sz="3200" b="1" dirty="0" err="1" smtClean="0">
                <a:solidFill>
                  <a:schemeClr val="bg1"/>
                </a:solidFill>
              </a:rPr>
              <a:t>Azevedo</a:t>
            </a:r>
            <a:r>
              <a:rPr lang="es-BO" sz="3200" b="1" dirty="0" smtClean="0">
                <a:solidFill>
                  <a:schemeClr val="bg1"/>
                </a:solidFill>
              </a:rPr>
              <a:t> </a:t>
            </a:r>
            <a:r>
              <a:rPr lang="pt-BR" sz="3200" b="1" dirty="0" smtClean="0">
                <a:solidFill>
                  <a:schemeClr val="bg1"/>
                </a:solidFill>
              </a:rPr>
              <a:t>Correia</a:t>
            </a:r>
            <a:r>
              <a:rPr lang="es-BO" sz="3200" b="1" dirty="0" smtClean="0">
                <a:solidFill>
                  <a:schemeClr val="bg1"/>
                </a:solidFill>
              </a:rPr>
              <a:t> I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388799" y="3574757"/>
            <a:ext cx="2556148" cy="2954655"/>
          </a:xfrm>
          <a:prstGeom prst="rect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solidFill>
                  <a:schemeClr val="bg1"/>
                </a:solidFill>
              </a:rPr>
              <a:t>Falta </a:t>
            </a:r>
            <a:r>
              <a:rPr lang="pt-BR" sz="2400" b="1" dirty="0">
                <a:solidFill>
                  <a:schemeClr val="bg1"/>
                </a:solidFill>
              </a:rPr>
              <a:t>de capacitação da equipe.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solidFill>
                  <a:schemeClr val="bg1"/>
                </a:solidFill>
              </a:rPr>
              <a:t>Baixa cobertura laboratorial.</a:t>
            </a:r>
          </a:p>
          <a:p>
            <a:r>
              <a:rPr lang="pt-BR" sz="2400" b="1" dirty="0" smtClean="0">
                <a:solidFill>
                  <a:schemeClr val="bg1"/>
                </a:solidFill>
              </a:rPr>
              <a:t> </a:t>
            </a:r>
            <a:endParaRPr lang="pt-BR" sz="2400" b="1" dirty="0">
              <a:solidFill>
                <a:schemeClr val="bg1"/>
              </a:solidFill>
            </a:endParaRPr>
          </a:p>
          <a:p>
            <a:endParaRPr lang="pt-BR" dirty="0"/>
          </a:p>
        </p:txBody>
      </p:sp>
      <p:sp>
        <p:nvSpPr>
          <p:cNvPr id="8" name="7 CuadroTexto"/>
          <p:cNvSpPr txBox="1"/>
          <p:nvPr/>
        </p:nvSpPr>
        <p:spPr>
          <a:xfrm rot="10800000" flipV="1">
            <a:off x="331962" y="3851756"/>
            <a:ext cx="2727870" cy="2677656"/>
          </a:xfrm>
          <a:prstGeom prst="rect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>
                <a:solidFill>
                  <a:schemeClr val="bg1"/>
                </a:solidFill>
              </a:rPr>
              <a:t>Muitos usuários  sem cadastramento </a:t>
            </a:r>
            <a:endParaRPr lang="pt-BR" sz="2400" b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pt-BR" sz="2400" b="1" dirty="0">
                <a:solidFill>
                  <a:schemeClr val="bg1"/>
                </a:solidFill>
              </a:rPr>
              <a:t>S</a:t>
            </a:r>
            <a:r>
              <a:rPr lang="pt-BR" sz="2400" b="1" dirty="0" smtClean="0">
                <a:solidFill>
                  <a:schemeClr val="bg1"/>
                </a:solidFill>
              </a:rPr>
              <a:t>em     </a:t>
            </a:r>
            <a:r>
              <a:rPr lang="pt-BR" sz="2400" b="1" dirty="0">
                <a:solidFill>
                  <a:schemeClr val="bg1"/>
                </a:solidFill>
              </a:rPr>
              <a:t>controle por diferentes </a:t>
            </a:r>
            <a:r>
              <a:rPr lang="pt-BR" sz="2400" b="1" dirty="0" smtClean="0">
                <a:solidFill>
                  <a:schemeClr val="bg1"/>
                </a:solidFill>
              </a:rPr>
              <a:t>razões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771800" y="2743760"/>
            <a:ext cx="2448273" cy="830997"/>
          </a:xfrm>
          <a:prstGeom prst="rect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Baixa</a:t>
            </a:r>
            <a:r>
              <a:rPr lang="es-BO" sz="2400" b="1" dirty="0" smtClean="0">
                <a:solidFill>
                  <a:schemeClr val="bg1"/>
                </a:solidFill>
              </a:rPr>
              <a:t> cobertura 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12" name="11 Flecha abajo"/>
          <p:cNvSpPr/>
          <p:nvPr/>
        </p:nvSpPr>
        <p:spPr>
          <a:xfrm>
            <a:off x="3806206" y="1510346"/>
            <a:ext cx="484632" cy="978408"/>
          </a:xfrm>
          <a:prstGeom prst="downArrow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13 Flecha izquierda, derecha y arriba"/>
          <p:cNvSpPr/>
          <p:nvPr/>
        </p:nvSpPr>
        <p:spPr>
          <a:xfrm>
            <a:off x="3521609" y="3896474"/>
            <a:ext cx="1053826" cy="1809492"/>
          </a:xfrm>
          <a:prstGeom prst="leftRightUpArrow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781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6906" y="2420888"/>
            <a:ext cx="8542272" cy="1877437"/>
          </a:xfrm>
          <a:prstGeom prst="rect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solidFill>
                  <a:schemeClr val="bg1"/>
                </a:solidFill>
              </a:rPr>
              <a:t>Melhorar </a:t>
            </a:r>
            <a:r>
              <a:rPr lang="pt-BR" sz="2800" b="1" dirty="0">
                <a:solidFill>
                  <a:schemeClr val="bg1"/>
                </a:solidFill>
              </a:rPr>
              <a:t>a </a:t>
            </a:r>
            <a:r>
              <a:rPr lang="pt-BR" sz="2800" b="1" dirty="0" smtClean="0">
                <a:solidFill>
                  <a:schemeClr val="bg1"/>
                </a:solidFill>
              </a:rPr>
              <a:t>atenção </a:t>
            </a:r>
            <a:r>
              <a:rPr lang="pt-BR" sz="2800" b="1" dirty="0">
                <a:solidFill>
                  <a:schemeClr val="bg1"/>
                </a:solidFill>
              </a:rPr>
              <a:t>à saúde dos </a:t>
            </a:r>
            <a:r>
              <a:rPr lang="pt-BR" sz="2800" b="1" dirty="0" smtClean="0">
                <a:solidFill>
                  <a:schemeClr val="bg1"/>
                </a:solidFill>
              </a:rPr>
              <a:t>usuários com </a:t>
            </a:r>
            <a:r>
              <a:rPr lang="pt-BR" sz="2800" b="1" dirty="0">
                <a:solidFill>
                  <a:schemeClr val="bg1"/>
                </a:solidFill>
              </a:rPr>
              <a:t>Hipertensão Arterial Sistêmica e Diabetes Mellitus na UBS Fernando Correia </a:t>
            </a:r>
            <a:r>
              <a:rPr lang="pt-BR" sz="2800" b="1" dirty="0" smtClean="0">
                <a:solidFill>
                  <a:schemeClr val="bg1"/>
                </a:solidFill>
              </a:rPr>
              <a:t>I. </a:t>
            </a:r>
            <a:endParaRPr lang="pt-BR" sz="2800" b="1" dirty="0">
              <a:solidFill>
                <a:schemeClr val="bg1"/>
              </a:solidFill>
            </a:endParaRPr>
          </a:p>
          <a:p>
            <a:pPr algn="just"/>
            <a:r>
              <a:rPr lang="pt-BR" sz="3200" dirty="0" smtClean="0"/>
              <a:t> </a:t>
            </a:r>
            <a:endParaRPr lang="pt-BR" sz="3200" dirty="0"/>
          </a:p>
        </p:txBody>
      </p:sp>
      <p:sp>
        <p:nvSpPr>
          <p:cNvPr id="3" name="2 CuadroTexto"/>
          <p:cNvSpPr txBox="1"/>
          <p:nvPr/>
        </p:nvSpPr>
        <p:spPr>
          <a:xfrm>
            <a:off x="3419872" y="260648"/>
            <a:ext cx="2916183" cy="584775"/>
          </a:xfrm>
          <a:prstGeom prst="rect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Objetivo geral</a:t>
            </a:r>
          </a:p>
        </p:txBody>
      </p:sp>
      <p:sp>
        <p:nvSpPr>
          <p:cNvPr id="4" name="3 Flecha abajo"/>
          <p:cNvSpPr/>
          <p:nvPr/>
        </p:nvSpPr>
        <p:spPr>
          <a:xfrm>
            <a:off x="4431189" y="1067588"/>
            <a:ext cx="484632" cy="1209284"/>
          </a:xfrm>
          <a:prstGeom prst="downArrow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993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131840" y="134193"/>
            <a:ext cx="2880320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Metodologia</a:t>
            </a:r>
          </a:p>
        </p:txBody>
      </p:sp>
      <p:sp>
        <p:nvSpPr>
          <p:cNvPr id="3" name="2 Flecha abajo"/>
          <p:cNvSpPr/>
          <p:nvPr/>
        </p:nvSpPr>
        <p:spPr>
          <a:xfrm flipH="1">
            <a:off x="4208975" y="812686"/>
            <a:ext cx="327021" cy="648072"/>
          </a:xfrm>
          <a:prstGeom prst="downArrow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3 CuadroTexto"/>
          <p:cNvSpPr txBox="1"/>
          <p:nvPr/>
        </p:nvSpPr>
        <p:spPr>
          <a:xfrm>
            <a:off x="3131840" y="1660003"/>
            <a:ext cx="2880320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BO" sz="2400" b="1" dirty="0" smtClean="0">
                <a:solidFill>
                  <a:schemeClr val="bg1"/>
                </a:solidFill>
              </a:rPr>
              <a:t>Intervençao  em 12 semanas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400020" y="2774348"/>
            <a:ext cx="2091860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BO" sz="2400" b="1" dirty="0" smtClean="0">
                <a:solidFill>
                  <a:schemeClr val="bg1"/>
                </a:solidFill>
              </a:rPr>
              <a:t>Equipo de </a:t>
            </a:r>
            <a:r>
              <a:rPr lang="es-BO" sz="2400" b="1" dirty="0" err="1" smtClean="0">
                <a:solidFill>
                  <a:schemeClr val="bg1"/>
                </a:solidFill>
              </a:rPr>
              <a:t>trabalho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122491" y="2676969"/>
            <a:ext cx="2304255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Lideranças</a:t>
            </a:r>
            <a:r>
              <a:rPr lang="es-BO" sz="2400" b="1" dirty="0" smtClean="0">
                <a:solidFill>
                  <a:schemeClr val="bg1"/>
                </a:solidFill>
              </a:rPr>
              <a:t> </a:t>
            </a:r>
            <a:r>
              <a:rPr lang="es-BO" sz="2400" b="1" dirty="0" err="1" smtClean="0">
                <a:solidFill>
                  <a:schemeClr val="bg1"/>
                </a:solidFill>
              </a:rPr>
              <a:t>comunitárias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540015" y="4005064"/>
            <a:ext cx="1732888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BO" dirty="0" smtClean="0"/>
              <a:t>   </a:t>
            </a:r>
            <a:r>
              <a:rPr lang="es-BO" sz="2400" b="1" dirty="0" smtClean="0">
                <a:solidFill>
                  <a:schemeClr val="bg1"/>
                </a:solidFill>
              </a:rPr>
              <a:t>Gestores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15" name="14 Flecha curvada hacia la derecha"/>
          <p:cNvSpPr/>
          <p:nvPr/>
        </p:nvSpPr>
        <p:spPr>
          <a:xfrm>
            <a:off x="971600" y="1252299"/>
            <a:ext cx="1918084" cy="3689371"/>
          </a:xfrm>
          <a:prstGeom prst="curved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15 Flecha curvada hacia la izquierda"/>
          <p:cNvSpPr/>
          <p:nvPr/>
        </p:nvSpPr>
        <p:spPr>
          <a:xfrm>
            <a:off x="6526646" y="1243267"/>
            <a:ext cx="1800200" cy="3698403"/>
          </a:xfrm>
          <a:prstGeom prst="curvedLeftArrow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83567" y="4941670"/>
            <a:ext cx="7776865" cy="15696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A população alvo </a:t>
            </a:r>
            <a:r>
              <a:rPr lang="pt-BR" sz="2400" b="1" dirty="0" smtClean="0">
                <a:solidFill>
                  <a:schemeClr val="bg1"/>
                </a:solidFill>
              </a:rPr>
              <a:t> foram </a:t>
            </a:r>
            <a:r>
              <a:rPr lang="pt-BR" sz="2400" b="1" dirty="0">
                <a:solidFill>
                  <a:schemeClr val="bg1"/>
                </a:solidFill>
              </a:rPr>
              <a:t>os portadores de </a:t>
            </a:r>
            <a:r>
              <a:rPr lang="pt-BR" sz="2400" b="1" dirty="0" smtClean="0">
                <a:solidFill>
                  <a:schemeClr val="bg1"/>
                </a:solidFill>
              </a:rPr>
              <a:t>diabetes mellitus e hipertensão arterial da </a:t>
            </a:r>
            <a:r>
              <a:rPr lang="pt-BR" sz="2400" b="1" dirty="0">
                <a:solidFill>
                  <a:schemeClr val="bg1"/>
                </a:solidFill>
              </a:rPr>
              <a:t>área de abrangência da UBS. 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6" name="5 Llamada de flecha cuádruple"/>
          <p:cNvSpPr/>
          <p:nvPr/>
        </p:nvSpPr>
        <p:spPr>
          <a:xfrm>
            <a:off x="3540015" y="2573605"/>
            <a:ext cx="1420557" cy="1216152"/>
          </a:xfrm>
          <a:prstGeom prst="quadArrowCallou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42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387474" y="490041"/>
            <a:ext cx="2336654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BO" sz="3200" b="1" dirty="0" smtClean="0">
                <a:solidFill>
                  <a:schemeClr val="bg1"/>
                </a:solidFill>
              </a:rPr>
              <a:t>Logística 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4" name="3 Flecha izquierda, derecha y arriba"/>
          <p:cNvSpPr/>
          <p:nvPr/>
        </p:nvSpPr>
        <p:spPr>
          <a:xfrm>
            <a:off x="3635895" y="1268760"/>
            <a:ext cx="1847023" cy="2590922"/>
          </a:xfrm>
          <a:prstGeom prst="leftRightUpArrow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5 CuadroTexto"/>
          <p:cNvSpPr txBox="1"/>
          <p:nvPr/>
        </p:nvSpPr>
        <p:spPr>
          <a:xfrm>
            <a:off x="106004" y="2336188"/>
            <a:ext cx="3207961" cy="3046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>
                <a:solidFill>
                  <a:schemeClr val="bg1"/>
                </a:solidFill>
              </a:rPr>
              <a:t>Cadernos </a:t>
            </a:r>
            <a:r>
              <a:rPr lang="pt-BR" sz="2400" b="1" dirty="0" smtClean="0">
                <a:solidFill>
                  <a:schemeClr val="bg1"/>
                </a:solidFill>
              </a:rPr>
              <a:t>de</a:t>
            </a:r>
          </a:p>
          <a:p>
            <a:r>
              <a:rPr lang="pt-BR" sz="2400" b="1" dirty="0" smtClean="0">
                <a:solidFill>
                  <a:schemeClr val="bg1"/>
                </a:solidFill>
              </a:rPr>
              <a:t>Atenção </a:t>
            </a:r>
            <a:r>
              <a:rPr lang="pt-BR" sz="2400" b="1" dirty="0">
                <a:solidFill>
                  <a:schemeClr val="bg1"/>
                </a:solidFill>
              </a:rPr>
              <a:t>Básica </a:t>
            </a:r>
            <a:r>
              <a:rPr lang="pt-BR" sz="2400" b="1" dirty="0" smtClean="0">
                <a:solidFill>
                  <a:schemeClr val="bg1"/>
                </a:solidFill>
              </a:rPr>
              <a:t> </a:t>
            </a:r>
            <a:r>
              <a:rPr lang="pt-BR" sz="2400" b="1" dirty="0">
                <a:solidFill>
                  <a:schemeClr val="bg1"/>
                </a:solidFill>
              </a:rPr>
              <a:t>Estratégias para o cuidado da pessoa com doença crônica </a:t>
            </a:r>
            <a:r>
              <a:rPr lang="pt-BR" sz="2400" b="1" dirty="0" smtClean="0">
                <a:solidFill>
                  <a:schemeClr val="bg1"/>
                </a:solidFill>
              </a:rPr>
              <a:t> </a:t>
            </a:r>
            <a:r>
              <a:rPr lang="pt-BR" sz="2400" b="1" dirty="0">
                <a:solidFill>
                  <a:schemeClr val="bg1"/>
                </a:solidFill>
              </a:rPr>
              <a:t>Hipertensão arterial sistêmica e Diabetes Mellitus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688565" y="2616018"/>
            <a:ext cx="3121529" cy="267765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>
                <a:solidFill>
                  <a:schemeClr val="bg1"/>
                </a:solidFill>
              </a:rPr>
              <a:t>Prontuários </a:t>
            </a:r>
            <a:r>
              <a:rPr lang="pt-BR" sz="2400" b="1" dirty="0" smtClean="0">
                <a:solidFill>
                  <a:schemeClr val="bg1"/>
                </a:solidFill>
              </a:rPr>
              <a:t>individuais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solidFill>
                  <a:schemeClr val="bg1"/>
                </a:solidFill>
              </a:rPr>
              <a:t>Também </a:t>
            </a:r>
            <a:r>
              <a:rPr lang="pt-BR" sz="2400" b="1" dirty="0">
                <a:solidFill>
                  <a:schemeClr val="bg1"/>
                </a:solidFill>
              </a:rPr>
              <a:t>foi  utilizada a  ficha espelho oferecida pelo curso de especialização. </a:t>
            </a:r>
          </a:p>
        </p:txBody>
      </p:sp>
    </p:spTree>
    <p:extLst>
      <p:ext uri="{BB962C8B-B14F-4D97-AF65-F5344CB8AC3E}">
        <p14:creationId xmlns:p14="http://schemas.microsoft.com/office/powerpoint/2010/main" val="226189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2255</TotalTime>
  <Words>1146</Words>
  <Application>Microsoft Office PowerPoint</Application>
  <PresentationFormat>Apresentação na tela (4:3)</PresentationFormat>
  <Paragraphs>134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Brío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Alexander Villarreal Alfonseca</dc:creator>
  <cp:lastModifiedBy>DIEGO</cp:lastModifiedBy>
  <cp:revision>219</cp:revision>
  <dcterms:created xsi:type="dcterms:W3CDTF">2015-06-28T14:08:26Z</dcterms:created>
  <dcterms:modified xsi:type="dcterms:W3CDTF">2015-10-21T20:55:05Z</dcterms:modified>
</cp:coreProperties>
</file>