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81" r:id="rId3"/>
    <p:sldId id="258" r:id="rId4"/>
    <p:sldId id="261" r:id="rId5"/>
    <p:sldId id="282" r:id="rId6"/>
    <p:sldId id="283" r:id="rId7"/>
    <p:sldId id="284" r:id="rId8"/>
    <p:sldId id="28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6" r:id="rId28"/>
    <p:sldId id="287" r:id="rId29"/>
    <p:sldId id="312" r:id="rId30"/>
    <p:sldId id="288" r:id="rId31"/>
    <p:sldId id="289" r:id="rId32"/>
    <p:sldId id="299" r:id="rId33"/>
    <p:sldId id="300" r:id="rId34"/>
    <p:sldId id="290" r:id="rId35"/>
    <p:sldId id="301" r:id="rId36"/>
    <p:sldId id="291" r:id="rId37"/>
    <p:sldId id="292" r:id="rId38"/>
    <p:sldId id="303" r:id="rId39"/>
    <p:sldId id="293" r:id="rId40"/>
    <p:sldId id="304" r:id="rId41"/>
    <p:sldId id="294" r:id="rId42"/>
    <p:sldId id="305" r:id="rId43"/>
    <p:sldId id="295" r:id="rId44"/>
    <p:sldId id="296" r:id="rId45"/>
    <p:sldId id="297" r:id="rId46"/>
    <p:sldId id="298" r:id="rId47"/>
    <p:sldId id="307" r:id="rId48"/>
    <p:sldId id="308" r:id="rId49"/>
    <p:sldId id="309" r:id="rId50"/>
    <p:sldId id="310" r:id="rId51"/>
    <p:sldId id="311" r:id="rId5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andra" initials="ASR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867-0ABE-4945-82D1-91B60A4D105C}" type="datetimeFigureOut">
              <a:rPr lang="pt-BR" smtClean="0"/>
              <a:pPr/>
              <a:t>06/05/2014</a:t>
            </a:fld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81BD-C998-4994-8AE1-A2BD34AD4A1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867-0ABE-4945-82D1-91B60A4D105C}" type="datetimeFigureOut">
              <a:rPr lang="pt-BR" smtClean="0"/>
              <a:pPr/>
              <a:t>06/05/2014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81BD-C998-4994-8AE1-A2BD34AD4A1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867-0ABE-4945-82D1-91B60A4D105C}" type="datetimeFigureOut">
              <a:rPr lang="pt-BR" smtClean="0"/>
              <a:pPr/>
              <a:t>06/05/2014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81BD-C998-4994-8AE1-A2BD34AD4A1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867-0ABE-4945-82D1-91B60A4D105C}" type="datetimeFigureOut">
              <a:rPr lang="pt-BR" smtClean="0"/>
              <a:pPr/>
              <a:t>06/05/2014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81BD-C998-4994-8AE1-A2BD34AD4A1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867-0ABE-4945-82D1-91B60A4D105C}" type="datetimeFigureOut">
              <a:rPr lang="pt-BR" smtClean="0"/>
              <a:pPr/>
              <a:t>06/05/2014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81BD-C998-4994-8AE1-A2BD34AD4A1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867-0ABE-4945-82D1-91B60A4D105C}" type="datetimeFigureOut">
              <a:rPr lang="pt-BR" smtClean="0"/>
              <a:pPr/>
              <a:t>06/05/2014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81BD-C998-4994-8AE1-A2BD34AD4A1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867-0ABE-4945-82D1-91B60A4D105C}" type="datetimeFigureOut">
              <a:rPr lang="pt-BR" smtClean="0"/>
              <a:pPr/>
              <a:t>06/05/2014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81BD-C998-4994-8AE1-A2BD34AD4A1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867-0ABE-4945-82D1-91B60A4D105C}" type="datetimeFigureOut">
              <a:rPr lang="pt-BR" smtClean="0"/>
              <a:pPr/>
              <a:t>06/05/2014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81BD-C998-4994-8AE1-A2BD34AD4A1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867-0ABE-4945-82D1-91B60A4D105C}" type="datetimeFigureOut">
              <a:rPr lang="pt-BR" smtClean="0"/>
              <a:pPr/>
              <a:t>06/05/2014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81BD-C998-4994-8AE1-A2BD34AD4A1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867-0ABE-4945-82D1-91B60A4D105C}" type="datetimeFigureOut">
              <a:rPr lang="pt-BR" smtClean="0"/>
              <a:pPr/>
              <a:t>06/05/2014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81BD-C998-4994-8AE1-A2BD34AD4A1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867-0ABE-4945-82D1-91B60A4D105C}" type="datetimeFigureOut">
              <a:rPr lang="pt-BR" smtClean="0"/>
              <a:pPr/>
              <a:t>06/05/2014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7181BD-C998-4994-8AE1-A2BD34AD4A1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F2C867-0ABE-4945-82D1-91B60A4D105C}" type="datetimeFigureOut">
              <a:rPr lang="pt-BR" smtClean="0"/>
              <a:pPr/>
              <a:t>06/05/2014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7181BD-C998-4994-8AE1-A2BD34AD4A11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4399" y="626314"/>
            <a:ext cx="1151384" cy="8715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492" y="4581128"/>
            <a:ext cx="7488932" cy="108012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1800" b="1" dirty="0" smtClean="0"/>
              <a:t>Alexandra dos Santos Rodrigues Milech</a:t>
            </a:r>
            <a:endParaRPr lang="pt-BR" sz="1800" b="1" cap="none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1800" b="1" cap="none" dirty="0" smtClean="0"/>
              <a:t>Orientadora: Msc. Camila Dallazen</a:t>
            </a:r>
            <a:endParaRPr lang="pt-BR" sz="105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sz="1050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576" y="759187"/>
            <a:ext cx="7842853" cy="14773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b="1" dirty="0" smtClean="0">
                <a:latin typeface="+mn-lt"/>
                <a:ea typeface="Calibri" pitchFamily="34" charset="0"/>
              </a:rPr>
              <a:t>Universidade Aberta do Sistema Único De Saúde</a:t>
            </a:r>
            <a:endParaRPr lang="pt-BR" altLang="pt-BR" dirty="0" smtClean="0">
              <a:latin typeface="+mn-lt"/>
            </a:endParaRPr>
          </a:p>
          <a:p>
            <a:pPr algn="ctr">
              <a:defRPr/>
            </a:pPr>
            <a:r>
              <a:rPr lang="pt-BR" altLang="pt-BR" b="1" dirty="0" smtClean="0">
                <a:latin typeface="+mn-lt"/>
                <a:ea typeface="Calibri" pitchFamily="34" charset="0"/>
              </a:rPr>
              <a:t>Universidade Federal de Pelotas </a:t>
            </a:r>
          </a:p>
          <a:p>
            <a:pPr algn="ctr">
              <a:defRPr/>
            </a:pPr>
            <a:r>
              <a:rPr lang="pt-BR" altLang="pt-BR" b="1" dirty="0" smtClean="0">
                <a:latin typeface="+mn-lt"/>
                <a:ea typeface="Calibri" pitchFamily="34" charset="0"/>
              </a:rPr>
              <a:t>Departamento de Medicina Social</a:t>
            </a:r>
            <a:br>
              <a:rPr lang="pt-BR" altLang="pt-BR" b="1" dirty="0" smtClean="0">
                <a:latin typeface="+mn-lt"/>
                <a:ea typeface="Calibri" pitchFamily="34" charset="0"/>
              </a:rPr>
            </a:br>
            <a:r>
              <a:rPr lang="pt-BR" altLang="pt-BR" b="1" dirty="0" smtClean="0">
                <a:latin typeface="+mn-lt"/>
                <a:ea typeface="Calibri" pitchFamily="34" charset="0"/>
              </a:rPr>
              <a:t>Curso De Especialização em  Saúde </a:t>
            </a:r>
            <a:r>
              <a:rPr lang="pt-BR" altLang="pt-BR" b="1" dirty="0">
                <a:latin typeface="+mn-lt"/>
                <a:ea typeface="Calibri" pitchFamily="34" charset="0"/>
              </a:rPr>
              <a:t>d</a:t>
            </a:r>
            <a:r>
              <a:rPr lang="pt-BR" altLang="pt-BR" b="1" dirty="0" smtClean="0">
                <a:latin typeface="+mn-lt"/>
                <a:ea typeface="Calibri" pitchFamily="34" charset="0"/>
              </a:rPr>
              <a:t>a Família - Modalidade </a:t>
            </a:r>
            <a:r>
              <a:rPr lang="pt-BR" altLang="pt-BR" b="1" dirty="0">
                <a:latin typeface="+mn-lt"/>
                <a:ea typeface="Calibri" pitchFamily="34" charset="0"/>
              </a:rPr>
              <a:t>à</a:t>
            </a:r>
            <a:r>
              <a:rPr lang="pt-BR" altLang="pt-BR" b="1" dirty="0" smtClean="0">
                <a:latin typeface="+mn-lt"/>
                <a:ea typeface="Calibri" pitchFamily="34" charset="0"/>
              </a:rPr>
              <a:t> Distância </a:t>
            </a:r>
          </a:p>
          <a:p>
            <a:pPr algn="ctr">
              <a:defRPr/>
            </a:pPr>
            <a:r>
              <a:rPr lang="pt-BR" altLang="pt-BR" b="1" dirty="0" smtClean="0">
                <a:latin typeface="+mn-lt"/>
              </a:rPr>
              <a:t>Turma IV</a:t>
            </a:r>
            <a:endParaRPr lang="pt-BR" altLang="pt-BR" dirty="0" smtClean="0">
              <a:latin typeface="+mn-lt"/>
            </a:endParaRP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70971"/>
            <a:ext cx="1100887" cy="7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467544" y="2492896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 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483768" y="594928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Pelotas,2014.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286000" y="2828836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/>
              <a:t>Melhoria da Atenção à Saúde Bucal dos Escolares de 06 a 12 </a:t>
            </a:r>
            <a:r>
              <a:rPr lang="pt-BR" sz="2000" b="1" dirty="0" smtClean="0"/>
              <a:t>anos</a:t>
            </a:r>
            <a:r>
              <a:rPr lang="pt-BR" b="1" dirty="0" smtClean="0"/>
              <a:t> da Rede </a:t>
            </a:r>
            <a:r>
              <a:rPr lang="pt-BR" sz="2000" b="1" dirty="0" smtClean="0"/>
              <a:t>Municipal</a:t>
            </a:r>
            <a:r>
              <a:rPr lang="pt-BR" b="1" dirty="0" smtClean="0"/>
              <a:t>,</a:t>
            </a:r>
            <a:r>
              <a:rPr lang="pt-BR" b="1" dirty="0" smtClean="0"/>
              <a:t> Centro Municipal de Saúde, Maratá,  RS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8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pt-BR" b="1" dirty="0" smtClean="0"/>
              <a:t> </a:t>
            </a:r>
            <a:r>
              <a:rPr lang="pt-BR" dirty="0" smtClean="0"/>
              <a:t>Ampliar a cobertura da atenção à saúde bucal dos escolares</a:t>
            </a:r>
          </a:p>
          <a:p>
            <a:pPr marL="514350" lvl="0" indent="-514350">
              <a:spcBef>
                <a:spcPts val="18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pt-BR" dirty="0" smtClean="0"/>
              <a:t>Melhorar a adesão ao atendimento em saúde bucal</a:t>
            </a:r>
          </a:p>
          <a:p>
            <a:pPr marL="514350" lvl="0" indent="-514350">
              <a:spcBef>
                <a:spcPts val="18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pt-BR" dirty="0" smtClean="0"/>
              <a:t>Melhorar a qualidade da atenção em saúde bucal dos escolares</a:t>
            </a:r>
          </a:p>
          <a:p>
            <a:pPr marL="514350" lvl="0" indent="-514350">
              <a:spcBef>
                <a:spcPts val="18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pt-BR" dirty="0" smtClean="0"/>
              <a:t>Melhorar registro das informações</a:t>
            </a:r>
          </a:p>
          <a:p>
            <a:pPr marL="514350" lvl="0" indent="-514350">
              <a:spcBef>
                <a:spcPts val="18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pt-BR" dirty="0" smtClean="0"/>
              <a:t>Promover a saúde bucal dos escolares</a:t>
            </a:r>
          </a:p>
          <a:p>
            <a:pPr marL="514350" indent="-514350">
              <a:spcBef>
                <a:spcPts val="1800"/>
              </a:spcBef>
              <a:buClr>
                <a:schemeClr val="accent1"/>
              </a:buClr>
              <a:buFont typeface="+mj-lt"/>
              <a:buAutoNum type="arabicPeriod"/>
            </a:pPr>
            <a:endParaRPr lang="pt-BR" dirty="0" smtClean="0"/>
          </a:p>
          <a:p>
            <a:pPr marL="514350" indent="-514350">
              <a:spcBef>
                <a:spcPts val="1800"/>
              </a:spcBef>
              <a:buClr>
                <a:schemeClr val="accent1"/>
              </a:buClr>
              <a:buFont typeface="+mj-lt"/>
              <a:buAutoNum type="arabicPeriod"/>
            </a:pPr>
            <a:endParaRPr lang="pt-BR" dirty="0" smtClean="0"/>
          </a:p>
          <a:p>
            <a:pPr marL="514350" indent="-514350">
              <a:spcBef>
                <a:spcPts val="1800"/>
              </a:spcBef>
              <a:buClr>
                <a:schemeClr val="accent1"/>
              </a:buClr>
              <a:buFont typeface="+mj-lt"/>
              <a:buAutoNum type="arabicPeriod"/>
            </a:pPr>
            <a:endParaRPr lang="pt-BR" dirty="0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74848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  Objetivo Específicos</a:t>
            </a:r>
            <a:endParaRPr lang="pt-BR" sz="3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880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Metas</a:t>
            </a:r>
            <a:endParaRPr lang="pt-BR" sz="36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spcBef>
                <a:spcPts val="1200"/>
              </a:spcBef>
              <a:buNone/>
            </a:pPr>
            <a:r>
              <a:rPr lang="pt-BR" dirty="0" smtClean="0"/>
              <a:t> </a:t>
            </a:r>
            <a:r>
              <a:rPr lang="pt-BR" u="sng" dirty="0" smtClean="0"/>
              <a:t>Referente ao 1º Objetivo:</a:t>
            </a:r>
            <a:r>
              <a:rPr lang="pt-BR" dirty="0" smtClean="0"/>
              <a:t> Ampliar a cobertura da atenção à saúde bucal dos escolares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b="1" dirty="0" smtClean="0"/>
              <a:t>Ampliar a cobertura </a:t>
            </a:r>
            <a:r>
              <a:rPr lang="pt-BR" dirty="0" smtClean="0"/>
              <a:t>de ação coletiva de exame bucal com finalidade epidemiológica para estabelecimento de prioridade de </a:t>
            </a:r>
            <a:r>
              <a:rPr lang="pt-BR" b="1" dirty="0" smtClean="0"/>
              <a:t>atendimento em 100% dos escolares </a:t>
            </a:r>
            <a:r>
              <a:rPr lang="pt-BR" dirty="0" smtClean="0"/>
              <a:t>de 06 a 12 anos de idade das escolas da área de abrangência.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Ampliar a cobertura de primeira consulta, com plano de tratamento odontológico, para 100% dos escolares moradores da área de abrangência da unidade de saúde.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Realizar primeira consulta odontológica em 100% dos escolares da área classificados como alto risco para doenças bucais.</a:t>
            </a:r>
          </a:p>
          <a:p>
            <a:pPr algn="just">
              <a:spcBef>
                <a:spcPts val="1200"/>
              </a:spcBef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96264"/>
            <a:ext cx="8229600" cy="4389120"/>
          </a:xfrm>
        </p:spPr>
        <p:txBody>
          <a:bodyPr/>
          <a:lstStyle/>
          <a:p>
            <a:pPr lvl="0" algn="just">
              <a:buNone/>
            </a:pPr>
            <a:r>
              <a:rPr lang="pt-BR" u="sng" dirty="0" smtClean="0"/>
              <a:t>Referente ao 2º objetivo</a:t>
            </a:r>
            <a:r>
              <a:rPr lang="pt-BR" dirty="0" smtClean="0"/>
              <a:t>: Melhorar a adesão ao atendimento em saúde bucal</a:t>
            </a:r>
          </a:p>
          <a:p>
            <a:pPr algn="just"/>
            <a:endParaRPr lang="pt-BR" u="sng" dirty="0" smtClean="0"/>
          </a:p>
          <a:p>
            <a:pPr algn="just">
              <a:buNone/>
            </a:pPr>
            <a:r>
              <a:rPr lang="pt-BR" dirty="0" smtClean="0"/>
              <a:t>Fazer busca ativa de 100% dos escolares da área, com primeira consulta programática, faltosos às consultas. </a:t>
            </a:r>
            <a:endParaRPr lang="pt-BR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62880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Metas</a:t>
            </a:r>
            <a:endParaRPr lang="pt-BR" sz="3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spcBef>
                <a:spcPts val="1800"/>
              </a:spcBef>
              <a:buNone/>
            </a:pPr>
            <a:r>
              <a:rPr lang="pt-BR" u="sng" dirty="0" smtClean="0"/>
              <a:t>Referente ao 3º objetivo</a:t>
            </a:r>
            <a:r>
              <a:rPr lang="pt-BR" dirty="0" smtClean="0"/>
              <a:t>: Melhorar a qualidade da atenção em saúde bucal dos escolares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 smtClean="0"/>
              <a:t> Realizar a escovação supervisionada com creme dental em 100% dos escolares.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 smtClean="0"/>
              <a:t>Realizar a aplicação de gel fluoretado com escova dental em 100% dos escolares de alto risco para doenças bucais.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 smtClean="0"/>
              <a:t> Concluir o tratamento dentário em 50% dos escolares com primeira consulta odontológica.</a:t>
            </a:r>
          </a:p>
          <a:p>
            <a:pPr>
              <a:spcBef>
                <a:spcPts val="1800"/>
              </a:spcBef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62880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Metas</a:t>
            </a:r>
            <a:endParaRPr lang="pt-BR" sz="3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pt-BR" u="sng" dirty="0" smtClean="0"/>
              <a:t>Referente ao 4º objetivo</a:t>
            </a:r>
            <a:r>
              <a:rPr lang="pt-BR" dirty="0" smtClean="0"/>
              <a:t>: Melhorar registro das informações</a:t>
            </a:r>
          </a:p>
          <a:p>
            <a:pPr lvl="0">
              <a:buNone/>
            </a:pPr>
            <a:endParaRPr lang="pt-BR" u="sng" dirty="0" smtClean="0"/>
          </a:p>
          <a:p>
            <a:pPr>
              <a:buNone/>
            </a:pPr>
            <a:r>
              <a:rPr lang="pt-BR" dirty="0" smtClean="0"/>
              <a:t> Manter registro atualizado em planilha e/ou prontuário de 100% dos escolares da área.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62880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Metas</a:t>
            </a:r>
            <a:endParaRPr lang="pt-BR" sz="3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32448"/>
          </a:xfrm>
        </p:spPr>
        <p:txBody>
          <a:bodyPr>
            <a:normAutofit/>
          </a:bodyPr>
          <a:lstStyle/>
          <a:p>
            <a:pPr lvl="0" algn="just">
              <a:spcBef>
                <a:spcPts val="1800"/>
              </a:spcBef>
              <a:buNone/>
            </a:pPr>
            <a:r>
              <a:rPr lang="pt-BR" u="sng" dirty="0" smtClean="0"/>
              <a:t>Referente ao 5º objetivo</a:t>
            </a:r>
            <a:r>
              <a:rPr lang="pt-BR" dirty="0" smtClean="0"/>
              <a:t>: Promover a saúde bucal dos escolares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 smtClean="0"/>
              <a:t>Fornecer orientações sobre higiene bucal para 100% dos escolares.              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 smtClean="0"/>
              <a:t>Fornecer orientações sobre cárie dentária para 100% das crianças.      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 smtClean="0"/>
              <a:t>Fornecer orientações nutricionais para 100% das crianças.     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62880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Metas</a:t>
            </a:r>
            <a:endParaRPr lang="pt-BR" sz="3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+mn-lt"/>
              </a:rPr>
              <a:t>Metodologia – </a:t>
            </a:r>
            <a:r>
              <a:rPr lang="pt-BR" sz="2400" b="1" dirty="0" smtClean="0">
                <a:latin typeface="+mn-lt"/>
              </a:rPr>
              <a:t>Ações Eixo Monitoramento e Avaliação</a:t>
            </a:r>
            <a:endParaRPr lang="pt-BR" sz="24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buNone/>
            </a:pPr>
            <a:r>
              <a:rPr lang="pt-BR" b="1" dirty="0" smtClean="0"/>
              <a:t>MONITORAR 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a situação de risco dos escolares para doenças bucais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número de escolares moradores da área de abrangência com primeira consulta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número de escolares que são de alto risco e realizaram a primeira consulta odontológica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a periodicidade das consultas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os faltosos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as buscas realizadas pelo programa de atenção a saúde bucal do escolar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95536" y="1991891"/>
            <a:ext cx="8229600" cy="4389437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pt-BR" b="1" dirty="0" smtClean="0"/>
              <a:t>MONITORAR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a média de ações coletivas de escovação dental supervisionada por escolar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a conclusão do tratamento dentário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o registro de todos os escolares moradores da área de abrangência da unidade de saúde com primeira consulta odontológica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as atividades educativas coletivas</a:t>
            </a:r>
            <a:endParaRPr lang="pt-BR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989856"/>
            <a:ext cx="879532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latin typeface="+mn-lt"/>
              </a:rPr>
              <a:t>Metodologia – </a:t>
            </a:r>
            <a:r>
              <a:rPr lang="pt-BR" sz="2400" b="1" dirty="0" smtClean="0">
                <a:latin typeface="+mn-lt"/>
              </a:rPr>
              <a:t>Ações Eixo Monitoramento e Avaliação</a:t>
            </a:r>
            <a:endParaRPr lang="pt-BR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89120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sz="2400" dirty="0" smtClean="0"/>
              <a:t> Identificação dos espaços escolares adstritos a cada Unidade Básica de Saúde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sz="2400" dirty="0" smtClean="0"/>
              <a:t> Contato com os espaços escolares para cadastro e viabilização das atividades em saúde bucal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sz="2400" dirty="0" smtClean="0"/>
              <a:t>Organizar agenda de saúde bucal para atividades nas escolas e atendimento prioritário a escolares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sz="2400" dirty="0" smtClean="0"/>
              <a:t>Organizar agenda de saúde bucal para atendimento dos escolares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sz="2400" dirty="0" smtClean="0"/>
              <a:t>Organizar a agenda de modo a priorizar o atendimento aos escolares de alto risco</a:t>
            </a:r>
            <a:endParaRPr lang="pt-BR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908720"/>
            <a:ext cx="879532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latin typeface="+mn-lt"/>
              </a:rPr>
              <a:t>Metodologia – </a:t>
            </a:r>
            <a:r>
              <a:rPr lang="pt-BR" sz="2400" b="1" dirty="0" smtClean="0">
                <a:latin typeface="+mn-lt"/>
              </a:rPr>
              <a:t>Ações Eixo </a:t>
            </a:r>
            <a:r>
              <a:rPr lang="pt-BR" sz="2400" b="1" dirty="0">
                <a:latin typeface="+mn-lt"/>
              </a:rPr>
              <a:t>Organização e Gestão do Serviço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02840" y="1991891"/>
            <a:ext cx="8445624" cy="4317429"/>
          </a:xfrm>
        </p:spPr>
        <p:txBody>
          <a:bodyPr>
            <a:normAutofit/>
          </a:bodyPr>
          <a:lstStyle/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sz="2400" dirty="0" smtClean="0"/>
              <a:t>Organizar a agenda para acomodar os faltosos após a busca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sz="2400" dirty="0" smtClean="0"/>
              <a:t>Organizar a agenda para garantir as consultas necessárias para conclusão do tratamento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sz="2400" dirty="0" smtClean="0"/>
              <a:t>Organizar agenda de atendimento de forma a possibilitar atividades educativas em grupo na escola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sz="2400" dirty="0" smtClean="0"/>
              <a:t>Organizar acolhimento deste escolar na unidade de saúde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sz="2400" dirty="0" smtClean="0"/>
              <a:t>Cadastrar na unidade de saúde os escolares da área de abrangência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908720"/>
            <a:ext cx="879532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latin typeface="+mn-lt"/>
              </a:rPr>
              <a:t>Metodologia – </a:t>
            </a:r>
            <a:r>
              <a:rPr lang="pt-BR" sz="2400" b="1" dirty="0" smtClean="0">
                <a:latin typeface="+mn-lt"/>
              </a:rPr>
              <a:t>Ações Eixo </a:t>
            </a:r>
            <a:r>
              <a:rPr lang="pt-BR" sz="2400" b="1" dirty="0">
                <a:latin typeface="+mn-lt"/>
              </a:rPr>
              <a:t>Organização e Gestão do Serviço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4389120"/>
          </a:xfrm>
        </p:spPr>
        <p:txBody>
          <a:bodyPr/>
          <a:lstStyle/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Facilitar o acesso dos escolares ao cuidado odontológico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Efetuar registros da 1ª consulta odontológica programática 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Mudança do perfil de saúde bucal realizando orientações preventivas na faixa etária de 6 a 12 anos por ser de fácil assimilação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Levar a </a:t>
            </a:r>
            <a:r>
              <a:rPr lang="pt-BR" dirty="0" smtClean="0">
                <a:solidFill>
                  <a:srgbClr val="FF0000"/>
                </a:solidFill>
              </a:rPr>
              <a:t>odontologia</a:t>
            </a:r>
            <a:r>
              <a:rPr lang="pt-BR" dirty="0" smtClean="0"/>
              <a:t> até os escolares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34178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dirty="0" smtClean="0">
                <a:latin typeface="+mn-lt"/>
              </a:rPr>
              <a:t>Introdução</a:t>
            </a:r>
            <a:endParaRPr lang="pt-BR" sz="3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16024" y="1991891"/>
            <a:ext cx="8604448" cy="4389437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sz="2400" dirty="0" smtClean="0"/>
              <a:t>Organizar as visitas domiciliares para busca de faltosos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sz="2400" dirty="0" smtClean="0"/>
              <a:t>Estimar o número de turnos necessários para atingir a meta para os escolares das escolas da área da unidade de saúde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sz="2400" dirty="0" smtClean="0"/>
              <a:t>Pactuar com as escolas os horários para realização de ações coletivas de saúde bucal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sz="2400" dirty="0" smtClean="0"/>
              <a:t>Elaborar listas de frequência para monitorar o número de escovação supervisionada recebida por cada escolar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sz="2400" dirty="0" smtClean="0"/>
              <a:t>Planejar a necessidade de materiais de higiene bucal necessários para realização das atividades. </a:t>
            </a:r>
            <a:endParaRPr lang="pt-BR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908720"/>
            <a:ext cx="879532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latin typeface="+mn-lt"/>
              </a:rPr>
              <a:t>Metodologia – </a:t>
            </a:r>
            <a:r>
              <a:rPr lang="pt-BR" sz="2400" b="1" dirty="0" smtClean="0">
                <a:latin typeface="+mn-lt"/>
              </a:rPr>
              <a:t>Ações Eixo </a:t>
            </a:r>
            <a:r>
              <a:rPr lang="pt-BR" sz="2400" b="1" dirty="0">
                <a:latin typeface="+mn-lt"/>
              </a:rPr>
              <a:t>Organização e Gestão do Serviço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30832" y="1935163"/>
            <a:ext cx="8589640" cy="4662189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Garantir com o gestor o fornecimento do material necessário para o atendimento odontológico e o oferecimento de serviços diagnósticos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Implantar planilha de saúde bucal e ficha para acompanhamento dos escolares cadastrados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Pactuar com a equipe o registro das informações.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Identificar e organizar os conteúdos a serem trabalhados nas atividades educativas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Organizar todo material necessário para essas atividades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Organizar listas de presença para monitoramento dos escolares que participarem destas atividades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908720"/>
            <a:ext cx="879532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latin typeface="+mn-lt"/>
              </a:rPr>
              <a:t>Metodologia – </a:t>
            </a:r>
            <a:r>
              <a:rPr lang="pt-BR" sz="2400" b="1" dirty="0" smtClean="0">
                <a:latin typeface="+mn-lt"/>
              </a:rPr>
              <a:t>Ações Eixo </a:t>
            </a:r>
            <a:r>
              <a:rPr lang="pt-BR" sz="2400" b="1" dirty="0">
                <a:latin typeface="+mn-lt"/>
              </a:rPr>
              <a:t>Organização e Gestão do Serviço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860" y="1772816"/>
            <a:ext cx="8465611" cy="494116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200" dirty="0" smtClean="0"/>
              <a:t>Sensibilizar professores sobre a dinâmica das atividades e importância da instituição de rotinas de escovação dental nas escolas da área de abrangência da unidade de saúde</a:t>
            </a:r>
          </a:p>
          <a:p>
            <a:pPr marL="0" indent="0" algn="just">
              <a:buNone/>
            </a:pPr>
            <a:endParaRPr lang="pt-BR" sz="2200" dirty="0" smtClean="0"/>
          </a:p>
          <a:p>
            <a:pPr algn="just">
              <a:buNone/>
            </a:pPr>
            <a:r>
              <a:rPr lang="pt-BR" sz="2200" b="1" dirty="0" smtClean="0"/>
              <a:t>Esclarecer:</a:t>
            </a:r>
          </a:p>
          <a:p>
            <a:pPr algn="just">
              <a:buFont typeface="Wingdings" pitchFamily="2" charset="2"/>
              <a:buChar char="v"/>
            </a:pPr>
            <a:r>
              <a:rPr lang="pt-BR" sz="2200" dirty="0" smtClean="0"/>
              <a:t>pais </a:t>
            </a:r>
            <a:r>
              <a:rPr lang="pt-BR" sz="2200" dirty="0"/>
              <a:t>e/ou responsáveis sobre a necessidade da realização dos tratamentos odontológicos dos escolares  e a priorização nos escolares de alto risco</a:t>
            </a:r>
          </a:p>
          <a:p>
            <a:pPr algn="just">
              <a:buFont typeface="Wingdings" pitchFamily="2" charset="2"/>
              <a:buChar char="v"/>
            </a:pPr>
            <a:r>
              <a:rPr lang="pt-BR" sz="2200" dirty="0"/>
              <a:t>pais e/ou responsáveis sobre a importância de concluir o tratamento dentário</a:t>
            </a:r>
          </a:p>
          <a:p>
            <a:pPr algn="just">
              <a:buFont typeface="Wingdings" pitchFamily="2" charset="2"/>
              <a:buChar char="v"/>
            </a:pPr>
            <a:r>
              <a:rPr lang="pt-BR" sz="2200" dirty="0"/>
              <a:t>escolares e seus responsáveis sobre o direito de manutenção dos registros de saúde no serviço inclusive sobre a possibilidade de solicitação de segunda via se necessário</a:t>
            </a:r>
          </a:p>
          <a:p>
            <a:pPr marL="0" indent="0" algn="just">
              <a:buNone/>
            </a:pPr>
            <a:endParaRPr lang="pt-BR" sz="2200" dirty="0" smtClean="0"/>
          </a:p>
          <a:p>
            <a:pPr algn="just">
              <a:buFont typeface="Wingdings" pitchFamily="2" charset="2"/>
              <a:buChar char="v"/>
            </a:pPr>
            <a:endParaRPr lang="pt-BR" sz="22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908720"/>
            <a:ext cx="879532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latin typeface="+mn-lt"/>
              </a:rPr>
              <a:t>Metodologia – </a:t>
            </a:r>
            <a:r>
              <a:rPr lang="pt-BR" sz="2400" b="1" dirty="0" smtClean="0">
                <a:latin typeface="+mn-lt"/>
              </a:rPr>
              <a:t>Ações Eixo </a:t>
            </a:r>
            <a:r>
              <a:rPr lang="pt-BR" sz="2400" b="1" dirty="0">
                <a:latin typeface="+mn-lt"/>
              </a:rPr>
              <a:t>Engajamento Público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305593" y="2351931"/>
            <a:ext cx="8604448" cy="4389437"/>
          </a:xfrm>
        </p:spPr>
        <p:txBody>
          <a:bodyPr/>
          <a:lstStyle/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 smtClean="0"/>
              <a:t>Divulgar as potencialidades das ações trans e interdisciplinares no cuidado á saúde do escolar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 smtClean="0"/>
              <a:t>Incentivar a importância do auto-cuidado do escolar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 smtClean="0"/>
              <a:t>Fazer busca a pacientes faltosos com visitas domiciliares (cirurgião-dentista e auxiliar de saúde bucal)</a:t>
            </a:r>
            <a:endParaRPr lang="pt-BR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23528" y="908720"/>
            <a:ext cx="879532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latin typeface="+mn-lt"/>
              </a:rPr>
              <a:t>Metodologia – </a:t>
            </a:r>
            <a:r>
              <a:rPr lang="pt-BR" sz="2400" b="1" dirty="0" smtClean="0">
                <a:latin typeface="+mn-lt"/>
              </a:rPr>
              <a:t>Ações Eixo </a:t>
            </a:r>
            <a:r>
              <a:rPr lang="pt-BR" sz="2400" b="1" dirty="0">
                <a:latin typeface="+mn-lt"/>
              </a:rPr>
              <a:t>Engajamento Público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223512"/>
            <a:ext cx="8363272" cy="4589864"/>
          </a:xfrm>
        </p:spPr>
        <p:txBody>
          <a:bodyPr>
            <a:normAutofit/>
          </a:bodyPr>
          <a:lstStyle/>
          <a:p>
            <a:pPr algn="just">
              <a:spcBef>
                <a:spcPts val="1800"/>
              </a:spcBef>
              <a:buNone/>
            </a:pPr>
            <a:r>
              <a:rPr lang="pt-BR" sz="2400" b="1" dirty="0" smtClean="0"/>
              <a:t>Capacitar a equipe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sz="2400" dirty="0" smtClean="0"/>
              <a:t>para realizar classificação de riscos, programação de atividades segundo as necessidades e hierarquização dos encaminhamentos dos escolares para atendimento clínico na unidade de saúde.</a:t>
            </a:r>
            <a:r>
              <a:rPr lang="pt-BR" sz="2400" u="sng" dirty="0" smtClean="0"/>
              <a:t> </a:t>
            </a:r>
            <a:endParaRPr lang="pt-BR" sz="2400" dirty="0" smtClean="0"/>
          </a:p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sz="2400" dirty="0" smtClean="0"/>
              <a:t>para realizar acolhimento dos escolares e seus responsáveis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sz="2400" dirty="0" smtClean="0"/>
              <a:t>para fazer cadastramento e agendamento dos escolares de alto risco</a:t>
            </a:r>
            <a:endParaRPr lang="pt-BR" sz="24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3528" y="908720"/>
            <a:ext cx="879532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latin typeface="+mn-lt"/>
              </a:rPr>
              <a:t>Metodologia – </a:t>
            </a:r>
            <a:r>
              <a:rPr lang="pt-BR" sz="2400" b="1" dirty="0" smtClean="0">
                <a:latin typeface="+mn-lt"/>
              </a:rPr>
              <a:t>Ações Eixo Qualificação da Prática Clínica</a:t>
            </a:r>
            <a:endParaRPr lang="pt-BR" sz="2400" b="1" dirty="0"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528" y="2135907"/>
            <a:ext cx="8229600" cy="4389437"/>
          </a:xfrm>
        </p:spPr>
        <p:txBody>
          <a:bodyPr>
            <a:normAutofit/>
          </a:bodyPr>
          <a:lstStyle/>
          <a:p>
            <a:pPr algn="just">
              <a:spcBef>
                <a:spcPts val="1800"/>
              </a:spcBef>
              <a:buNone/>
            </a:pPr>
            <a:r>
              <a:rPr lang="pt-BR" sz="2400" b="1" dirty="0" smtClean="0"/>
              <a:t>Capacitar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sz="2400" dirty="0" smtClean="0"/>
              <a:t>a equipe para esclarecer a comunidade sobre a importância do atendimento em saúde bucal e para o preparo do ambiente e desenvolvimento de ação coletiva de escovação dental supervisionada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sz="2400" dirty="0" smtClean="0"/>
              <a:t>os profissionais da unidade de saúde de acordo com os Cadernos de Atenção Básica do Ministério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908720"/>
            <a:ext cx="879532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latin typeface="+mn-lt"/>
              </a:rPr>
              <a:t>Metodologia – </a:t>
            </a:r>
            <a:r>
              <a:rPr lang="pt-BR" sz="2400" b="1" dirty="0" smtClean="0">
                <a:latin typeface="+mn-lt"/>
              </a:rPr>
              <a:t>Ações Eixo Qualificação da Prática Clínica</a:t>
            </a:r>
            <a:endParaRPr lang="pt-BR" sz="2400" b="1" dirty="0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74848" y="2123728"/>
            <a:ext cx="8373616" cy="4545632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1800"/>
              </a:spcBef>
              <a:buNone/>
            </a:pPr>
            <a:r>
              <a:rPr lang="pt-BR" b="1" dirty="0" smtClean="0"/>
              <a:t>Capacitar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 smtClean="0"/>
              <a:t>a equipe para realizar diagnóstico das principais doenças bucais de crianças de 6 a 12 anos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 smtClean="0"/>
              <a:t>a equipe para adequado preenchimento de prontuários, planilhas e fichas de acompanhamento</a:t>
            </a:r>
          </a:p>
          <a:p>
            <a:pPr algn="just">
              <a:spcBef>
                <a:spcPts val="1800"/>
              </a:spcBef>
              <a:buNone/>
            </a:pPr>
            <a:r>
              <a:rPr lang="pt-BR" b="1" dirty="0" smtClean="0"/>
              <a:t>Capacitar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 smtClean="0"/>
              <a:t>a equipe para atividades de gestão em saúde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 smtClean="0"/>
              <a:t>a equipe para atividades de fortalecimento do controle social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 smtClean="0"/>
              <a:t>a equipe para o trabalho multidisciplinar</a:t>
            </a:r>
          </a:p>
          <a:p>
            <a:pPr marL="0" indent="0" algn="just">
              <a:spcBef>
                <a:spcPts val="1800"/>
              </a:spcBef>
              <a:buNone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908720"/>
            <a:ext cx="879532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latin typeface="+mn-lt"/>
              </a:rPr>
              <a:t>Metodologia – </a:t>
            </a:r>
            <a:r>
              <a:rPr lang="pt-BR" sz="2400" b="1" dirty="0" smtClean="0">
                <a:latin typeface="+mn-lt"/>
              </a:rPr>
              <a:t>Ações Eixo Qualificação da Prática Clínica</a:t>
            </a:r>
            <a:endParaRPr lang="pt-BR" sz="2400" b="1" dirty="0"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864" y="332656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Metodologia - Logística</a:t>
            </a:r>
            <a:endParaRPr lang="pt-BR" sz="36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922520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 smtClean="0"/>
              <a:t>Utilizados os cadernos de atenção básica Saúde nas Escolas e Saúde Bucal nº 17 do Ministério da Saúde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 smtClean="0"/>
              <a:t> elaborada uma ficha espelho para monitoração e avaliação da intervenção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 smtClean="0"/>
              <a:t>Elaborado um documento para autorização dos pais e/ou responsáveis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 smtClean="0"/>
              <a:t>Elaborado um documento para autorização dos diretores e professores responsáveis por cada escola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 smtClean="0"/>
              <a:t> Elaborado um documento para ser enviado aos pais e/ou responsáveis contendo quais procedimentos curativos seriam necessários serem realizados após a primeira consulta programática para concluir o tratamento odontológico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2"/>
          </p:nvPr>
        </p:nvSpPr>
        <p:spPr>
          <a:xfrm>
            <a:off x="144016" y="2025352"/>
            <a:ext cx="2987824" cy="2195736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dirty="0" smtClean="0"/>
              <a:t> O atendimento clínico será efetuado na unidade móvel de saúde posicionada em cada escola  </a:t>
            </a:r>
          </a:p>
        </p:txBody>
      </p:sp>
      <p:pic>
        <p:nvPicPr>
          <p:cNvPr id="5" name="Espaço Reservado para Conteúdo 4" descr="DSCN12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2242390"/>
            <a:ext cx="5184576" cy="4356996"/>
          </a:xfr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18864" y="332656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Metodologia - Logística</a:t>
            </a:r>
            <a:endParaRPr lang="pt-BR" sz="3600" b="1" dirty="0"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t-BR" dirty="0"/>
          </a:p>
        </p:txBody>
      </p:sp>
      <p:pic>
        <p:nvPicPr>
          <p:cNvPr id="7" name="Espaço Reservado para Conteúdo 6" descr="5 escol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380" y="692696"/>
            <a:ext cx="8576084" cy="583264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  <a:latin typeface="+mn-lt"/>
              </a:rPr>
              <a:t>Maratá - RS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Espaço Reservado para Conteúdo 5" descr="694px-RioGrandedoSul_Municip_Marata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916832"/>
            <a:ext cx="5400600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Espaço Reservado para Texto 9"/>
          <p:cNvSpPr>
            <a:spLocks noGrp="1"/>
          </p:cNvSpPr>
          <p:nvPr>
            <p:ph type="body" idx="4294967295"/>
          </p:nvPr>
        </p:nvSpPr>
        <p:spPr>
          <a:xfrm>
            <a:off x="0" y="1676400"/>
            <a:ext cx="2743200" cy="4572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Wingdings" pitchFamily="2" charset="2"/>
              <a:buChar char="v"/>
            </a:pPr>
            <a:r>
              <a:rPr lang="pt-BR" sz="2400" dirty="0" smtClean="0"/>
              <a:t> 2471 habitantes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 smtClean="0"/>
              <a:t>Localizada ao sul do RS há 89 Km de Porto Alegre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 smtClean="0"/>
              <a:t>Imigrantes alemães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 smtClean="0"/>
              <a:t>Economia agropecuária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 smtClean="0"/>
              <a:t>1 UBS e  1 ESF 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67544" y="34178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dirty="0" smtClean="0">
                <a:latin typeface="+mn-lt"/>
              </a:rPr>
              <a:t>Introdução</a:t>
            </a:r>
            <a:endParaRPr lang="pt-BR" sz="3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39552" y="692696"/>
            <a:ext cx="5254352" cy="657994"/>
          </a:xfrm>
        </p:spPr>
        <p:txBody>
          <a:bodyPr/>
          <a:lstStyle/>
          <a:p>
            <a:r>
              <a:rPr lang="pt-BR" sz="3600" b="1" dirty="0" smtClean="0">
                <a:latin typeface="+mn-lt"/>
              </a:rPr>
              <a:t>Resultados</a:t>
            </a:r>
            <a:endParaRPr lang="pt-BR" sz="3600" b="1" dirty="0">
              <a:latin typeface="+mn-lt"/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2"/>
          </p:nvPr>
        </p:nvSpPr>
        <p:spPr>
          <a:xfrm>
            <a:off x="395536" y="1268760"/>
            <a:ext cx="7992888" cy="1608584"/>
          </a:xfrm>
        </p:spPr>
        <p:txBody>
          <a:bodyPr>
            <a:normAutofit/>
          </a:bodyPr>
          <a:lstStyle/>
          <a:p>
            <a:pPr marL="514350" indent="-514350" algn="just"/>
            <a:r>
              <a:rPr lang="pt-BR" altLang="pt-BR" sz="1800" b="1" u="sng" dirty="0" smtClean="0"/>
              <a:t>1. Ampliar a cobertura de atenção à saúde bucal</a:t>
            </a:r>
          </a:p>
          <a:p>
            <a:pPr marL="514350" indent="-514350" algn="just"/>
            <a:r>
              <a:rPr lang="pt-BR" sz="1800" b="1" dirty="0" smtClean="0"/>
              <a:t>Meta 1.1:</a:t>
            </a:r>
            <a:r>
              <a:rPr lang="pt-BR" sz="1800" dirty="0" smtClean="0"/>
              <a:t> Ampliar a cobertura de ação coletiva de exame bucal com finalidade</a:t>
            </a:r>
          </a:p>
          <a:p>
            <a:pPr marL="514350" indent="-514350" algn="just"/>
            <a:r>
              <a:rPr lang="pt-BR" sz="1800" dirty="0" smtClean="0"/>
              <a:t>epidemiológica para o estabelecimento de prioridade de atendimento em 100%</a:t>
            </a:r>
          </a:p>
          <a:p>
            <a:pPr marL="514350" indent="-514350" algn="just"/>
            <a:r>
              <a:rPr lang="pt-BR" sz="1800" dirty="0" smtClean="0"/>
              <a:t>dos escolares de 6 a 12 anos na área de abrangência 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pt-BR" altLang="pt-BR" sz="2800" u="sng" dirty="0" smtClean="0"/>
              <a:t> </a:t>
            </a:r>
            <a:endParaRPr lang="pt-BR" altLang="pt-BR" sz="2800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1026" name="Imagem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74" y="3231665"/>
            <a:ext cx="6686902" cy="365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15616" y="277163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Proporção de escolares examinados na escola</a:t>
            </a:r>
            <a:endParaRPr lang="pt-BR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67544" y="1316360"/>
            <a:ext cx="8062664" cy="1536576"/>
          </a:xfrm>
        </p:spPr>
        <p:txBody>
          <a:bodyPr>
            <a:normAutofit/>
          </a:bodyPr>
          <a:lstStyle/>
          <a:p>
            <a:pPr algn="just"/>
            <a:r>
              <a:rPr lang="pt-BR" sz="1800" dirty="0" smtClean="0"/>
              <a:t> </a:t>
            </a:r>
            <a:r>
              <a:rPr lang="pt-BR" sz="1800" b="1" u="sng" dirty="0" smtClean="0"/>
              <a:t>1. </a:t>
            </a:r>
            <a:r>
              <a:rPr lang="pt-BR" sz="1800" b="1" u="sng" dirty="0"/>
              <a:t>A</a:t>
            </a:r>
            <a:r>
              <a:rPr lang="pt-BR" altLang="pt-BR" sz="1800" b="1" u="sng" dirty="0" smtClean="0"/>
              <a:t>mpliar a cobertura de atenção à saúde bucal</a:t>
            </a:r>
            <a:endParaRPr lang="pt-BR" dirty="0" smtClean="0"/>
          </a:p>
          <a:p>
            <a:pPr algn="just"/>
            <a:r>
              <a:rPr lang="pt-BR" sz="1800" b="1" dirty="0" smtClean="0"/>
              <a:t>Meta 1.2 </a:t>
            </a:r>
            <a:r>
              <a:rPr lang="pt-BR" sz="1800" dirty="0" smtClean="0"/>
              <a:t>: Ampliar a cobertura de primeira consulta, com plano de tratamento odontológico para 100% dos escolares moradores da área de abrangência da unidade de saúde</a:t>
            </a:r>
            <a:endParaRPr lang="pt-BR" sz="1800" dirty="0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539552" y="692696"/>
            <a:ext cx="5254352" cy="657994"/>
          </a:xfrm>
        </p:spPr>
        <p:txBody>
          <a:bodyPr/>
          <a:lstStyle/>
          <a:p>
            <a:r>
              <a:rPr lang="pt-BR" sz="3600" b="1" dirty="0" smtClean="0">
                <a:latin typeface="+mn-lt"/>
              </a:rPr>
              <a:t>Resultados</a:t>
            </a:r>
            <a:endParaRPr lang="pt-BR" sz="3600" b="1" dirty="0">
              <a:latin typeface="+mn-lt"/>
            </a:endParaRPr>
          </a:p>
        </p:txBody>
      </p:sp>
      <p:pic>
        <p:nvPicPr>
          <p:cNvPr id="2050" name="Imagem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36991"/>
            <a:ext cx="6552728" cy="354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67544" y="263865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Proporção de escolares moradores da área de abrangência da unidade de saúde com primeira consulta odontológica.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438912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dirty="0" smtClean="0"/>
              <a:t>   A participação dos 76 escolares em ação coletiva de exame bucal desde o primeiro mês de intervenção foi possível devido a receptividade por parte da comunidade escolar que acolheu a intervenção e também pelo número pequeno de escolares na faixa etária de 06 a 12 anos</a:t>
            </a:r>
          </a:p>
          <a:p>
            <a:pPr algn="just">
              <a:buNone/>
            </a:pPr>
            <a:r>
              <a:rPr lang="pt-BR" dirty="0" smtClean="0"/>
              <a:t>   </a:t>
            </a:r>
          </a:p>
          <a:p>
            <a:pPr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  <p:sp>
        <p:nvSpPr>
          <p:cNvPr id="7" name="Título 4"/>
          <p:cNvSpPr>
            <a:spLocks noGrp="1"/>
          </p:cNvSpPr>
          <p:nvPr>
            <p:ph type="title"/>
          </p:nvPr>
        </p:nvSpPr>
        <p:spPr>
          <a:xfrm>
            <a:off x="539552" y="692696"/>
            <a:ext cx="5254352" cy="657994"/>
          </a:xfrm>
        </p:spPr>
        <p:txBody>
          <a:bodyPr/>
          <a:lstStyle/>
          <a:p>
            <a:r>
              <a:rPr lang="pt-BR" sz="3600" b="1" dirty="0" smtClean="0">
                <a:latin typeface="+mn-lt"/>
              </a:rPr>
              <a:t>Resultados</a:t>
            </a:r>
            <a:endParaRPr lang="pt-BR" sz="3600" b="1" dirty="0"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2367528"/>
            <a:ext cx="8229600" cy="2573640"/>
          </a:xfrm>
        </p:spPr>
        <p:txBody>
          <a:bodyPr/>
          <a:lstStyle/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 smtClean="0"/>
              <a:t>Apenas </a:t>
            </a:r>
            <a:r>
              <a:rPr lang="pt-BR" b="1" dirty="0" smtClean="0"/>
              <a:t>um</a:t>
            </a:r>
            <a:r>
              <a:rPr lang="pt-BR" dirty="0" smtClean="0"/>
              <a:t> escolar não obteve a primeira consulta odontológica programática porque ainda não tinha entregado a autorização para participar da intervenção aos pais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 smtClean="0"/>
              <a:t>Facilidade de acesso aos escolares nas escolas</a:t>
            </a:r>
          </a:p>
        </p:txBody>
      </p:sp>
      <p:sp>
        <p:nvSpPr>
          <p:cNvPr id="7" name="Título 4"/>
          <p:cNvSpPr>
            <a:spLocks noGrp="1"/>
          </p:cNvSpPr>
          <p:nvPr>
            <p:ph type="title"/>
          </p:nvPr>
        </p:nvSpPr>
        <p:spPr>
          <a:xfrm>
            <a:off x="539552" y="692696"/>
            <a:ext cx="5254352" cy="657994"/>
          </a:xfrm>
        </p:spPr>
        <p:txBody>
          <a:bodyPr/>
          <a:lstStyle/>
          <a:p>
            <a:r>
              <a:rPr lang="pt-BR" sz="3600" b="1" dirty="0" smtClean="0">
                <a:latin typeface="+mn-lt"/>
              </a:rPr>
              <a:t>Resultados</a:t>
            </a:r>
            <a:endParaRPr lang="pt-BR" sz="3600" b="1" dirty="0"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2"/>
          </p:nvPr>
        </p:nvSpPr>
        <p:spPr>
          <a:xfrm>
            <a:off x="539552" y="1268760"/>
            <a:ext cx="8064896" cy="1152128"/>
          </a:xfrm>
        </p:spPr>
        <p:txBody>
          <a:bodyPr>
            <a:normAutofit/>
          </a:bodyPr>
          <a:lstStyle/>
          <a:p>
            <a:pPr algn="just"/>
            <a:r>
              <a:rPr lang="pt-BR" altLang="pt-BR" sz="1800" b="1" u="sng" dirty="0" smtClean="0"/>
              <a:t>1. Ampliar a cobertura de atenção à saúde bucal</a:t>
            </a:r>
            <a:endParaRPr lang="pt-BR" sz="1800" u="sng" dirty="0" smtClean="0"/>
          </a:p>
          <a:p>
            <a:pPr algn="just"/>
            <a:r>
              <a:rPr lang="pt-BR" sz="1800" b="1" dirty="0" smtClean="0"/>
              <a:t>Meta 1.3:</a:t>
            </a:r>
            <a:r>
              <a:rPr lang="pt-BR" sz="1800" dirty="0" smtClean="0"/>
              <a:t> Realizar a primeira consulta odontológica em 100% dos escolares da área adstrita da UBS classificados como alto risco para doenças bucais</a:t>
            </a:r>
            <a:endParaRPr lang="pt-BR" sz="1800" dirty="0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539552" y="620688"/>
            <a:ext cx="5254352" cy="657994"/>
          </a:xfrm>
        </p:spPr>
        <p:txBody>
          <a:bodyPr/>
          <a:lstStyle/>
          <a:p>
            <a:r>
              <a:rPr lang="pt-BR" sz="3600" b="1" dirty="0" smtClean="0">
                <a:latin typeface="+mn-lt"/>
              </a:rPr>
              <a:t>Resultados</a:t>
            </a:r>
            <a:endParaRPr lang="pt-BR" sz="3600" b="1" dirty="0">
              <a:latin typeface="+mn-lt"/>
            </a:endParaRPr>
          </a:p>
        </p:txBody>
      </p:sp>
      <p:pic>
        <p:nvPicPr>
          <p:cNvPr id="3074" name="Imagem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6696744" cy="388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7544" y="242088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Proporção </a:t>
            </a:r>
            <a:r>
              <a:rPr lang="pt-BR" b="1" dirty="0"/>
              <a:t>de escolares de alto risco com primeira consulta odontológica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2079496"/>
            <a:ext cx="8229600" cy="2717656"/>
          </a:xfrm>
        </p:spPr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pt-BR" dirty="0" smtClean="0"/>
              <a:t>Facilidade de acesso às escolas 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pt-BR" dirty="0" smtClean="0"/>
              <a:t>Cooperação dos escolares</a:t>
            </a:r>
          </a:p>
        </p:txBody>
      </p:sp>
      <p:sp>
        <p:nvSpPr>
          <p:cNvPr id="7" name="Título 4"/>
          <p:cNvSpPr>
            <a:spLocks noGrp="1"/>
          </p:cNvSpPr>
          <p:nvPr>
            <p:ph type="title"/>
          </p:nvPr>
        </p:nvSpPr>
        <p:spPr>
          <a:xfrm>
            <a:off x="539552" y="754782"/>
            <a:ext cx="5254352" cy="657994"/>
          </a:xfrm>
        </p:spPr>
        <p:txBody>
          <a:bodyPr/>
          <a:lstStyle/>
          <a:p>
            <a:r>
              <a:rPr lang="pt-BR" sz="3600" b="1" dirty="0" smtClean="0">
                <a:latin typeface="+mn-lt"/>
              </a:rPr>
              <a:t>Resultados</a:t>
            </a:r>
            <a:endParaRPr lang="pt-BR" sz="3600" b="1" dirty="0"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9552" y="1484784"/>
            <a:ext cx="7774632" cy="1248544"/>
          </a:xfrm>
        </p:spPr>
        <p:txBody>
          <a:bodyPr>
            <a:normAutofit/>
          </a:bodyPr>
          <a:lstStyle/>
          <a:p>
            <a:pPr algn="just"/>
            <a:r>
              <a:rPr lang="pt-BR" sz="1800" b="1" u="sng" dirty="0" smtClean="0"/>
              <a:t>2. Melhorar a Adesão ao Atendimento em Saúde Bucal</a:t>
            </a:r>
            <a:endParaRPr lang="pt-BR" sz="1800" b="1" dirty="0" smtClean="0"/>
          </a:p>
          <a:p>
            <a:pPr algn="just"/>
            <a:r>
              <a:rPr lang="pt-BR" sz="1800" b="1" dirty="0" smtClean="0"/>
              <a:t> Meta 2.1 </a:t>
            </a:r>
            <a:r>
              <a:rPr lang="pt-BR" sz="1800" dirty="0" smtClean="0"/>
              <a:t>: Fazer busca ativa de 100% dos escolares da área, com primeira consulta programática, faltosos às consultas</a:t>
            </a:r>
            <a:endParaRPr lang="pt-BR" sz="1800" dirty="0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539552" y="754782"/>
            <a:ext cx="5254352" cy="657994"/>
          </a:xfrm>
        </p:spPr>
        <p:txBody>
          <a:bodyPr/>
          <a:lstStyle/>
          <a:p>
            <a:r>
              <a:rPr lang="pt-BR" sz="3600" b="1" dirty="0" smtClean="0">
                <a:latin typeface="+mn-lt"/>
              </a:rPr>
              <a:t>Resultados</a:t>
            </a:r>
            <a:endParaRPr lang="pt-BR" sz="3600" b="1" dirty="0">
              <a:latin typeface="+mn-lt"/>
            </a:endParaRPr>
          </a:p>
        </p:txBody>
      </p:sp>
      <p:sp>
        <p:nvSpPr>
          <p:cNvPr id="7" name="Espaço Reservado para Conteúdo 5"/>
          <p:cNvSpPr>
            <a:spLocks noGrp="1"/>
          </p:cNvSpPr>
          <p:nvPr>
            <p:ph idx="1"/>
          </p:nvPr>
        </p:nvSpPr>
        <p:spPr>
          <a:xfrm>
            <a:off x="395536" y="2852936"/>
            <a:ext cx="8229600" cy="3453016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sz="2000" dirty="0" smtClean="0"/>
              <a:t> Dos 76 escolares com consulta odontológica programática, apenas 1 escolar não concordou em participar do atendimento odontológico curativo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sz="2000" dirty="0" smtClean="0"/>
              <a:t>Houve tentativa de falar da importância do atendimento com ele, mas ele tem um comportamento muito difícil e por isso não obtive êxito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sz="2000" dirty="0" smtClean="0"/>
              <a:t>2 escolares, irmãos, os pais apenas autorizaram a primeira consulta odontológica programática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sz="2000" dirty="0"/>
              <a:t>N</a:t>
            </a:r>
            <a:r>
              <a:rPr lang="pt-BR" sz="2000" dirty="0" smtClean="0"/>
              <a:t>ão foram realizadas buscas ativas a esses escolares porque o tratamento curativo não foi realizado (não compareceram á UBS)</a:t>
            </a:r>
            <a:endParaRPr lang="pt-BR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2"/>
          </p:nvPr>
        </p:nvSpPr>
        <p:spPr>
          <a:xfrm>
            <a:off x="539552" y="1388368"/>
            <a:ext cx="7992888" cy="1032520"/>
          </a:xfrm>
        </p:spPr>
        <p:txBody>
          <a:bodyPr>
            <a:normAutofit/>
          </a:bodyPr>
          <a:lstStyle/>
          <a:p>
            <a:pPr algn="just"/>
            <a:r>
              <a:rPr lang="pt-BR" sz="1800" b="1" u="sng" dirty="0" smtClean="0"/>
              <a:t>3. Melhorar a Qualidade da Atenção em Saúde Bucal dos Escolares</a:t>
            </a:r>
          </a:p>
          <a:p>
            <a:pPr algn="just"/>
            <a:r>
              <a:rPr lang="pt-BR" sz="1800" b="1" dirty="0" smtClean="0"/>
              <a:t>Meta 3.1:</a:t>
            </a:r>
            <a:r>
              <a:rPr lang="pt-BR" sz="1800" dirty="0" smtClean="0"/>
              <a:t> Realizar a escovação supervisionada com creme dental em 100% dos escolares</a:t>
            </a:r>
            <a:endParaRPr lang="pt-BR" sz="1800" b="1" u="sng" dirty="0" smtClean="0"/>
          </a:p>
          <a:p>
            <a:pPr algn="just"/>
            <a:endParaRPr lang="pt-BR" sz="1800" u="sng" dirty="0"/>
          </a:p>
        </p:txBody>
      </p:sp>
      <p:sp>
        <p:nvSpPr>
          <p:cNvPr id="9" name="Título 4"/>
          <p:cNvSpPr>
            <a:spLocks noGrp="1"/>
          </p:cNvSpPr>
          <p:nvPr>
            <p:ph type="title"/>
          </p:nvPr>
        </p:nvSpPr>
        <p:spPr>
          <a:xfrm>
            <a:off x="539552" y="754782"/>
            <a:ext cx="5254352" cy="657994"/>
          </a:xfrm>
        </p:spPr>
        <p:txBody>
          <a:bodyPr/>
          <a:lstStyle/>
          <a:p>
            <a:r>
              <a:rPr lang="pt-BR" sz="3600" b="1" dirty="0" smtClean="0">
                <a:latin typeface="+mn-lt"/>
              </a:rPr>
              <a:t>Resultados</a:t>
            </a:r>
            <a:endParaRPr lang="pt-BR" sz="3600" b="1" dirty="0">
              <a:latin typeface="+mn-lt"/>
            </a:endParaRPr>
          </a:p>
        </p:txBody>
      </p:sp>
      <p:pic>
        <p:nvPicPr>
          <p:cNvPr id="4098" name="Imagem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90482"/>
            <a:ext cx="6696744" cy="362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9552" y="2494637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Proporção de escolares com escovação dental supervisionada com creme dental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pt-BR" dirty="0" smtClean="0"/>
          </a:p>
          <a:p>
            <a:pPr>
              <a:spcBef>
                <a:spcPts val="18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pt-BR" dirty="0" smtClean="0"/>
              <a:t>  </a:t>
            </a:r>
            <a:r>
              <a:rPr lang="pt-BR" dirty="0"/>
              <a:t>P</a:t>
            </a:r>
            <a:r>
              <a:rPr lang="pt-BR" dirty="0" smtClean="0"/>
              <a:t>articipação de todos os escolares</a:t>
            </a:r>
          </a:p>
          <a:p>
            <a:pPr>
              <a:spcBef>
                <a:spcPts val="18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pt-BR" dirty="0" smtClean="0"/>
              <a:t>  </a:t>
            </a:r>
            <a:r>
              <a:rPr lang="pt-BR" dirty="0"/>
              <a:t>D</a:t>
            </a:r>
            <a:r>
              <a:rPr lang="pt-BR" dirty="0" smtClean="0"/>
              <a:t>ificilmente acontecem faltas</a:t>
            </a:r>
          </a:p>
          <a:p>
            <a:pPr>
              <a:spcBef>
                <a:spcPts val="18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pt-BR" dirty="0" smtClean="0"/>
              <a:t>  </a:t>
            </a:r>
            <a:r>
              <a:rPr lang="pt-BR" dirty="0"/>
              <a:t>N</a:t>
            </a:r>
            <a:r>
              <a:rPr lang="pt-BR" dirty="0" smtClean="0"/>
              <a:t>ão está indicado no gráfico pelo fato da ação não ter sido registrada no primeiro mês de intervenção, porém foi realizada  </a:t>
            </a:r>
          </a:p>
          <a:p>
            <a:pPr marL="0" indent="0">
              <a:spcBef>
                <a:spcPts val="1800"/>
              </a:spcBef>
              <a:buClr>
                <a:schemeClr val="accent1"/>
              </a:buClr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Título 4"/>
          <p:cNvSpPr>
            <a:spLocks noGrp="1"/>
          </p:cNvSpPr>
          <p:nvPr>
            <p:ph type="title"/>
          </p:nvPr>
        </p:nvSpPr>
        <p:spPr>
          <a:xfrm>
            <a:off x="539552" y="754782"/>
            <a:ext cx="5254352" cy="657994"/>
          </a:xfrm>
        </p:spPr>
        <p:txBody>
          <a:bodyPr/>
          <a:lstStyle/>
          <a:p>
            <a:r>
              <a:rPr lang="pt-BR" sz="3600" b="1" dirty="0" smtClean="0">
                <a:latin typeface="+mn-lt"/>
              </a:rPr>
              <a:t>Resultados</a:t>
            </a:r>
            <a:endParaRPr lang="pt-BR" sz="3600" b="1" dirty="0"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2"/>
          </p:nvPr>
        </p:nvSpPr>
        <p:spPr>
          <a:xfrm>
            <a:off x="539552" y="1484784"/>
            <a:ext cx="7848872" cy="1152128"/>
          </a:xfrm>
        </p:spPr>
        <p:txBody>
          <a:bodyPr/>
          <a:lstStyle/>
          <a:p>
            <a:pPr algn="just"/>
            <a:r>
              <a:rPr lang="pt-BR" sz="1800" b="1" u="sng" dirty="0" smtClean="0"/>
              <a:t>3. Melhorar a Qualidade da Atenção em Saúde Bucal dos Escolares</a:t>
            </a:r>
          </a:p>
          <a:p>
            <a:pPr algn="just"/>
            <a:r>
              <a:rPr lang="pt-BR" sz="1800" b="1" dirty="0" smtClean="0"/>
              <a:t>Meta 3.2:</a:t>
            </a:r>
            <a:r>
              <a:rPr lang="pt-BR" sz="1800" dirty="0" smtClean="0"/>
              <a:t> Realizar a aplicação de gel fluoretado com escova dental  em  100% dos escolares de alto risco para doenças bucais</a:t>
            </a:r>
            <a:endParaRPr lang="pt-BR" sz="1800" dirty="0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539552" y="754782"/>
            <a:ext cx="5254352" cy="657994"/>
          </a:xfrm>
        </p:spPr>
        <p:txBody>
          <a:bodyPr/>
          <a:lstStyle/>
          <a:p>
            <a:r>
              <a:rPr lang="pt-BR" sz="3600" b="1" dirty="0" smtClean="0">
                <a:latin typeface="+mn-lt"/>
              </a:rPr>
              <a:t>Resultados</a:t>
            </a:r>
            <a:endParaRPr lang="pt-BR" sz="3600" b="1" dirty="0"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9552" y="263691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Proporção de escolares de alto risco com aplicação de gel fluoretado com escova dental</a:t>
            </a:r>
          </a:p>
        </p:txBody>
      </p:sp>
      <p:pic>
        <p:nvPicPr>
          <p:cNvPr id="5122" name="Imagem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62490"/>
            <a:ext cx="6696744" cy="362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pt-BR" sz="2000" dirty="0" smtClean="0"/>
          </a:p>
          <a:p>
            <a:endParaRPr lang="pt-BR" sz="2000" dirty="0" smtClean="0"/>
          </a:p>
          <a:p>
            <a:pPr>
              <a:buFont typeface="Wingdings" pitchFamily="2" charset="2"/>
              <a:buChar char="v"/>
            </a:pPr>
            <a:r>
              <a:rPr lang="pt-BR" sz="2400" dirty="0" smtClean="0"/>
              <a:t>UBS E ESF de Maratá localizada no centro da cidade que juntamente com  a parte administrativa e a vigilância sanitária formam a Secretaria Municipal de Saúde de Marata  </a:t>
            </a:r>
            <a:endParaRPr lang="pt-BR" sz="2400" dirty="0"/>
          </a:p>
        </p:txBody>
      </p:sp>
      <p:pic>
        <p:nvPicPr>
          <p:cNvPr id="9" name="Espaço Reservado para Imagem 8" descr="ubs-esf marat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84784"/>
            <a:ext cx="5317430" cy="4320480"/>
          </a:xfr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67544" y="34178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dirty="0" smtClean="0">
                <a:latin typeface="+mn-lt"/>
              </a:rPr>
              <a:t>Introdução</a:t>
            </a:r>
            <a:endParaRPr lang="pt-BR" sz="3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2223512"/>
            <a:ext cx="8229600" cy="2717656"/>
          </a:xfrm>
        </p:spPr>
        <p:txBody>
          <a:bodyPr/>
          <a:lstStyle/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 smtClean="0"/>
              <a:t> Participação de todos os escolares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 smtClean="0"/>
              <a:t>  Dificilmente acontecem faltas.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 smtClean="0"/>
              <a:t>   Não está indicado no gráfico pelo fato da ação não ter sido registrada no primeiro mês de intervenção, porém foi realizada  </a:t>
            </a:r>
            <a:endParaRPr lang="pt-BR" dirty="0"/>
          </a:p>
        </p:txBody>
      </p:sp>
      <p:sp>
        <p:nvSpPr>
          <p:cNvPr id="7" name="Título 4"/>
          <p:cNvSpPr>
            <a:spLocks noGrp="1"/>
          </p:cNvSpPr>
          <p:nvPr>
            <p:ph type="title"/>
          </p:nvPr>
        </p:nvSpPr>
        <p:spPr>
          <a:xfrm>
            <a:off x="539552" y="754782"/>
            <a:ext cx="5254352" cy="657994"/>
          </a:xfrm>
        </p:spPr>
        <p:txBody>
          <a:bodyPr/>
          <a:lstStyle/>
          <a:p>
            <a:r>
              <a:rPr lang="pt-BR" sz="3600" b="1" dirty="0" smtClean="0">
                <a:latin typeface="+mn-lt"/>
              </a:rPr>
              <a:t>Resultados</a:t>
            </a:r>
            <a:endParaRPr lang="pt-BR" sz="3600" b="1" dirty="0"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9552" y="1484784"/>
            <a:ext cx="7920880" cy="1080120"/>
          </a:xfrm>
        </p:spPr>
        <p:txBody>
          <a:bodyPr>
            <a:normAutofit/>
          </a:bodyPr>
          <a:lstStyle/>
          <a:p>
            <a:pPr algn="just"/>
            <a:r>
              <a:rPr lang="pt-BR" sz="1800" b="1" u="sng" dirty="0" smtClean="0"/>
              <a:t>3. Melhorar a Qualidade da Atenção em Saúde Bucal dos Escolares</a:t>
            </a:r>
          </a:p>
          <a:p>
            <a:pPr algn="just"/>
            <a:r>
              <a:rPr lang="pt-BR" sz="1800" b="1" dirty="0" smtClean="0"/>
              <a:t>Meta 3.3</a:t>
            </a:r>
            <a:r>
              <a:rPr lang="pt-BR" sz="1800" dirty="0" smtClean="0"/>
              <a:t>: Concluir o tratamento dentário em 50% dos escolares com primeira consulta odontológica</a:t>
            </a:r>
            <a:endParaRPr lang="pt-BR" sz="1800" b="1" u="sng" dirty="0" smtClean="0"/>
          </a:p>
          <a:p>
            <a:pPr algn="just"/>
            <a:endParaRPr lang="pt-BR" sz="1800" b="1" u="sng" dirty="0" smtClean="0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539552" y="754782"/>
            <a:ext cx="5254352" cy="657994"/>
          </a:xfrm>
        </p:spPr>
        <p:txBody>
          <a:bodyPr/>
          <a:lstStyle/>
          <a:p>
            <a:r>
              <a:rPr lang="pt-BR" sz="3600" b="1" dirty="0" smtClean="0">
                <a:latin typeface="+mn-lt"/>
              </a:rPr>
              <a:t>Resultados</a:t>
            </a:r>
            <a:endParaRPr lang="pt-BR" sz="3600" b="1" dirty="0">
              <a:latin typeface="+mn-lt"/>
            </a:endParaRPr>
          </a:p>
        </p:txBody>
      </p:sp>
      <p:pic>
        <p:nvPicPr>
          <p:cNvPr id="6146" name="Imagem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826" y="2996952"/>
            <a:ext cx="6770558" cy="381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39552" y="255561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Proporção de escolares com tratamento dentário concluído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03848" y="43651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(39)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076056" y="41490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(42)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948264" y="41490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(44)</a:t>
            </a:r>
            <a:endParaRPr lang="pt-B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2511544"/>
            <a:ext cx="8229600" cy="271765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dirty="0" smtClean="0"/>
              <a:t>Meta atingida por ser mais efetivo nos dirigirmos até as escolas e efetuar o tratamento odontológico do que ficar aguardando o comparecimento dos escolares na unidade de saúde</a:t>
            </a:r>
            <a:endParaRPr lang="pt-BR" dirty="0"/>
          </a:p>
        </p:txBody>
      </p:sp>
      <p:sp>
        <p:nvSpPr>
          <p:cNvPr id="7" name="Título 4"/>
          <p:cNvSpPr>
            <a:spLocks noGrp="1"/>
          </p:cNvSpPr>
          <p:nvPr>
            <p:ph type="title"/>
          </p:nvPr>
        </p:nvSpPr>
        <p:spPr>
          <a:xfrm>
            <a:off x="539552" y="754782"/>
            <a:ext cx="5254352" cy="657994"/>
          </a:xfrm>
        </p:spPr>
        <p:txBody>
          <a:bodyPr/>
          <a:lstStyle/>
          <a:p>
            <a:r>
              <a:rPr lang="pt-BR" sz="3600" b="1" dirty="0" smtClean="0">
                <a:latin typeface="+mn-lt"/>
              </a:rPr>
              <a:t>Resultados</a:t>
            </a:r>
            <a:endParaRPr lang="pt-BR" sz="3600" b="1" dirty="0"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9552" y="1412776"/>
            <a:ext cx="7846640" cy="1104528"/>
          </a:xfrm>
        </p:spPr>
        <p:txBody>
          <a:bodyPr>
            <a:normAutofit/>
          </a:bodyPr>
          <a:lstStyle/>
          <a:p>
            <a:pPr algn="just"/>
            <a:r>
              <a:rPr lang="pt-BR" sz="1800" b="1" u="sng" dirty="0" smtClean="0"/>
              <a:t>4. Melhorar Registro das Informações</a:t>
            </a:r>
          </a:p>
          <a:p>
            <a:pPr algn="just"/>
            <a:r>
              <a:rPr lang="pt-BR" sz="1800" b="1" dirty="0" smtClean="0"/>
              <a:t>Meta 4.1:</a:t>
            </a:r>
            <a:r>
              <a:rPr lang="pt-BR" sz="1800" dirty="0" smtClean="0"/>
              <a:t> Manter registro atualizado em planilha e/ou prontuário de 100% dos escolares da área</a:t>
            </a:r>
            <a:endParaRPr lang="pt-BR" sz="1800" u="sng" dirty="0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539552" y="754782"/>
            <a:ext cx="5254352" cy="657994"/>
          </a:xfrm>
        </p:spPr>
        <p:txBody>
          <a:bodyPr/>
          <a:lstStyle/>
          <a:p>
            <a:r>
              <a:rPr lang="pt-BR" sz="3600" b="1" dirty="0" smtClean="0">
                <a:latin typeface="+mn-lt"/>
              </a:rPr>
              <a:t>Resultados</a:t>
            </a:r>
            <a:endParaRPr lang="pt-BR" sz="3600" b="1" dirty="0"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2636912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pt-BR" sz="2400" dirty="0" smtClean="0"/>
              <a:t>Todos </a:t>
            </a:r>
            <a:r>
              <a:rPr lang="pt-BR" sz="2400" dirty="0"/>
              <a:t>os 76 </a:t>
            </a:r>
            <a:r>
              <a:rPr lang="pt-BR" sz="2400" dirty="0" smtClean="0"/>
              <a:t>(100%) escolares </a:t>
            </a:r>
            <a:r>
              <a:rPr lang="pt-BR" sz="2400" dirty="0"/>
              <a:t>de 06 a 12 anos tiveram os seus registros atualizados</a:t>
            </a:r>
            <a:r>
              <a:rPr lang="pt-BR" sz="2400" dirty="0" smtClean="0"/>
              <a:t>.</a:t>
            </a:r>
            <a:endParaRPr lang="pt-BR" sz="2400" dirty="0"/>
          </a:p>
          <a:p>
            <a:pPr marL="285750" indent="-285750" algn="just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pt-BR" sz="2400" dirty="0"/>
              <a:t>F</a:t>
            </a:r>
            <a:r>
              <a:rPr lang="pt-BR" sz="2400" dirty="0" smtClean="0"/>
              <a:t>acilidade de deslocamento até </a:t>
            </a:r>
            <a:r>
              <a:rPr lang="pt-BR" sz="2400" dirty="0"/>
              <a:t>os escolares </a:t>
            </a:r>
            <a:endParaRPr lang="pt-BR" sz="2400" dirty="0" smtClean="0"/>
          </a:p>
          <a:p>
            <a:pPr marL="285750" indent="-285750" algn="just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pt-BR" sz="2400" dirty="0"/>
              <a:t>Í</a:t>
            </a:r>
            <a:r>
              <a:rPr lang="pt-BR" sz="2400" dirty="0" smtClean="0"/>
              <a:t>ndice </a:t>
            </a:r>
            <a:r>
              <a:rPr lang="pt-BR" sz="2400" dirty="0"/>
              <a:t>de faltas às aulas é baixo </a:t>
            </a:r>
            <a:endParaRPr lang="pt-BR" sz="2400" dirty="0" smtClean="0"/>
          </a:p>
          <a:p>
            <a:pPr marL="285750" indent="-285750" algn="just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pt-BR" sz="2400" dirty="0"/>
              <a:t>A</a:t>
            </a:r>
            <a:r>
              <a:rPr lang="pt-BR" sz="2400" dirty="0" smtClean="0"/>
              <a:t>pesar </a:t>
            </a:r>
            <a:r>
              <a:rPr lang="pt-BR" sz="2400" dirty="0"/>
              <a:t>da equipe não ter </a:t>
            </a:r>
            <a:r>
              <a:rPr lang="pt-BR" sz="2400" dirty="0" smtClean="0"/>
              <a:t>colaborado, </a:t>
            </a:r>
            <a:r>
              <a:rPr lang="pt-BR" sz="2400" dirty="0"/>
              <a:t>o número de escolares é baixo facilitando a manutenção dos registros atualizados.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41784" y="1484784"/>
            <a:ext cx="7918648" cy="864096"/>
          </a:xfrm>
        </p:spPr>
        <p:txBody>
          <a:bodyPr>
            <a:normAutofit/>
          </a:bodyPr>
          <a:lstStyle/>
          <a:p>
            <a:r>
              <a:rPr lang="pt-BR" sz="1800" b="1" u="sng" dirty="0" smtClean="0"/>
              <a:t>5. Promover a Saúde Bucal dos Escolares</a:t>
            </a:r>
          </a:p>
          <a:p>
            <a:r>
              <a:rPr lang="pt-BR" sz="1800" b="1" dirty="0" smtClean="0"/>
              <a:t>Meta 5.1: </a:t>
            </a:r>
            <a:r>
              <a:rPr lang="pt-BR" sz="1800" dirty="0" smtClean="0"/>
              <a:t>Fornecer orientações sobre higiene bucal para 100% dos escolares</a:t>
            </a:r>
            <a:endParaRPr lang="pt-BR" sz="1800" u="sng" dirty="0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539552" y="754782"/>
            <a:ext cx="5254352" cy="657994"/>
          </a:xfrm>
        </p:spPr>
        <p:txBody>
          <a:bodyPr/>
          <a:lstStyle/>
          <a:p>
            <a:r>
              <a:rPr lang="pt-BR" sz="3600" b="1" dirty="0" smtClean="0">
                <a:latin typeface="+mn-lt"/>
              </a:rPr>
              <a:t>Resultados</a:t>
            </a:r>
            <a:endParaRPr lang="pt-BR" sz="3600" b="1" dirty="0">
              <a:latin typeface="+mn-lt"/>
            </a:endParaRPr>
          </a:p>
        </p:txBody>
      </p:sp>
      <p:pic>
        <p:nvPicPr>
          <p:cNvPr id="7170" name="Imagem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53" y="3140968"/>
            <a:ext cx="678592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55576" y="269962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Proporção de escolares com orientações sobre higiene bucal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2"/>
          </p:nvPr>
        </p:nvSpPr>
        <p:spPr>
          <a:xfrm>
            <a:off x="539552" y="1484784"/>
            <a:ext cx="7990656" cy="888504"/>
          </a:xfrm>
        </p:spPr>
        <p:txBody>
          <a:bodyPr/>
          <a:lstStyle/>
          <a:p>
            <a:r>
              <a:rPr lang="pt-BR" sz="1800" b="1" u="sng" dirty="0" smtClean="0"/>
              <a:t>5. Promover a Saúde Bucal dos Escolares</a:t>
            </a:r>
          </a:p>
          <a:p>
            <a:r>
              <a:rPr lang="pt-BR" sz="1800" b="1" dirty="0" smtClean="0"/>
              <a:t>Meta 5.2</a:t>
            </a:r>
            <a:r>
              <a:rPr lang="pt-BR" sz="1800" dirty="0" smtClean="0"/>
              <a:t>: Fornecer orientações sobre cárie dentária para 100% das crianças</a:t>
            </a:r>
            <a:endParaRPr lang="pt-BR" sz="1800" dirty="0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539552" y="754782"/>
            <a:ext cx="5254352" cy="657994"/>
          </a:xfrm>
        </p:spPr>
        <p:txBody>
          <a:bodyPr/>
          <a:lstStyle/>
          <a:p>
            <a:r>
              <a:rPr lang="pt-BR" sz="3600" b="1" dirty="0" smtClean="0">
                <a:latin typeface="+mn-lt"/>
              </a:rPr>
              <a:t>Resultados</a:t>
            </a:r>
            <a:endParaRPr lang="pt-BR" sz="3600" b="1" dirty="0">
              <a:latin typeface="+mn-lt"/>
            </a:endParaRPr>
          </a:p>
        </p:txBody>
      </p:sp>
      <p:pic>
        <p:nvPicPr>
          <p:cNvPr id="8194" name="Imagem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84736"/>
            <a:ext cx="6756772" cy="365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133872" y="2564904"/>
            <a:ext cx="6750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Proporção de escolares com orientações sobre cárie dentária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9552" y="1532384"/>
            <a:ext cx="7990656" cy="888504"/>
          </a:xfrm>
        </p:spPr>
        <p:txBody>
          <a:bodyPr/>
          <a:lstStyle/>
          <a:p>
            <a:r>
              <a:rPr lang="pt-BR" sz="1800" b="1" u="sng" dirty="0" smtClean="0"/>
              <a:t>5. Promover a Saúde Bucal dos Escolares</a:t>
            </a:r>
          </a:p>
          <a:p>
            <a:r>
              <a:rPr lang="pt-BR" sz="1800" b="1" dirty="0" smtClean="0"/>
              <a:t>Meta 5.3:</a:t>
            </a:r>
            <a:r>
              <a:rPr lang="pt-BR" sz="1800" dirty="0" smtClean="0"/>
              <a:t> Fornecer orientações nutricionais para 100% das crianças</a:t>
            </a:r>
          </a:p>
          <a:p>
            <a:endParaRPr lang="pt-BR" dirty="0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539552" y="754782"/>
            <a:ext cx="5254352" cy="657994"/>
          </a:xfrm>
        </p:spPr>
        <p:txBody>
          <a:bodyPr/>
          <a:lstStyle/>
          <a:p>
            <a:r>
              <a:rPr lang="pt-BR" sz="3600" b="1" dirty="0" smtClean="0">
                <a:latin typeface="+mn-lt"/>
              </a:rPr>
              <a:t>Resultados</a:t>
            </a:r>
            <a:endParaRPr lang="pt-BR" sz="3600" b="1" dirty="0">
              <a:latin typeface="+mn-lt"/>
            </a:endParaRPr>
          </a:p>
        </p:txBody>
      </p:sp>
      <p:pic>
        <p:nvPicPr>
          <p:cNvPr id="9218" name="Imagem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6696744" cy="376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331640" y="2420888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Proporção de escolares com orientações nutricionais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pt-BR" dirty="0" smtClean="0"/>
              <a:t>Meta atingida durante os 03 meses de intervenção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Orientações foram realizadas tanto </a:t>
            </a:r>
            <a:r>
              <a:rPr lang="pt-BR" dirty="0"/>
              <a:t>nas primeiras consultas odontológicas </a:t>
            </a:r>
            <a:r>
              <a:rPr lang="pt-BR" dirty="0" smtClean="0"/>
              <a:t>programáticas, nas </a:t>
            </a:r>
            <a:r>
              <a:rPr lang="pt-BR" dirty="0"/>
              <a:t>atividades de prevenção coletivas (escovação supervisionada, aplicação de gel fluoretado, bochecho com flúor), e</a:t>
            </a:r>
            <a:r>
              <a:rPr lang="pt-BR" dirty="0" smtClean="0"/>
              <a:t> </a:t>
            </a:r>
            <a:r>
              <a:rPr lang="pt-BR" dirty="0"/>
              <a:t>nas consultas de procedimentos curativos (restaurações, exodontias etc).</a:t>
            </a:r>
          </a:p>
        </p:txBody>
      </p:sp>
      <p:sp>
        <p:nvSpPr>
          <p:cNvPr id="7" name="Título 4"/>
          <p:cNvSpPr>
            <a:spLocks noGrp="1"/>
          </p:cNvSpPr>
          <p:nvPr>
            <p:ph type="title"/>
          </p:nvPr>
        </p:nvSpPr>
        <p:spPr>
          <a:xfrm>
            <a:off x="539552" y="754782"/>
            <a:ext cx="5254352" cy="657994"/>
          </a:xfrm>
        </p:spPr>
        <p:txBody>
          <a:bodyPr/>
          <a:lstStyle/>
          <a:p>
            <a:r>
              <a:rPr lang="pt-BR" sz="3600" b="1" dirty="0" smtClean="0">
                <a:latin typeface="+mn-lt"/>
              </a:rPr>
              <a:t>Resultados</a:t>
            </a:r>
            <a:endParaRPr lang="pt-BR" sz="3600" b="1" dirty="0"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16832"/>
            <a:ext cx="8363272" cy="4389120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pt-BR" dirty="0" smtClean="0"/>
              <a:t>O atendimento odontológico aos escolares de 6 a 12 anos já acontecia na UBS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/>
              <a:t>N</a:t>
            </a:r>
            <a:r>
              <a:rPr lang="pt-BR" dirty="0" smtClean="0"/>
              <a:t>ão era específico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/>
              <a:t>D</a:t>
            </a:r>
            <a:r>
              <a:rPr lang="pt-BR" dirty="0" smtClean="0"/>
              <a:t>ependia da presença dos escolares na UBS (pais e/ou responsáveis e transporte)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Antes da intervenção o atendimento aos escolares se concentrava nas atividades coletivas de escovação supervisionada e aplicação de gel fluoretado juntamente com estas atividades a orientação de higiene bucal 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39552" y="754782"/>
            <a:ext cx="5254352" cy="657994"/>
          </a:xfrm>
        </p:spPr>
        <p:txBody>
          <a:bodyPr/>
          <a:lstStyle/>
          <a:p>
            <a:r>
              <a:rPr lang="pt-BR" sz="3600" b="1" dirty="0" smtClean="0">
                <a:latin typeface="+mn-lt"/>
              </a:rPr>
              <a:t>Discussão</a:t>
            </a:r>
            <a:endParaRPr lang="pt-BR" sz="3600" b="1" dirty="0"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2520280"/>
          </a:xfrm>
        </p:spPr>
        <p:txBody>
          <a:bodyPr/>
          <a:lstStyle/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/>
              <a:t>M</a:t>
            </a:r>
            <a:r>
              <a:rPr lang="pt-BR" dirty="0" smtClean="0"/>
              <a:t>elhora do perfil de saúde bucal de cada escolar, diminuindo os riscos de problemas bucais</a:t>
            </a:r>
          </a:p>
          <a:p>
            <a:pPr marL="0" indent="0" algn="just">
              <a:spcBef>
                <a:spcPts val="1800"/>
              </a:spcBef>
              <a:buNone/>
            </a:pPr>
            <a:endParaRPr lang="pt-BR" dirty="0" smtClean="0"/>
          </a:p>
          <a:p>
            <a:pPr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 smtClean="0"/>
              <a:t>A intervenção foi bem aceita pela comunidade</a:t>
            </a: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539552" y="754782"/>
            <a:ext cx="5254352" cy="657994"/>
          </a:xfrm>
        </p:spPr>
        <p:txBody>
          <a:bodyPr/>
          <a:lstStyle/>
          <a:p>
            <a:r>
              <a:rPr lang="pt-BR" sz="3600" b="1" dirty="0" smtClean="0">
                <a:latin typeface="+mn-lt"/>
              </a:rPr>
              <a:t>Discussão</a:t>
            </a:r>
            <a:endParaRPr lang="pt-BR" sz="3600" b="1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2727568"/>
            <a:ext cx="8229600" cy="386978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pt-BR" sz="2400" dirty="0" smtClean="0"/>
              <a:t>Na UBS: 1 médico clínico geral, 1 psiquiatra, 2 psicólogos, 1 médico clínico geral e acupunturista, 1 fisioterapeuta, 1 educador físico, 1 cirurgião - dentista, 1  ginecologista, 1 enfermeira, 2 técnicos de enfermagem, 1 cardiologista, 1 pediatra,  1 nutricionista e 1 quiropraxista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pt-BR" sz="2400" dirty="0" smtClean="0"/>
              <a:t>Na ESF: 1 cirurgião -dentista, 1 médico clínico geral, 1 enfermeira, 1 técnico de enfermagem e 6 agentes comunitárias de saúde</a:t>
            </a:r>
          </a:p>
          <a:p>
            <a:pPr>
              <a:spcBef>
                <a:spcPts val="1200"/>
              </a:spcBef>
              <a:buNone/>
            </a:pPr>
            <a:endParaRPr lang="pt-BR" sz="24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67544" y="34178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dirty="0" smtClean="0">
                <a:latin typeface="+mn-lt"/>
              </a:rPr>
              <a:t>Introdução</a:t>
            </a:r>
            <a:endParaRPr lang="pt-BR" sz="3200" b="1" dirty="0">
              <a:latin typeface="+mn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67544" y="989856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+mn-lt"/>
              </a:rPr>
              <a:t>Composição da equipe</a:t>
            </a:r>
            <a:endParaRPr lang="pt-BR" sz="24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2352248"/>
            <a:ext cx="8229600" cy="4389120"/>
          </a:xfrm>
        </p:spPr>
        <p:txBody>
          <a:bodyPr/>
          <a:lstStyle/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Conhecimento de como é a correta estrutura de uma unidade de saúde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De como funciona e como deve funcionar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Conteúdos para o correto desenvolvimento do nosso trabalho na rotina da UBS e ESF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Ênfase ao acolhimento 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Despertou senso crítico para possibilidade de mudanças e melhorias</a:t>
            </a:r>
            <a:endParaRPr lang="pt-BR" dirty="0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539552" y="754782"/>
            <a:ext cx="8424936" cy="946026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latin typeface="+mn-lt"/>
              </a:rPr>
              <a:t>Reflexão crítica sobre o processo de aprendizagem</a:t>
            </a:r>
            <a:endParaRPr lang="pt-BR" sz="3600" b="1" dirty="0"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Muito Obrigada!</a:t>
            </a:r>
            <a:endParaRPr lang="pt-BR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8912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2 salas de triagem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7 consultórios médicos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2 consultórios de enfermagem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2 blocos cirúrgicos para pequenos procedimentos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2 salas de observação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1 consultório com 3 macas para acupuntura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Auditório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Cozinha</a:t>
            </a:r>
          </a:p>
          <a:p>
            <a:pPr>
              <a:spcBef>
                <a:spcPts val="1200"/>
              </a:spcBef>
              <a:buNone/>
            </a:pPr>
            <a:r>
              <a:rPr lang="pt-BR" dirty="0" smtClean="0"/>
              <a:t> 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34178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dirty="0" smtClean="0">
                <a:latin typeface="+mn-lt"/>
              </a:rPr>
              <a:t>Introdução</a:t>
            </a:r>
            <a:endParaRPr lang="pt-BR" sz="3200" b="1" dirty="0">
              <a:latin typeface="+mn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9856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+mn-lt"/>
              </a:rPr>
              <a:t>Estrutura Física</a:t>
            </a:r>
            <a:endParaRPr lang="pt-BR" sz="24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55560"/>
            <a:ext cx="8229600" cy="3221712"/>
          </a:xfrm>
        </p:spPr>
        <p:txBody>
          <a:bodyPr/>
          <a:lstStyle/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2 salas de recepção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1 sala para atividades físicas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1 escovódromo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1 consultório odontológico (aparelho de Raios – X)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Andar de cima fica a parte administrativa e a vigilância sanitária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34178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dirty="0" smtClean="0">
                <a:latin typeface="+mn-lt"/>
              </a:rPr>
              <a:t>Introdução</a:t>
            </a:r>
            <a:endParaRPr lang="pt-BR" sz="3200" b="1" dirty="0">
              <a:latin typeface="+mn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9856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+mn-lt"/>
              </a:rPr>
              <a:t>Estrutura Física</a:t>
            </a:r>
            <a:endParaRPr lang="pt-BR" sz="24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1200"/>
              </a:spcBef>
              <a:buNone/>
            </a:pPr>
            <a:r>
              <a:rPr lang="pt-BR" b="1" dirty="0" smtClean="0"/>
              <a:t>Antes da Intervenção...</a:t>
            </a:r>
          </a:p>
          <a:p>
            <a:pPr algn="just">
              <a:spcBef>
                <a:spcPts val="1200"/>
              </a:spcBef>
              <a:buNone/>
            </a:pPr>
            <a:endParaRPr lang="pt-BR" b="1" dirty="0" smtClean="0"/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Os escolares dependiam que os pais e/ou os responsáveis os levassem até a UBS para atendimento odontológico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Atendimento odontológico acontecia na maioria  dos escolares em casos de emergência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pt-BR" dirty="0" smtClean="0"/>
              <a:t>Tratamento odontológico não era concluído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34178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dirty="0" smtClean="0">
                <a:latin typeface="+mn-lt"/>
              </a:rPr>
              <a:t>Introdução</a:t>
            </a:r>
            <a:endParaRPr lang="pt-BR" sz="3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  Objetivo Geral </a:t>
            </a:r>
            <a:endParaRPr lang="pt-BR" sz="3600" b="1" dirty="0">
              <a:latin typeface="+mn-lt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Melhorar a atenção à saúde bucal de escolares de 6 a 12 anos de idade do município de Maratá (RS).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1248</TotalTime>
  <Words>2389</Words>
  <Application>Microsoft Office PowerPoint</Application>
  <PresentationFormat>Apresentação na tela (4:3)</PresentationFormat>
  <Paragraphs>263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2" baseType="lpstr">
      <vt:lpstr>Fluxo</vt:lpstr>
      <vt:lpstr>Slide 1</vt:lpstr>
      <vt:lpstr>Slide 2</vt:lpstr>
      <vt:lpstr>Maratá - RS</vt:lpstr>
      <vt:lpstr>Slide 4</vt:lpstr>
      <vt:lpstr>Slide 5</vt:lpstr>
      <vt:lpstr>Slide 6</vt:lpstr>
      <vt:lpstr>Slide 7</vt:lpstr>
      <vt:lpstr>Slide 8</vt:lpstr>
      <vt:lpstr>  Objetivo Geral </vt:lpstr>
      <vt:lpstr>  Objetivo Específicos</vt:lpstr>
      <vt:lpstr>Metas</vt:lpstr>
      <vt:lpstr>Metas</vt:lpstr>
      <vt:lpstr>Metas</vt:lpstr>
      <vt:lpstr>Metas</vt:lpstr>
      <vt:lpstr>Metas</vt:lpstr>
      <vt:lpstr>Metodologia – Ações Eixo Monitoramento e Avaliação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Metodologia - Logística</vt:lpstr>
      <vt:lpstr>Metodologia - Logística</vt:lpstr>
      <vt:lpstr>Slide 29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Discussão</vt:lpstr>
      <vt:lpstr>Reflexão crítica sobre o processo de aprendizagem</vt:lpstr>
      <vt:lpstr>Slide 51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Alexandra</dc:creator>
  <cp:lastModifiedBy>Alexandra</cp:lastModifiedBy>
  <cp:revision>240</cp:revision>
  <dcterms:created xsi:type="dcterms:W3CDTF">2014-04-24T13:22:13Z</dcterms:created>
  <dcterms:modified xsi:type="dcterms:W3CDTF">2014-05-06T16:09:34Z</dcterms:modified>
</cp:coreProperties>
</file>