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313" r:id="rId2"/>
    <p:sldId id="257" r:id="rId3"/>
    <p:sldId id="309" r:id="rId4"/>
    <p:sldId id="328" r:id="rId5"/>
    <p:sldId id="333" r:id="rId6"/>
    <p:sldId id="260" r:id="rId7"/>
    <p:sldId id="261" r:id="rId8"/>
    <p:sldId id="263" r:id="rId9"/>
    <p:sldId id="335" r:id="rId10"/>
    <p:sldId id="331" r:id="rId11"/>
    <p:sldId id="264" r:id="rId12"/>
    <p:sldId id="337" r:id="rId13"/>
    <p:sldId id="338" r:id="rId14"/>
    <p:sldId id="341" r:id="rId15"/>
    <p:sldId id="340" r:id="rId16"/>
    <p:sldId id="342" r:id="rId17"/>
    <p:sldId id="344" r:id="rId18"/>
    <p:sldId id="345" r:id="rId19"/>
    <p:sldId id="346" r:id="rId20"/>
    <p:sldId id="297" r:id="rId21"/>
    <p:sldId id="298" r:id="rId22"/>
    <p:sldId id="299" r:id="rId23"/>
    <p:sldId id="300" r:id="rId24"/>
    <p:sldId id="304" r:id="rId25"/>
    <p:sldId id="301" r:id="rId26"/>
    <p:sldId id="302" r:id="rId27"/>
    <p:sldId id="348" r:id="rId28"/>
    <p:sldId id="332" r:id="rId29"/>
    <p:sldId id="329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NT" initials="M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76" d="100"/>
          <a:sy n="76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80F05-54DD-4E66-930C-2E1ACD70FD4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2FBEB54-FE98-4747-B691-E6416BED62E3}">
      <dgm:prSet phldrT="[Texto]"/>
      <dgm:spPr/>
      <dgm:t>
        <a:bodyPr/>
        <a:lstStyle/>
        <a:p>
          <a:pPr algn="just"/>
          <a:r>
            <a:rPr lang="pt-BR" dirty="0" smtClean="0">
              <a:solidFill>
                <a:schemeClr val="tx1"/>
              </a:solidFill>
            </a:rPr>
            <a:t>Aumento da cobertura para 100%, com um total de 163 hipertensos e 49 diabéticos cadastrados e acompanhados.</a:t>
          </a:r>
          <a:endParaRPr lang="pt-BR" dirty="0">
            <a:solidFill>
              <a:schemeClr val="tx1"/>
            </a:solidFill>
          </a:endParaRPr>
        </a:p>
      </dgm:t>
    </dgm:pt>
    <dgm:pt modelId="{CC98EB99-B4FA-4D2C-8F3E-1D5EF65A0F38}" type="parTrans" cxnId="{DF70EBCF-2CB1-4D01-8339-34C940FAFF03}">
      <dgm:prSet/>
      <dgm:spPr/>
      <dgm:t>
        <a:bodyPr/>
        <a:lstStyle/>
        <a:p>
          <a:endParaRPr lang="pt-BR"/>
        </a:p>
      </dgm:t>
    </dgm:pt>
    <dgm:pt modelId="{F7C641F5-D38E-4AC9-9A1E-1E21F89A7DEA}" type="sibTrans" cxnId="{DF70EBCF-2CB1-4D01-8339-34C940FAFF03}">
      <dgm:prSet/>
      <dgm:spPr/>
      <dgm:t>
        <a:bodyPr/>
        <a:lstStyle/>
        <a:p>
          <a:endParaRPr lang="pt-BR"/>
        </a:p>
      </dgm:t>
    </dgm:pt>
    <dgm:pt modelId="{0EA19E57-EE21-495E-B7C9-BD465BDE1FD3}">
      <dgm:prSet phldrT="[Texto]"/>
      <dgm:spPr/>
      <dgm:t>
        <a:bodyPr/>
        <a:lstStyle/>
        <a:p>
          <a:pPr algn="just"/>
          <a:r>
            <a:rPr lang="pt-BR" dirty="0" smtClean="0">
              <a:solidFill>
                <a:schemeClr val="tx1"/>
              </a:solidFill>
            </a:rPr>
            <a:t>Ampliação da cobertura de usuários cadastrados e acompanhados e a organização do serviço.</a:t>
          </a:r>
          <a:endParaRPr lang="pt-BR" dirty="0">
            <a:solidFill>
              <a:schemeClr val="tx1"/>
            </a:solidFill>
          </a:endParaRPr>
        </a:p>
      </dgm:t>
    </dgm:pt>
    <dgm:pt modelId="{5AE12A44-4424-4ED8-A156-2BD0BCA320AB}" type="parTrans" cxnId="{9C96B558-3149-4790-ABAE-03C4C3E2026C}">
      <dgm:prSet/>
      <dgm:spPr/>
      <dgm:t>
        <a:bodyPr/>
        <a:lstStyle/>
        <a:p>
          <a:endParaRPr lang="pt-BR"/>
        </a:p>
      </dgm:t>
    </dgm:pt>
    <dgm:pt modelId="{F52AC8D7-83D0-4DF8-93DE-6FF43175E562}" type="sibTrans" cxnId="{9C96B558-3149-4790-ABAE-03C4C3E2026C}">
      <dgm:prSet/>
      <dgm:spPr/>
      <dgm:t>
        <a:bodyPr/>
        <a:lstStyle/>
        <a:p>
          <a:endParaRPr lang="pt-BR"/>
        </a:p>
      </dgm:t>
    </dgm:pt>
    <dgm:pt modelId="{334B8C1F-43C8-4A9D-8526-F63288F4ED26}">
      <dgm:prSet phldrT="[Texto]"/>
      <dgm:spPr/>
      <dgm:t>
        <a:bodyPr/>
        <a:lstStyle/>
        <a:p>
          <a:pPr algn="just"/>
          <a:r>
            <a:rPr lang="pt-BR" dirty="0" smtClean="0">
              <a:solidFill>
                <a:schemeClr val="tx1"/>
              </a:solidFill>
            </a:rPr>
            <a:t>Agendamento das consultas de maneira mais sistematizada, destacando os dias específicos de atendimento e recebendo novos usuários das diferentes micro áreas. </a:t>
          </a:r>
          <a:endParaRPr lang="pt-BR" dirty="0">
            <a:solidFill>
              <a:schemeClr val="tx1"/>
            </a:solidFill>
          </a:endParaRPr>
        </a:p>
      </dgm:t>
    </dgm:pt>
    <dgm:pt modelId="{90286DAC-B118-4E89-B91A-5A364253F4D5}" type="parTrans" cxnId="{0933DB3E-DB7B-4C94-B028-E24689B2688B}">
      <dgm:prSet/>
      <dgm:spPr/>
      <dgm:t>
        <a:bodyPr/>
        <a:lstStyle/>
        <a:p>
          <a:endParaRPr lang="pt-BR"/>
        </a:p>
      </dgm:t>
    </dgm:pt>
    <dgm:pt modelId="{2C46A45F-005C-4301-9317-734B72DEADB8}" type="sibTrans" cxnId="{0933DB3E-DB7B-4C94-B028-E24689B2688B}">
      <dgm:prSet/>
      <dgm:spPr/>
      <dgm:t>
        <a:bodyPr/>
        <a:lstStyle/>
        <a:p>
          <a:endParaRPr lang="pt-BR"/>
        </a:p>
      </dgm:t>
    </dgm:pt>
    <dgm:pt modelId="{283B73E4-A905-4FA6-B259-4A46649F59E4}">
      <dgm:prSet phldrT="[Texto]"/>
      <dgm:spPr/>
      <dgm:t>
        <a:bodyPr/>
        <a:lstStyle/>
        <a:p>
          <a:pPr algn="just"/>
          <a:r>
            <a:rPr lang="pt-BR" dirty="0" smtClean="0">
              <a:solidFill>
                <a:schemeClr val="tx1"/>
              </a:solidFill>
            </a:rPr>
            <a:t>Aumentou o número de atendimentos de nossa UBS.</a:t>
          </a:r>
          <a:endParaRPr lang="pt-BR" dirty="0">
            <a:solidFill>
              <a:schemeClr val="tx1"/>
            </a:solidFill>
          </a:endParaRPr>
        </a:p>
      </dgm:t>
    </dgm:pt>
    <dgm:pt modelId="{BE32705A-4883-4DAC-8C33-85D94F4D20BB}" type="parTrans" cxnId="{29526F90-8A71-489D-80C1-66B191409B52}">
      <dgm:prSet/>
      <dgm:spPr/>
      <dgm:t>
        <a:bodyPr/>
        <a:lstStyle/>
        <a:p>
          <a:endParaRPr lang="pt-BR"/>
        </a:p>
      </dgm:t>
    </dgm:pt>
    <dgm:pt modelId="{FE2254A2-8069-495C-A6C0-F0CD23825639}" type="sibTrans" cxnId="{29526F90-8A71-489D-80C1-66B191409B52}">
      <dgm:prSet/>
      <dgm:spPr/>
      <dgm:t>
        <a:bodyPr/>
        <a:lstStyle/>
        <a:p>
          <a:endParaRPr lang="pt-BR"/>
        </a:p>
      </dgm:t>
    </dgm:pt>
    <dgm:pt modelId="{CE48AE36-797C-4E3F-9C5B-30D7977EDFB8}">
      <dgm:prSet phldrT="[Texto]"/>
      <dgm:spPr/>
      <dgm:t>
        <a:bodyPr/>
        <a:lstStyle/>
        <a:p>
          <a:pPr algn="just"/>
          <a:r>
            <a:rPr lang="pt-BR" dirty="0" smtClean="0">
              <a:solidFill>
                <a:schemeClr val="tx1"/>
              </a:solidFill>
            </a:rPr>
            <a:t>Conscientização da equipe sobre a importância da qualidade no atendimento aos usuários com enfermidades crônicas.</a:t>
          </a:r>
          <a:endParaRPr lang="pt-BR" dirty="0">
            <a:solidFill>
              <a:schemeClr val="tx1"/>
            </a:solidFill>
          </a:endParaRPr>
        </a:p>
      </dgm:t>
    </dgm:pt>
    <dgm:pt modelId="{3747B5C1-F426-409A-8EC5-9A8E2F26115D}" type="parTrans" cxnId="{F7304F72-35AB-4A15-B20F-6D8434DAEBAD}">
      <dgm:prSet/>
      <dgm:spPr/>
      <dgm:t>
        <a:bodyPr/>
        <a:lstStyle/>
        <a:p>
          <a:endParaRPr lang="pt-BR"/>
        </a:p>
      </dgm:t>
    </dgm:pt>
    <dgm:pt modelId="{CFA35555-A66C-4DBB-8212-C1ED2200B84A}" type="sibTrans" cxnId="{F7304F72-35AB-4A15-B20F-6D8434DAEBAD}">
      <dgm:prSet/>
      <dgm:spPr/>
      <dgm:t>
        <a:bodyPr/>
        <a:lstStyle/>
        <a:p>
          <a:endParaRPr lang="pt-BR"/>
        </a:p>
      </dgm:t>
    </dgm:pt>
    <dgm:pt modelId="{6DA619CD-F839-4A21-AAC1-352F03687B3B}">
      <dgm:prSet phldrT="[Texto]"/>
      <dgm:spPr/>
      <dgm:t>
        <a:bodyPr/>
        <a:lstStyle/>
        <a:p>
          <a:pPr algn="just"/>
          <a:r>
            <a:rPr lang="pt-BR" dirty="0" smtClean="0">
              <a:solidFill>
                <a:schemeClr val="tx1"/>
              </a:solidFill>
            </a:rPr>
            <a:t>Melhorou o acolhimento a este público dentro da UBS.</a:t>
          </a:r>
          <a:endParaRPr lang="pt-BR" dirty="0">
            <a:solidFill>
              <a:schemeClr val="tx1"/>
            </a:solidFill>
          </a:endParaRPr>
        </a:p>
      </dgm:t>
    </dgm:pt>
    <dgm:pt modelId="{5C8E88E5-E46F-49FC-A992-4EF411794FE0}" type="parTrans" cxnId="{0AC77EF7-D49E-4B6F-9BF5-BFAB153A6DB5}">
      <dgm:prSet/>
      <dgm:spPr/>
      <dgm:t>
        <a:bodyPr/>
        <a:lstStyle/>
        <a:p>
          <a:endParaRPr lang="pt-BR"/>
        </a:p>
      </dgm:t>
    </dgm:pt>
    <dgm:pt modelId="{525433E2-8E4C-453D-91CF-A695B32C30D3}" type="sibTrans" cxnId="{0AC77EF7-D49E-4B6F-9BF5-BFAB153A6DB5}">
      <dgm:prSet/>
      <dgm:spPr/>
      <dgm:t>
        <a:bodyPr/>
        <a:lstStyle/>
        <a:p>
          <a:endParaRPr lang="pt-BR"/>
        </a:p>
      </dgm:t>
    </dgm:pt>
    <dgm:pt modelId="{0A396EC5-2307-481F-B21F-2B2F996220B2}" type="pres">
      <dgm:prSet presAssocID="{6F180F05-54DD-4E66-930C-2E1ACD70FD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8E91E3D-51AE-40DD-82D9-545A964917F6}" type="pres">
      <dgm:prSet presAssocID="{D2FBEB54-FE98-4747-B691-E6416BED62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7B5923-B3B9-4643-A405-CDDEE494F42B}" type="pres">
      <dgm:prSet presAssocID="{F7C641F5-D38E-4AC9-9A1E-1E21F89A7DEA}" presName="sibTrans" presStyleCnt="0"/>
      <dgm:spPr/>
    </dgm:pt>
    <dgm:pt modelId="{3A8EABE8-2050-4474-9999-19B9D9E5C819}" type="pres">
      <dgm:prSet presAssocID="{0EA19E57-EE21-495E-B7C9-BD465BDE1FD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4191E3-3156-4E19-A0D5-62B289A4B131}" type="pres">
      <dgm:prSet presAssocID="{F52AC8D7-83D0-4DF8-93DE-6FF43175E562}" presName="sibTrans" presStyleCnt="0"/>
      <dgm:spPr/>
    </dgm:pt>
    <dgm:pt modelId="{E9FEA2FF-3FCB-4FDF-B627-9418725B4C29}" type="pres">
      <dgm:prSet presAssocID="{334B8C1F-43C8-4A9D-8526-F63288F4ED2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A17050-81C2-4397-B9DE-30E6DAB89C35}" type="pres">
      <dgm:prSet presAssocID="{2C46A45F-005C-4301-9317-734B72DEADB8}" presName="sibTrans" presStyleCnt="0"/>
      <dgm:spPr/>
    </dgm:pt>
    <dgm:pt modelId="{FF662DC8-B3A0-47A0-BE67-5C88FA2BFF06}" type="pres">
      <dgm:prSet presAssocID="{6DA619CD-F839-4A21-AAC1-352F03687B3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66D955-A152-4C83-BA0C-89F10444CB1F}" type="pres">
      <dgm:prSet presAssocID="{525433E2-8E4C-453D-91CF-A695B32C30D3}" presName="sibTrans" presStyleCnt="0"/>
      <dgm:spPr/>
    </dgm:pt>
    <dgm:pt modelId="{389FFF5B-21B1-447F-937F-669271BA983F}" type="pres">
      <dgm:prSet presAssocID="{283B73E4-A905-4FA6-B259-4A46649F59E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BAA8A1-C1E1-42F8-BC56-5FBE3389CA60}" type="pres">
      <dgm:prSet presAssocID="{FE2254A2-8069-495C-A6C0-F0CD23825639}" presName="sibTrans" presStyleCnt="0"/>
      <dgm:spPr/>
    </dgm:pt>
    <dgm:pt modelId="{2B140969-8BD3-48F0-A0CF-05BB882CBC1C}" type="pres">
      <dgm:prSet presAssocID="{CE48AE36-797C-4E3F-9C5B-30D7977EDFB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9526F90-8A71-489D-80C1-66B191409B52}" srcId="{6F180F05-54DD-4E66-930C-2E1ACD70FD47}" destId="{283B73E4-A905-4FA6-B259-4A46649F59E4}" srcOrd="4" destOrd="0" parTransId="{BE32705A-4883-4DAC-8C33-85D94F4D20BB}" sibTransId="{FE2254A2-8069-495C-A6C0-F0CD23825639}"/>
    <dgm:cxn modelId="{E6981F92-7125-4411-9347-08D71D20119E}" type="presOf" srcId="{D2FBEB54-FE98-4747-B691-E6416BED62E3}" destId="{18E91E3D-51AE-40DD-82D9-545A964917F6}" srcOrd="0" destOrd="0" presId="urn:microsoft.com/office/officeart/2005/8/layout/default#1"/>
    <dgm:cxn modelId="{0933DB3E-DB7B-4C94-B028-E24689B2688B}" srcId="{6F180F05-54DD-4E66-930C-2E1ACD70FD47}" destId="{334B8C1F-43C8-4A9D-8526-F63288F4ED26}" srcOrd="2" destOrd="0" parTransId="{90286DAC-B118-4E89-B91A-5A364253F4D5}" sibTransId="{2C46A45F-005C-4301-9317-734B72DEADB8}"/>
    <dgm:cxn modelId="{F7304F72-35AB-4A15-B20F-6D8434DAEBAD}" srcId="{6F180F05-54DD-4E66-930C-2E1ACD70FD47}" destId="{CE48AE36-797C-4E3F-9C5B-30D7977EDFB8}" srcOrd="5" destOrd="0" parTransId="{3747B5C1-F426-409A-8EC5-9A8E2F26115D}" sibTransId="{CFA35555-A66C-4DBB-8212-C1ED2200B84A}"/>
    <dgm:cxn modelId="{0AC77EF7-D49E-4B6F-9BF5-BFAB153A6DB5}" srcId="{6F180F05-54DD-4E66-930C-2E1ACD70FD47}" destId="{6DA619CD-F839-4A21-AAC1-352F03687B3B}" srcOrd="3" destOrd="0" parTransId="{5C8E88E5-E46F-49FC-A992-4EF411794FE0}" sibTransId="{525433E2-8E4C-453D-91CF-A695B32C30D3}"/>
    <dgm:cxn modelId="{9C96B558-3149-4790-ABAE-03C4C3E2026C}" srcId="{6F180F05-54DD-4E66-930C-2E1ACD70FD47}" destId="{0EA19E57-EE21-495E-B7C9-BD465BDE1FD3}" srcOrd="1" destOrd="0" parTransId="{5AE12A44-4424-4ED8-A156-2BD0BCA320AB}" sibTransId="{F52AC8D7-83D0-4DF8-93DE-6FF43175E562}"/>
    <dgm:cxn modelId="{746B079A-B8CB-4D8E-802F-00D6F8947567}" type="presOf" srcId="{0EA19E57-EE21-495E-B7C9-BD465BDE1FD3}" destId="{3A8EABE8-2050-4474-9999-19B9D9E5C819}" srcOrd="0" destOrd="0" presId="urn:microsoft.com/office/officeart/2005/8/layout/default#1"/>
    <dgm:cxn modelId="{F046AF7E-9450-4CA2-8A19-4BF97F36EA57}" type="presOf" srcId="{6DA619CD-F839-4A21-AAC1-352F03687B3B}" destId="{FF662DC8-B3A0-47A0-BE67-5C88FA2BFF06}" srcOrd="0" destOrd="0" presId="urn:microsoft.com/office/officeart/2005/8/layout/default#1"/>
    <dgm:cxn modelId="{D6CEDE72-BA70-4F84-9BEB-DA3415E2BE83}" type="presOf" srcId="{6F180F05-54DD-4E66-930C-2E1ACD70FD47}" destId="{0A396EC5-2307-481F-B21F-2B2F996220B2}" srcOrd="0" destOrd="0" presId="urn:microsoft.com/office/officeart/2005/8/layout/default#1"/>
    <dgm:cxn modelId="{ED5B0820-1153-4454-BEF0-BED3230001A7}" type="presOf" srcId="{334B8C1F-43C8-4A9D-8526-F63288F4ED26}" destId="{E9FEA2FF-3FCB-4FDF-B627-9418725B4C29}" srcOrd="0" destOrd="0" presId="urn:microsoft.com/office/officeart/2005/8/layout/default#1"/>
    <dgm:cxn modelId="{4D2195D7-3169-48B0-85E6-B77897057727}" type="presOf" srcId="{283B73E4-A905-4FA6-B259-4A46649F59E4}" destId="{389FFF5B-21B1-447F-937F-669271BA983F}" srcOrd="0" destOrd="0" presId="urn:microsoft.com/office/officeart/2005/8/layout/default#1"/>
    <dgm:cxn modelId="{DF70EBCF-2CB1-4D01-8339-34C940FAFF03}" srcId="{6F180F05-54DD-4E66-930C-2E1ACD70FD47}" destId="{D2FBEB54-FE98-4747-B691-E6416BED62E3}" srcOrd="0" destOrd="0" parTransId="{CC98EB99-B4FA-4D2C-8F3E-1D5EF65A0F38}" sibTransId="{F7C641F5-D38E-4AC9-9A1E-1E21F89A7DEA}"/>
    <dgm:cxn modelId="{F465055F-E2FA-40DB-8566-E9F944F427EE}" type="presOf" srcId="{CE48AE36-797C-4E3F-9C5B-30D7977EDFB8}" destId="{2B140969-8BD3-48F0-A0CF-05BB882CBC1C}" srcOrd="0" destOrd="0" presId="urn:microsoft.com/office/officeart/2005/8/layout/default#1"/>
    <dgm:cxn modelId="{3C27DB8F-1AC6-4516-9DE1-4F8015332EAA}" type="presParOf" srcId="{0A396EC5-2307-481F-B21F-2B2F996220B2}" destId="{18E91E3D-51AE-40DD-82D9-545A964917F6}" srcOrd="0" destOrd="0" presId="urn:microsoft.com/office/officeart/2005/8/layout/default#1"/>
    <dgm:cxn modelId="{683EA30C-FF1C-49C9-8DA1-B873245EF29F}" type="presParOf" srcId="{0A396EC5-2307-481F-B21F-2B2F996220B2}" destId="{797B5923-B3B9-4643-A405-CDDEE494F42B}" srcOrd="1" destOrd="0" presId="urn:microsoft.com/office/officeart/2005/8/layout/default#1"/>
    <dgm:cxn modelId="{0826B5C7-D36A-447D-B24B-8D7973DD107D}" type="presParOf" srcId="{0A396EC5-2307-481F-B21F-2B2F996220B2}" destId="{3A8EABE8-2050-4474-9999-19B9D9E5C819}" srcOrd="2" destOrd="0" presId="urn:microsoft.com/office/officeart/2005/8/layout/default#1"/>
    <dgm:cxn modelId="{AFB0D70C-0AFD-4900-9C8A-026FC447E576}" type="presParOf" srcId="{0A396EC5-2307-481F-B21F-2B2F996220B2}" destId="{C04191E3-3156-4E19-A0D5-62B289A4B131}" srcOrd="3" destOrd="0" presId="urn:microsoft.com/office/officeart/2005/8/layout/default#1"/>
    <dgm:cxn modelId="{AFB478DA-5341-4616-86E3-7C5B7ED92C03}" type="presParOf" srcId="{0A396EC5-2307-481F-B21F-2B2F996220B2}" destId="{E9FEA2FF-3FCB-4FDF-B627-9418725B4C29}" srcOrd="4" destOrd="0" presId="urn:microsoft.com/office/officeart/2005/8/layout/default#1"/>
    <dgm:cxn modelId="{F991ADDC-83F2-4CF6-96BC-0D3FDAB9237E}" type="presParOf" srcId="{0A396EC5-2307-481F-B21F-2B2F996220B2}" destId="{F5A17050-81C2-4397-B9DE-30E6DAB89C35}" srcOrd="5" destOrd="0" presId="urn:microsoft.com/office/officeart/2005/8/layout/default#1"/>
    <dgm:cxn modelId="{09B857BE-BC98-4F97-BF14-C30A1588CA51}" type="presParOf" srcId="{0A396EC5-2307-481F-B21F-2B2F996220B2}" destId="{FF662DC8-B3A0-47A0-BE67-5C88FA2BFF06}" srcOrd="6" destOrd="0" presId="urn:microsoft.com/office/officeart/2005/8/layout/default#1"/>
    <dgm:cxn modelId="{9211FE64-D4EF-4196-A561-CB8D05197E5E}" type="presParOf" srcId="{0A396EC5-2307-481F-B21F-2B2F996220B2}" destId="{E666D955-A152-4C83-BA0C-89F10444CB1F}" srcOrd="7" destOrd="0" presId="urn:microsoft.com/office/officeart/2005/8/layout/default#1"/>
    <dgm:cxn modelId="{4AC824FF-5696-437E-AEAA-E1A5F7226408}" type="presParOf" srcId="{0A396EC5-2307-481F-B21F-2B2F996220B2}" destId="{389FFF5B-21B1-447F-937F-669271BA983F}" srcOrd="8" destOrd="0" presId="urn:microsoft.com/office/officeart/2005/8/layout/default#1"/>
    <dgm:cxn modelId="{1EF1A616-8DBC-4B97-B106-B6836CC1FF40}" type="presParOf" srcId="{0A396EC5-2307-481F-B21F-2B2F996220B2}" destId="{B5BAA8A1-C1E1-42F8-BC56-5FBE3389CA60}" srcOrd="9" destOrd="0" presId="urn:microsoft.com/office/officeart/2005/8/layout/default#1"/>
    <dgm:cxn modelId="{F339EFD8-C598-4FDA-AF9A-B233EE606E31}" type="presParOf" srcId="{0A396EC5-2307-481F-B21F-2B2F996220B2}" destId="{2B140969-8BD3-48F0-A0CF-05BB882CBC1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F26EF-A5FA-4AF8-B2FD-54D805991C8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BDBD4CC-3D54-4C99-BD85-71AB70B7FD0D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PARA A EQUIPE</a:t>
          </a:r>
          <a:endParaRPr lang="pt-BR" dirty="0">
            <a:solidFill>
              <a:schemeClr val="tx1"/>
            </a:solidFill>
          </a:endParaRPr>
        </a:p>
      </dgm:t>
    </dgm:pt>
    <dgm:pt modelId="{893D7A15-0050-42E1-9CE3-8D728267A93D}" type="parTrans" cxnId="{8E879669-BA0F-4E03-986A-F9FE51D0936C}">
      <dgm:prSet/>
      <dgm:spPr/>
      <dgm:t>
        <a:bodyPr/>
        <a:lstStyle/>
        <a:p>
          <a:endParaRPr lang="pt-BR"/>
        </a:p>
      </dgm:t>
    </dgm:pt>
    <dgm:pt modelId="{DF19D4C7-E314-4816-B1E0-6ED65625A07C}" type="sibTrans" cxnId="{8E879669-BA0F-4E03-986A-F9FE51D0936C}">
      <dgm:prSet/>
      <dgm:spPr/>
      <dgm:t>
        <a:bodyPr/>
        <a:lstStyle/>
        <a:p>
          <a:endParaRPr lang="pt-BR"/>
        </a:p>
      </dgm:t>
    </dgm:pt>
    <dgm:pt modelId="{43EC23D4-C2C8-4CA6-98FB-E3BE31AAA271}">
      <dgm:prSet phldrT="[Texto]"/>
      <dgm:spPr/>
      <dgm:t>
        <a:bodyPr/>
        <a:lstStyle/>
        <a:p>
          <a:pPr algn="just"/>
          <a:r>
            <a:rPr lang="pt-BR" dirty="0" smtClean="0"/>
            <a:t>Mais capacitação.</a:t>
          </a:r>
          <a:endParaRPr lang="pt-BR" dirty="0"/>
        </a:p>
      </dgm:t>
    </dgm:pt>
    <dgm:pt modelId="{D7ED63DA-FA66-4223-8881-F67BB9EAC9EA}" type="parTrans" cxnId="{09A462E4-79AF-4FA2-9E28-55FF5FD31651}">
      <dgm:prSet/>
      <dgm:spPr/>
      <dgm:t>
        <a:bodyPr/>
        <a:lstStyle/>
        <a:p>
          <a:endParaRPr lang="pt-BR"/>
        </a:p>
      </dgm:t>
    </dgm:pt>
    <dgm:pt modelId="{286CEBB3-8537-4A17-9993-FCE84C1F96A4}" type="sibTrans" cxnId="{09A462E4-79AF-4FA2-9E28-55FF5FD31651}">
      <dgm:prSet/>
      <dgm:spPr/>
      <dgm:t>
        <a:bodyPr/>
        <a:lstStyle/>
        <a:p>
          <a:endParaRPr lang="pt-BR"/>
        </a:p>
      </dgm:t>
    </dgm:pt>
    <dgm:pt modelId="{40B8C8E2-4A45-4425-B2D6-A25CAAFE8AB8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PARA O SERVIÇO</a:t>
          </a:r>
        </a:p>
      </dgm:t>
    </dgm:pt>
    <dgm:pt modelId="{C4A2EDC2-2A33-488F-B211-E424E8FDFA80}" type="parTrans" cxnId="{682FAFCC-9EDE-4625-873F-922EFCEC9BF5}">
      <dgm:prSet/>
      <dgm:spPr/>
      <dgm:t>
        <a:bodyPr/>
        <a:lstStyle/>
        <a:p>
          <a:endParaRPr lang="pt-BR"/>
        </a:p>
      </dgm:t>
    </dgm:pt>
    <dgm:pt modelId="{5A76B55A-F6FE-4F11-9796-E9F27AB6039E}" type="sibTrans" cxnId="{682FAFCC-9EDE-4625-873F-922EFCEC9BF5}">
      <dgm:prSet/>
      <dgm:spPr/>
      <dgm:t>
        <a:bodyPr/>
        <a:lstStyle/>
        <a:p>
          <a:endParaRPr lang="pt-BR"/>
        </a:p>
      </dgm:t>
    </dgm:pt>
    <dgm:pt modelId="{1FCDB0E2-B804-4756-9B15-643F9814FF4F}">
      <dgm:prSet phldrT="[Texto]"/>
      <dgm:spPr/>
      <dgm:t>
        <a:bodyPr/>
        <a:lstStyle/>
        <a:p>
          <a:r>
            <a:rPr lang="pt-BR" dirty="0" smtClean="0"/>
            <a:t>Aumentou o número de atividades educativas (promoção da saúde e prevenção de doenças).</a:t>
          </a:r>
          <a:endParaRPr lang="pt-BR" dirty="0"/>
        </a:p>
      </dgm:t>
    </dgm:pt>
    <dgm:pt modelId="{27D2C9FE-8FFD-4F28-B9DA-56C6D758B3EA}" type="parTrans" cxnId="{C3D57D3F-8416-4344-9F93-ACCA66B9718B}">
      <dgm:prSet/>
      <dgm:spPr/>
      <dgm:t>
        <a:bodyPr/>
        <a:lstStyle/>
        <a:p>
          <a:endParaRPr lang="pt-BR"/>
        </a:p>
      </dgm:t>
    </dgm:pt>
    <dgm:pt modelId="{45E34413-FCA4-45B3-B84B-04F7D43A054D}" type="sibTrans" cxnId="{C3D57D3F-8416-4344-9F93-ACCA66B9718B}">
      <dgm:prSet/>
      <dgm:spPr/>
      <dgm:t>
        <a:bodyPr/>
        <a:lstStyle/>
        <a:p>
          <a:endParaRPr lang="pt-BR"/>
        </a:p>
      </dgm:t>
    </dgm:pt>
    <dgm:pt modelId="{A718E5CA-A485-47B4-B8D3-BF9241EBFAC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PARA A COMUNIDADE</a:t>
          </a:r>
          <a:endParaRPr lang="pt-BR" dirty="0">
            <a:solidFill>
              <a:schemeClr val="tx1"/>
            </a:solidFill>
          </a:endParaRPr>
        </a:p>
      </dgm:t>
    </dgm:pt>
    <dgm:pt modelId="{FE3031AD-7371-4580-BFD1-F7F53D16A2B5}" type="parTrans" cxnId="{933484CE-8804-4A89-A658-F453EF3CDCDB}">
      <dgm:prSet/>
      <dgm:spPr/>
      <dgm:t>
        <a:bodyPr/>
        <a:lstStyle/>
        <a:p>
          <a:endParaRPr lang="pt-BR"/>
        </a:p>
      </dgm:t>
    </dgm:pt>
    <dgm:pt modelId="{9ABEBD7F-3C10-4A6C-9973-6C3BE298B460}" type="sibTrans" cxnId="{933484CE-8804-4A89-A658-F453EF3CDCDB}">
      <dgm:prSet/>
      <dgm:spPr/>
      <dgm:t>
        <a:bodyPr/>
        <a:lstStyle/>
        <a:p>
          <a:endParaRPr lang="pt-BR"/>
        </a:p>
      </dgm:t>
    </dgm:pt>
    <dgm:pt modelId="{BA7820FC-B1E2-4935-BC78-F7F4B86D7134}">
      <dgm:prSet phldrT="[Texto]"/>
      <dgm:spPr/>
      <dgm:t>
        <a:bodyPr/>
        <a:lstStyle/>
        <a:p>
          <a:r>
            <a:rPr lang="pt-BR" dirty="0" smtClean="0"/>
            <a:t>Identificação com o projeto e aceitação do mesmo.</a:t>
          </a:r>
          <a:endParaRPr lang="pt-BR" dirty="0"/>
        </a:p>
      </dgm:t>
    </dgm:pt>
    <dgm:pt modelId="{679849EA-4D6B-49D8-9752-B51FCB4AA220}" type="parTrans" cxnId="{2D069168-A4C7-414D-B9C6-665E4F1B0AF8}">
      <dgm:prSet/>
      <dgm:spPr/>
      <dgm:t>
        <a:bodyPr/>
        <a:lstStyle/>
        <a:p>
          <a:endParaRPr lang="pt-BR"/>
        </a:p>
      </dgm:t>
    </dgm:pt>
    <dgm:pt modelId="{86369E47-65C8-4C1E-B79B-D1BFE5671B05}" type="sibTrans" cxnId="{2D069168-A4C7-414D-B9C6-665E4F1B0AF8}">
      <dgm:prSet/>
      <dgm:spPr/>
      <dgm:t>
        <a:bodyPr/>
        <a:lstStyle/>
        <a:p>
          <a:endParaRPr lang="pt-BR"/>
        </a:p>
      </dgm:t>
    </dgm:pt>
    <dgm:pt modelId="{B7BCC2CF-D085-44A5-A685-FA0861DE4165}">
      <dgm:prSet phldrT="[Texto]"/>
      <dgm:spPr/>
      <dgm:t>
        <a:bodyPr/>
        <a:lstStyle/>
        <a:p>
          <a:pPr algn="just"/>
          <a:r>
            <a:rPr lang="pt-BR" dirty="0" smtClean="0"/>
            <a:t>Mais organização.</a:t>
          </a:r>
          <a:endParaRPr lang="pt-BR" dirty="0"/>
        </a:p>
      </dgm:t>
    </dgm:pt>
    <dgm:pt modelId="{CBE380C3-8342-4BF1-AED4-882FA40F66B4}" type="parTrans" cxnId="{36CE0310-FF1E-4FF8-876A-D2F1D8D6E3A3}">
      <dgm:prSet/>
      <dgm:spPr/>
      <dgm:t>
        <a:bodyPr/>
        <a:lstStyle/>
        <a:p>
          <a:endParaRPr lang="pt-BR"/>
        </a:p>
      </dgm:t>
    </dgm:pt>
    <dgm:pt modelId="{81651E2F-B450-45AF-B56C-853A686EEBBA}" type="sibTrans" cxnId="{36CE0310-FF1E-4FF8-876A-D2F1D8D6E3A3}">
      <dgm:prSet/>
      <dgm:spPr/>
      <dgm:t>
        <a:bodyPr/>
        <a:lstStyle/>
        <a:p>
          <a:endParaRPr lang="pt-BR"/>
        </a:p>
      </dgm:t>
    </dgm:pt>
    <dgm:pt modelId="{22076DAD-AA7F-45E8-ABD1-B455BD6327DF}">
      <dgm:prSet phldrT="[Texto]"/>
      <dgm:spPr/>
      <dgm:t>
        <a:bodyPr/>
        <a:lstStyle/>
        <a:p>
          <a:pPr algn="just"/>
          <a:r>
            <a:rPr lang="pt-BR" dirty="0" smtClean="0"/>
            <a:t>Integração.</a:t>
          </a:r>
          <a:endParaRPr lang="pt-BR" dirty="0"/>
        </a:p>
      </dgm:t>
    </dgm:pt>
    <dgm:pt modelId="{AC5A8596-6BDF-4D8F-887C-72CF06F372DE}" type="parTrans" cxnId="{19EA5AE8-BA87-433F-8EFD-4D0B2289CE77}">
      <dgm:prSet/>
      <dgm:spPr/>
      <dgm:t>
        <a:bodyPr/>
        <a:lstStyle/>
        <a:p>
          <a:endParaRPr lang="pt-BR"/>
        </a:p>
      </dgm:t>
    </dgm:pt>
    <dgm:pt modelId="{BE81B2DA-285D-44A3-BC07-6B5D6EA8C726}" type="sibTrans" cxnId="{19EA5AE8-BA87-433F-8EFD-4D0B2289CE77}">
      <dgm:prSet/>
      <dgm:spPr/>
      <dgm:t>
        <a:bodyPr/>
        <a:lstStyle/>
        <a:p>
          <a:endParaRPr lang="pt-BR"/>
        </a:p>
      </dgm:t>
    </dgm:pt>
    <dgm:pt modelId="{8A12BBE9-81D5-4B7E-B9F4-2B30DD758B0F}">
      <dgm:prSet phldrT="[Texto]"/>
      <dgm:spPr/>
      <dgm:t>
        <a:bodyPr/>
        <a:lstStyle/>
        <a:p>
          <a:pPr algn="just"/>
          <a:r>
            <a:rPr lang="pt-BR" dirty="0" smtClean="0"/>
            <a:t>União.</a:t>
          </a:r>
          <a:endParaRPr lang="pt-BR" dirty="0"/>
        </a:p>
      </dgm:t>
    </dgm:pt>
    <dgm:pt modelId="{321DC5EB-F519-42CA-95BF-77F88F03F62C}" type="parTrans" cxnId="{C9DBDFDA-4CC0-4F16-93BE-0C87B3329ACF}">
      <dgm:prSet/>
      <dgm:spPr/>
      <dgm:t>
        <a:bodyPr/>
        <a:lstStyle/>
        <a:p>
          <a:endParaRPr lang="pt-BR"/>
        </a:p>
      </dgm:t>
    </dgm:pt>
    <dgm:pt modelId="{D81547F6-5D32-4B1B-A12A-5FE52596DDA6}" type="sibTrans" cxnId="{C9DBDFDA-4CC0-4F16-93BE-0C87B3329ACF}">
      <dgm:prSet/>
      <dgm:spPr/>
      <dgm:t>
        <a:bodyPr/>
        <a:lstStyle/>
        <a:p>
          <a:endParaRPr lang="pt-BR"/>
        </a:p>
      </dgm:t>
    </dgm:pt>
    <dgm:pt modelId="{3CFE08A0-7E66-4014-8B20-CEDABC0601C0}">
      <dgm:prSet phldrT="[Texto]"/>
      <dgm:spPr/>
      <dgm:t>
        <a:bodyPr/>
        <a:lstStyle/>
        <a:p>
          <a:pPr algn="just"/>
          <a:r>
            <a:rPr lang="pt-BR" dirty="0" smtClean="0"/>
            <a:t>Muita responsabilidade por cada uma das ações planejadas. </a:t>
          </a:r>
          <a:endParaRPr lang="pt-BR" dirty="0"/>
        </a:p>
      </dgm:t>
    </dgm:pt>
    <dgm:pt modelId="{E4AF7674-A9D3-407E-B51A-CE582FAC1406}" type="parTrans" cxnId="{737049E2-23D9-4C87-A1D2-A764878B0742}">
      <dgm:prSet/>
      <dgm:spPr/>
      <dgm:t>
        <a:bodyPr/>
        <a:lstStyle/>
        <a:p>
          <a:endParaRPr lang="pt-BR"/>
        </a:p>
      </dgm:t>
    </dgm:pt>
    <dgm:pt modelId="{5D3500CF-57A1-4E06-A1E9-1084E447FB82}" type="sibTrans" cxnId="{737049E2-23D9-4C87-A1D2-A764878B0742}">
      <dgm:prSet/>
      <dgm:spPr/>
      <dgm:t>
        <a:bodyPr/>
        <a:lstStyle/>
        <a:p>
          <a:endParaRPr lang="pt-BR"/>
        </a:p>
      </dgm:t>
    </dgm:pt>
    <dgm:pt modelId="{A5095BE3-B42A-4DA4-A5DB-AE3FC92F7844}">
      <dgm:prSet phldrT="[Texto]"/>
      <dgm:spPr/>
      <dgm:t>
        <a:bodyPr/>
        <a:lstStyle/>
        <a:p>
          <a:r>
            <a:rPr lang="pt-BR" dirty="0" smtClean="0"/>
            <a:t>Diminuíram os índices de usuários atendidos com complicações (urgência hipertensiva e hiperglicemia).</a:t>
          </a:r>
          <a:endParaRPr lang="pt-BR" dirty="0"/>
        </a:p>
      </dgm:t>
    </dgm:pt>
    <dgm:pt modelId="{0BEBAB09-79A5-4904-9042-B8288FB951C0}" type="parTrans" cxnId="{0C1A6D14-66C3-4D14-92F2-9239D2656381}">
      <dgm:prSet/>
      <dgm:spPr/>
      <dgm:t>
        <a:bodyPr/>
        <a:lstStyle/>
        <a:p>
          <a:endParaRPr lang="pt-BR"/>
        </a:p>
      </dgm:t>
    </dgm:pt>
    <dgm:pt modelId="{2A8B7C76-9221-49C0-9E1E-2D78B238EB7B}" type="sibTrans" cxnId="{0C1A6D14-66C3-4D14-92F2-9239D2656381}">
      <dgm:prSet/>
      <dgm:spPr/>
      <dgm:t>
        <a:bodyPr/>
        <a:lstStyle/>
        <a:p>
          <a:endParaRPr lang="pt-BR"/>
        </a:p>
      </dgm:t>
    </dgm:pt>
    <dgm:pt modelId="{4BC95AE4-57B4-45C0-B74C-1CFE22FCE674}">
      <dgm:prSet phldrT="[Texto]"/>
      <dgm:spPr/>
      <dgm:t>
        <a:bodyPr/>
        <a:lstStyle/>
        <a:p>
          <a:r>
            <a:rPr lang="pt-BR" dirty="0" smtClean="0"/>
            <a:t>Baixou, consideravelmente, o número de pessoas encaminhadas ao hospital.</a:t>
          </a:r>
          <a:endParaRPr lang="pt-BR" dirty="0"/>
        </a:p>
      </dgm:t>
    </dgm:pt>
    <dgm:pt modelId="{4423C02F-16B4-4D80-AE9A-FB79CA511399}" type="parTrans" cxnId="{8D4E5F4D-F5E7-4A1E-BFCF-5F9CBC110F1C}">
      <dgm:prSet/>
      <dgm:spPr/>
      <dgm:t>
        <a:bodyPr/>
        <a:lstStyle/>
        <a:p>
          <a:endParaRPr lang="pt-BR"/>
        </a:p>
      </dgm:t>
    </dgm:pt>
    <dgm:pt modelId="{28D27B26-8185-42B1-9867-6A9557A7EB0F}" type="sibTrans" cxnId="{8D4E5F4D-F5E7-4A1E-BFCF-5F9CBC110F1C}">
      <dgm:prSet/>
      <dgm:spPr/>
      <dgm:t>
        <a:bodyPr/>
        <a:lstStyle/>
        <a:p>
          <a:endParaRPr lang="pt-BR"/>
        </a:p>
      </dgm:t>
    </dgm:pt>
    <dgm:pt modelId="{0108CBB0-75A7-4A38-8789-035E4A1CBD25}">
      <dgm:prSet phldrT="[Texto]"/>
      <dgm:spPr/>
      <dgm:t>
        <a:bodyPr/>
        <a:lstStyle/>
        <a:p>
          <a:r>
            <a:rPr lang="pt-BR" dirty="0" smtClean="0"/>
            <a:t>Maior participação nas atividades da UBS.</a:t>
          </a:r>
          <a:endParaRPr lang="pt-BR" dirty="0"/>
        </a:p>
      </dgm:t>
    </dgm:pt>
    <dgm:pt modelId="{D3741AE1-5727-44F7-B781-5BA69C8738BF}" type="parTrans" cxnId="{B886453D-005D-4265-B847-5DA2A94D33B0}">
      <dgm:prSet/>
      <dgm:spPr/>
      <dgm:t>
        <a:bodyPr/>
        <a:lstStyle/>
        <a:p>
          <a:endParaRPr lang="pt-BR"/>
        </a:p>
      </dgm:t>
    </dgm:pt>
    <dgm:pt modelId="{74F58F7B-27DB-49EC-BFED-B8D3B4A0A427}" type="sibTrans" cxnId="{B886453D-005D-4265-B847-5DA2A94D33B0}">
      <dgm:prSet/>
      <dgm:spPr/>
      <dgm:t>
        <a:bodyPr/>
        <a:lstStyle/>
        <a:p>
          <a:endParaRPr lang="pt-BR"/>
        </a:p>
      </dgm:t>
    </dgm:pt>
    <dgm:pt modelId="{C3E9B245-1F26-4DD2-A2E0-D45AC3D19303}">
      <dgm:prSet phldrT="[Texto]"/>
      <dgm:spPr/>
      <dgm:t>
        <a:bodyPr/>
        <a:lstStyle/>
        <a:p>
          <a:r>
            <a:rPr lang="pt-BR" dirty="0" smtClean="0"/>
            <a:t>Participação ativa nas atividades de educação e promoção de saúde. </a:t>
          </a:r>
          <a:endParaRPr lang="pt-BR" dirty="0"/>
        </a:p>
      </dgm:t>
    </dgm:pt>
    <dgm:pt modelId="{4A6D6AAB-09A1-4A94-8B72-DD03EBDDAE0E}" type="parTrans" cxnId="{425818BD-3BB6-4917-A0F2-B616ADA45866}">
      <dgm:prSet/>
      <dgm:spPr/>
      <dgm:t>
        <a:bodyPr/>
        <a:lstStyle/>
        <a:p>
          <a:endParaRPr lang="pt-BR"/>
        </a:p>
      </dgm:t>
    </dgm:pt>
    <dgm:pt modelId="{5C73B586-9408-428E-BE2F-AC13E727CA76}" type="sibTrans" cxnId="{425818BD-3BB6-4917-A0F2-B616ADA45866}">
      <dgm:prSet/>
      <dgm:spPr/>
      <dgm:t>
        <a:bodyPr/>
        <a:lstStyle/>
        <a:p>
          <a:endParaRPr lang="pt-BR"/>
        </a:p>
      </dgm:t>
    </dgm:pt>
    <dgm:pt modelId="{5C625CD0-D3A6-4028-B867-55D71383B737}" type="pres">
      <dgm:prSet presAssocID="{A16F26EF-A5FA-4AF8-B2FD-54D805991C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86DBA9-2E02-4029-8655-D6848BDFA8E8}" type="pres">
      <dgm:prSet presAssocID="{3BDBD4CC-3D54-4C99-BD85-71AB70B7FD0D}" presName="composite" presStyleCnt="0"/>
      <dgm:spPr/>
    </dgm:pt>
    <dgm:pt modelId="{6374021F-D910-4254-96B6-512C200307BA}" type="pres">
      <dgm:prSet presAssocID="{3BDBD4CC-3D54-4C99-BD85-71AB70B7FD0D}" presName="parTx" presStyleLbl="alignNode1" presStyleIdx="0" presStyleCnt="3" custLinFactNeighborX="1140" custLinFactNeighborY="58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5A551C-2DC4-4CEA-91C8-EE739130B850}" type="pres">
      <dgm:prSet presAssocID="{3BDBD4CC-3D54-4C99-BD85-71AB70B7FD0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617F36-2D9A-499B-A75F-794A0641D218}" type="pres">
      <dgm:prSet presAssocID="{DF19D4C7-E314-4816-B1E0-6ED65625A07C}" presName="space" presStyleCnt="0"/>
      <dgm:spPr/>
    </dgm:pt>
    <dgm:pt modelId="{039EF84E-5BD0-44BC-A459-FF37015A1652}" type="pres">
      <dgm:prSet presAssocID="{40B8C8E2-4A45-4425-B2D6-A25CAAFE8AB8}" presName="composite" presStyleCnt="0"/>
      <dgm:spPr/>
    </dgm:pt>
    <dgm:pt modelId="{3DE677D4-BC97-4180-9E88-C6C15AE1B76B}" type="pres">
      <dgm:prSet presAssocID="{40B8C8E2-4A45-4425-B2D6-A25CAAFE8AB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E51FA3-79B4-493B-8193-A0C83E7997A4}" type="pres">
      <dgm:prSet presAssocID="{40B8C8E2-4A45-4425-B2D6-A25CAAFE8AB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EF5118-6B2F-4F58-9B3B-2410D129E878}" type="pres">
      <dgm:prSet presAssocID="{5A76B55A-F6FE-4F11-9796-E9F27AB6039E}" presName="space" presStyleCnt="0"/>
      <dgm:spPr/>
    </dgm:pt>
    <dgm:pt modelId="{78FA3D0D-A036-47C9-AD8E-0C779AF745D7}" type="pres">
      <dgm:prSet presAssocID="{A718E5CA-A485-47B4-B8D3-BF9241EBFACA}" presName="composite" presStyleCnt="0"/>
      <dgm:spPr/>
    </dgm:pt>
    <dgm:pt modelId="{07759281-966F-4B75-BFC1-A0D87400CEFB}" type="pres">
      <dgm:prSet presAssocID="{A718E5CA-A485-47B4-B8D3-BF9241EBFAC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99BF7E-866C-4816-B8A0-F251813D1C4B}" type="pres">
      <dgm:prSet presAssocID="{A718E5CA-A485-47B4-B8D3-BF9241EBFAC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82FAFCC-9EDE-4625-873F-922EFCEC9BF5}" srcId="{A16F26EF-A5FA-4AF8-B2FD-54D805991C85}" destId="{40B8C8E2-4A45-4425-B2D6-A25CAAFE8AB8}" srcOrd="1" destOrd="0" parTransId="{C4A2EDC2-2A33-488F-B211-E424E8FDFA80}" sibTransId="{5A76B55A-F6FE-4F11-9796-E9F27AB6039E}"/>
    <dgm:cxn modelId="{7FEF61A3-E8EC-4230-8AAC-8D1E298D6A9B}" type="presOf" srcId="{BA7820FC-B1E2-4935-BC78-F7F4B86D7134}" destId="{8299BF7E-866C-4816-B8A0-F251813D1C4B}" srcOrd="0" destOrd="0" presId="urn:microsoft.com/office/officeart/2005/8/layout/hList1"/>
    <dgm:cxn modelId="{18919681-CBF4-48BB-A623-512CB9DDFB68}" type="presOf" srcId="{0108CBB0-75A7-4A38-8789-035E4A1CBD25}" destId="{8299BF7E-866C-4816-B8A0-F251813D1C4B}" srcOrd="0" destOrd="1" presId="urn:microsoft.com/office/officeart/2005/8/layout/hList1"/>
    <dgm:cxn modelId="{B886453D-005D-4265-B847-5DA2A94D33B0}" srcId="{A718E5CA-A485-47B4-B8D3-BF9241EBFACA}" destId="{0108CBB0-75A7-4A38-8789-035E4A1CBD25}" srcOrd="1" destOrd="0" parTransId="{D3741AE1-5727-44F7-B781-5BA69C8738BF}" sibTransId="{74F58F7B-27DB-49EC-BFED-B8D3B4A0A427}"/>
    <dgm:cxn modelId="{0EA2D9A9-BBA2-4384-A192-561614242120}" type="presOf" srcId="{43EC23D4-C2C8-4CA6-98FB-E3BE31AAA271}" destId="{EA5A551C-2DC4-4CEA-91C8-EE739130B850}" srcOrd="0" destOrd="0" presId="urn:microsoft.com/office/officeart/2005/8/layout/hList1"/>
    <dgm:cxn modelId="{8E879669-BA0F-4E03-986A-F9FE51D0936C}" srcId="{A16F26EF-A5FA-4AF8-B2FD-54D805991C85}" destId="{3BDBD4CC-3D54-4C99-BD85-71AB70B7FD0D}" srcOrd="0" destOrd="0" parTransId="{893D7A15-0050-42E1-9CE3-8D728267A93D}" sibTransId="{DF19D4C7-E314-4816-B1E0-6ED65625A07C}"/>
    <dgm:cxn modelId="{50C287B9-CDD5-437F-AA79-4D4F64BE60B7}" type="presOf" srcId="{A16F26EF-A5FA-4AF8-B2FD-54D805991C85}" destId="{5C625CD0-D3A6-4028-B867-55D71383B737}" srcOrd="0" destOrd="0" presId="urn:microsoft.com/office/officeart/2005/8/layout/hList1"/>
    <dgm:cxn modelId="{0C1A6D14-66C3-4D14-92F2-9239D2656381}" srcId="{40B8C8E2-4A45-4425-B2D6-A25CAAFE8AB8}" destId="{A5095BE3-B42A-4DA4-A5DB-AE3FC92F7844}" srcOrd="1" destOrd="0" parTransId="{0BEBAB09-79A5-4904-9042-B8288FB951C0}" sibTransId="{2A8B7C76-9221-49C0-9E1E-2D78B238EB7B}"/>
    <dgm:cxn modelId="{C94ECC1B-B4A9-4C47-8AFD-44F4DA88A3E5}" type="presOf" srcId="{22076DAD-AA7F-45E8-ABD1-B455BD6327DF}" destId="{EA5A551C-2DC4-4CEA-91C8-EE739130B850}" srcOrd="0" destOrd="2" presId="urn:microsoft.com/office/officeart/2005/8/layout/hList1"/>
    <dgm:cxn modelId="{EB8F3DDA-2D3B-45AA-A073-80A8F6BD2CD4}" type="presOf" srcId="{3BDBD4CC-3D54-4C99-BD85-71AB70B7FD0D}" destId="{6374021F-D910-4254-96B6-512C200307BA}" srcOrd="0" destOrd="0" presId="urn:microsoft.com/office/officeart/2005/8/layout/hList1"/>
    <dgm:cxn modelId="{84D71156-4C91-47D9-A23B-AF76532AED5F}" type="presOf" srcId="{C3E9B245-1F26-4DD2-A2E0-D45AC3D19303}" destId="{8299BF7E-866C-4816-B8A0-F251813D1C4B}" srcOrd="0" destOrd="2" presId="urn:microsoft.com/office/officeart/2005/8/layout/hList1"/>
    <dgm:cxn modelId="{8D4E5F4D-F5E7-4A1E-BFCF-5F9CBC110F1C}" srcId="{40B8C8E2-4A45-4425-B2D6-A25CAAFE8AB8}" destId="{4BC95AE4-57B4-45C0-B74C-1CFE22FCE674}" srcOrd="2" destOrd="0" parTransId="{4423C02F-16B4-4D80-AE9A-FB79CA511399}" sibTransId="{28D27B26-8185-42B1-9867-6A9557A7EB0F}"/>
    <dgm:cxn modelId="{09A462E4-79AF-4FA2-9E28-55FF5FD31651}" srcId="{3BDBD4CC-3D54-4C99-BD85-71AB70B7FD0D}" destId="{43EC23D4-C2C8-4CA6-98FB-E3BE31AAA271}" srcOrd="0" destOrd="0" parTransId="{D7ED63DA-FA66-4223-8881-F67BB9EAC9EA}" sibTransId="{286CEBB3-8537-4A17-9993-FCE84C1F96A4}"/>
    <dgm:cxn modelId="{D786CBB3-1F59-454D-BC69-B76617D21A41}" type="presOf" srcId="{A718E5CA-A485-47B4-B8D3-BF9241EBFACA}" destId="{07759281-966F-4B75-BFC1-A0D87400CEFB}" srcOrd="0" destOrd="0" presId="urn:microsoft.com/office/officeart/2005/8/layout/hList1"/>
    <dgm:cxn modelId="{67BA9CFA-F13A-4A64-9AF3-38D85024A59E}" type="presOf" srcId="{A5095BE3-B42A-4DA4-A5DB-AE3FC92F7844}" destId="{DEE51FA3-79B4-493B-8193-A0C83E7997A4}" srcOrd="0" destOrd="1" presId="urn:microsoft.com/office/officeart/2005/8/layout/hList1"/>
    <dgm:cxn modelId="{78D3C557-AA29-4B78-8C8C-1C9499B695CB}" type="presOf" srcId="{40B8C8E2-4A45-4425-B2D6-A25CAAFE8AB8}" destId="{3DE677D4-BC97-4180-9E88-C6C15AE1B76B}" srcOrd="0" destOrd="0" presId="urn:microsoft.com/office/officeart/2005/8/layout/hList1"/>
    <dgm:cxn modelId="{19EA5AE8-BA87-433F-8EFD-4D0B2289CE77}" srcId="{3BDBD4CC-3D54-4C99-BD85-71AB70B7FD0D}" destId="{22076DAD-AA7F-45E8-ABD1-B455BD6327DF}" srcOrd="2" destOrd="0" parTransId="{AC5A8596-6BDF-4D8F-887C-72CF06F372DE}" sibTransId="{BE81B2DA-285D-44A3-BC07-6B5D6EA8C726}"/>
    <dgm:cxn modelId="{3E0422EC-B25A-4646-8F54-62EDEE5BE6B0}" type="presOf" srcId="{1FCDB0E2-B804-4756-9B15-643F9814FF4F}" destId="{DEE51FA3-79B4-493B-8193-A0C83E7997A4}" srcOrd="0" destOrd="0" presId="urn:microsoft.com/office/officeart/2005/8/layout/hList1"/>
    <dgm:cxn modelId="{2ABD4447-B670-4287-B189-127843EB7036}" type="presOf" srcId="{8A12BBE9-81D5-4B7E-B9F4-2B30DD758B0F}" destId="{EA5A551C-2DC4-4CEA-91C8-EE739130B850}" srcOrd="0" destOrd="3" presId="urn:microsoft.com/office/officeart/2005/8/layout/hList1"/>
    <dgm:cxn modelId="{C9DBDFDA-4CC0-4F16-93BE-0C87B3329ACF}" srcId="{3BDBD4CC-3D54-4C99-BD85-71AB70B7FD0D}" destId="{8A12BBE9-81D5-4B7E-B9F4-2B30DD758B0F}" srcOrd="3" destOrd="0" parTransId="{321DC5EB-F519-42CA-95BF-77F88F03F62C}" sibTransId="{D81547F6-5D32-4B1B-A12A-5FE52596DDA6}"/>
    <dgm:cxn modelId="{425818BD-3BB6-4917-A0F2-B616ADA45866}" srcId="{A718E5CA-A485-47B4-B8D3-BF9241EBFACA}" destId="{C3E9B245-1F26-4DD2-A2E0-D45AC3D19303}" srcOrd="2" destOrd="0" parTransId="{4A6D6AAB-09A1-4A94-8B72-DD03EBDDAE0E}" sibTransId="{5C73B586-9408-428E-BE2F-AC13E727CA76}"/>
    <dgm:cxn modelId="{2D069168-A4C7-414D-B9C6-665E4F1B0AF8}" srcId="{A718E5CA-A485-47B4-B8D3-BF9241EBFACA}" destId="{BA7820FC-B1E2-4935-BC78-F7F4B86D7134}" srcOrd="0" destOrd="0" parTransId="{679849EA-4D6B-49D8-9752-B51FCB4AA220}" sibTransId="{86369E47-65C8-4C1E-B79B-D1BFE5671B05}"/>
    <dgm:cxn modelId="{C3D57D3F-8416-4344-9F93-ACCA66B9718B}" srcId="{40B8C8E2-4A45-4425-B2D6-A25CAAFE8AB8}" destId="{1FCDB0E2-B804-4756-9B15-643F9814FF4F}" srcOrd="0" destOrd="0" parTransId="{27D2C9FE-8FFD-4F28-B9DA-56C6D758B3EA}" sibTransId="{45E34413-FCA4-45B3-B84B-04F7D43A054D}"/>
    <dgm:cxn modelId="{36CE0310-FF1E-4FF8-876A-D2F1D8D6E3A3}" srcId="{3BDBD4CC-3D54-4C99-BD85-71AB70B7FD0D}" destId="{B7BCC2CF-D085-44A5-A685-FA0861DE4165}" srcOrd="1" destOrd="0" parTransId="{CBE380C3-8342-4BF1-AED4-882FA40F66B4}" sibTransId="{81651E2F-B450-45AF-B56C-853A686EEBBA}"/>
    <dgm:cxn modelId="{0A9A03A2-F88B-45F1-BA5E-3B6F09EFA7A8}" type="presOf" srcId="{4BC95AE4-57B4-45C0-B74C-1CFE22FCE674}" destId="{DEE51FA3-79B4-493B-8193-A0C83E7997A4}" srcOrd="0" destOrd="2" presId="urn:microsoft.com/office/officeart/2005/8/layout/hList1"/>
    <dgm:cxn modelId="{EADCC442-114E-4FCC-BDB4-38AF1BCEA661}" type="presOf" srcId="{B7BCC2CF-D085-44A5-A685-FA0861DE4165}" destId="{EA5A551C-2DC4-4CEA-91C8-EE739130B850}" srcOrd="0" destOrd="1" presId="urn:microsoft.com/office/officeart/2005/8/layout/hList1"/>
    <dgm:cxn modelId="{737049E2-23D9-4C87-A1D2-A764878B0742}" srcId="{3BDBD4CC-3D54-4C99-BD85-71AB70B7FD0D}" destId="{3CFE08A0-7E66-4014-8B20-CEDABC0601C0}" srcOrd="4" destOrd="0" parTransId="{E4AF7674-A9D3-407E-B51A-CE582FAC1406}" sibTransId="{5D3500CF-57A1-4E06-A1E9-1084E447FB82}"/>
    <dgm:cxn modelId="{933484CE-8804-4A89-A658-F453EF3CDCDB}" srcId="{A16F26EF-A5FA-4AF8-B2FD-54D805991C85}" destId="{A718E5CA-A485-47B4-B8D3-BF9241EBFACA}" srcOrd="2" destOrd="0" parTransId="{FE3031AD-7371-4580-BFD1-F7F53D16A2B5}" sibTransId="{9ABEBD7F-3C10-4A6C-9973-6C3BE298B460}"/>
    <dgm:cxn modelId="{B9D0567B-4FFA-4E42-99CB-6B779326CB3A}" type="presOf" srcId="{3CFE08A0-7E66-4014-8B20-CEDABC0601C0}" destId="{EA5A551C-2DC4-4CEA-91C8-EE739130B850}" srcOrd="0" destOrd="4" presId="urn:microsoft.com/office/officeart/2005/8/layout/hList1"/>
    <dgm:cxn modelId="{0D9448EA-80A2-427E-87D2-92392450D3B4}" type="presParOf" srcId="{5C625CD0-D3A6-4028-B867-55D71383B737}" destId="{6786DBA9-2E02-4029-8655-D6848BDFA8E8}" srcOrd="0" destOrd="0" presId="urn:microsoft.com/office/officeart/2005/8/layout/hList1"/>
    <dgm:cxn modelId="{1F2D362B-27C5-4362-A0C4-628AC59BAF51}" type="presParOf" srcId="{6786DBA9-2E02-4029-8655-D6848BDFA8E8}" destId="{6374021F-D910-4254-96B6-512C200307BA}" srcOrd="0" destOrd="0" presId="urn:microsoft.com/office/officeart/2005/8/layout/hList1"/>
    <dgm:cxn modelId="{D55E6E44-64B1-4A82-BFE7-60A28177F066}" type="presParOf" srcId="{6786DBA9-2E02-4029-8655-D6848BDFA8E8}" destId="{EA5A551C-2DC4-4CEA-91C8-EE739130B850}" srcOrd="1" destOrd="0" presId="urn:microsoft.com/office/officeart/2005/8/layout/hList1"/>
    <dgm:cxn modelId="{F23779F2-3C11-4C97-B49D-019BD98B86C2}" type="presParOf" srcId="{5C625CD0-D3A6-4028-B867-55D71383B737}" destId="{57617F36-2D9A-499B-A75F-794A0641D218}" srcOrd="1" destOrd="0" presId="urn:microsoft.com/office/officeart/2005/8/layout/hList1"/>
    <dgm:cxn modelId="{CB0AA6FC-EFC3-4B06-87E9-D6C40A34C76B}" type="presParOf" srcId="{5C625CD0-D3A6-4028-B867-55D71383B737}" destId="{039EF84E-5BD0-44BC-A459-FF37015A1652}" srcOrd="2" destOrd="0" presId="urn:microsoft.com/office/officeart/2005/8/layout/hList1"/>
    <dgm:cxn modelId="{9FE89E83-D1BE-4509-BFE5-64DB338E36F9}" type="presParOf" srcId="{039EF84E-5BD0-44BC-A459-FF37015A1652}" destId="{3DE677D4-BC97-4180-9E88-C6C15AE1B76B}" srcOrd="0" destOrd="0" presId="urn:microsoft.com/office/officeart/2005/8/layout/hList1"/>
    <dgm:cxn modelId="{64747417-47A8-4D4C-BA5D-8A3C11E27444}" type="presParOf" srcId="{039EF84E-5BD0-44BC-A459-FF37015A1652}" destId="{DEE51FA3-79B4-493B-8193-A0C83E7997A4}" srcOrd="1" destOrd="0" presId="urn:microsoft.com/office/officeart/2005/8/layout/hList1"/>
    <dgm:cxn modelId="{6965C537-E2AE-4321-A11F-EE271A8819D2}" type="presParOf" srcId="{5C625CD0-D3A6-4028-B867-55D71383B737}" destId="{94EF5118-6B2F-4F58-9B3B-2410D129E878}" srcOrd="3" destOrd="0" presId="urn:microsoft.com/office/officeart/2005/8/layout/hList1"/>
    <dgm:cxn modelId="{BA9AF401-108B-4765-B818-3153726004A4}" type="presParOf" srcId="{5C625CD0-D3A6-4028-B867-55D71383B737}" destId="{78FA3D0D-A036-47C9-AD8E-0C779AF745D7}" srcOrd="4" destOrd="0" presId="urn:microsoft.com/office/officeart/2005/8/layout/hList1"/>
    <dgm:cxn modelId="{635215B3-DE4B-46D9-8D15-90A4EEB7D70E}" type="presParOf" srcId="{78FA3D0D-A036-47C9-AD8E-0C779AF745D7}" destId="{07759281-966F-4B75-BFC1-A0D87400CEFB}" srcOrd="0" destOrd="0" presId="urn:microsoft.com/office/officeart/2005/8/layout/hList1"/>
    <dgm:cxn modelId="{B55EA0F9-01FA-4454-8198-F8AEE330A823}" type="presParOf" srcId="{78FA3D0D-A036-47C9-AD8E-0C779AF745D7}" destId="{8299BF7E-866C-4816-B8A0-F251813D1C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FEDA84-53DB-4549-9E26-61EAA4B522C2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4CD738-ECFE-4881-80CB-11A95483E9DD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NO MOMENTO</a:t>
          </a:r>
          <a:endParaRPr lang="pt-BR" b="1" dirty="0">
            <a:solidFill>
              <a:schemeClr val="tx1"/>
            </a:solidFill>
          </a:endParaRPr>
        </a:p>
      </dgm:t>
    </dgm:pt>
    <dgm:pt modelId="{75E33C53-111B-4A7C-94BD-92D418D5DCE2}" type="parTrans" cxnId="{D136F698-BA92-4D7A-AAE0-DE715DBE0C36}">
      <dgm:prSet/>
      <dgm:spPr/>
      <dgm:t>
        <a:bodyPr/>
        <a:lstStyle/>
        <a:p>
          <a:endParaRPr lang="pt-BR"/>
        </a:p>
      </dgm:t>
    </dgm:pt>
    <dgm:pt modelId="{FD0CA91E-0C71-4E89-976E-501457FE8CFC}" type="sibTrans" cxnId="{D136F698-BA92-4D7A-AAE0-DE715DBE0C36}">
      <dgm:prSet/>
      <dgm:spPr/>
      <dgm:t>
        <a:bodyPr/>
        <a:lstStyle/>
        <a:p>
          <a:endParaRPr lang="pt-BR"/>
        </a:p>
      </dgm:t>
    </dgm:pt>
    <dgm:pt modelId="{C9F06762-7B9F-4190-BE51-0D50C79C54CB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Faz parte da rotina da nossa UBS.</a:t>
          </a:r>
        </a:p>
        <a:p>
          <a:r>
            <a:rPr lang="pt-BR" dirty="0" smtClean="0">
              <a:solidFill>
                <a:schemeClr val="tx1"/>
              </a:solidFill>
            </a:rPr>
            <a:t>É uma atividade consolidada e incorporada às nossas prioridades.</a:t>
          </a:r>
          <a:endParaRPr lang="pt-BR" dirty="0">
            <a:solidFill>
              <a:schemeClr val="tx1"/>
            </a:solidFill>
          </a:endParaRPr>
        </a:p>
      </dgm:t>
    </dgm:pt>
    <dgm:pt modelId="{853E338B-58B5-4F30-B36C-E65B8BC1DA91}" type="parTrans" cxnId="{2588197A-3ACB-43D2-B960-2F0A0A9CDA9F}">
      <dgm:prSet/>
      <dgm:spPr/>
      <dgm:t>
        <a:bodyPr/>
        <a:lstStyle/>
        <a:p>
          <a:endParaRPr lang="pt-BR"/>
        </a:p>
      </dgm:t>
    </dgm:pt>
    <dgm:pt modelId="{7EFBB8EB-ADDD-4B0E-B310-84306D3D1D5A}" type="sibTrans" cxnId="{2588197A-3ACB-43D2-B960-2F0A0A9CDA9F}">
      <dgm:prSet/>
      <dgm:spPr/>
      <dgm:t>
        <a:bodyPr/>
        <a:lstStyle/>
        <a:p>
          <a:endParaRPr lang="pt-BR"/>
        </a:p>
      </dgm:t>
    </dgm:pt>
    <dgm:pt modelId="{5319DD0B-9B0B-4E78-9307-2E527B7D652E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FALTOU</a:t>
          </a:r>
          <a:endParaRPr lang="pt-BR" b="1" dirty="0">
            <a:solidFill>
              <a:schemeClr val="tx1"/>
            </a:solidFill>
          </a:endParaRPr>
        </a:p>
      </dgm:t>
    </dgm:pt>
    <dgm:pt modelId="{5DAF0B2A-33BA-4CAF-A199-22C79244A030}" type="parTrans" cxnId="{DBCB63B6-A727-4878-AF7B-FCC74DBB3862}">
      <dgm:prSet/>
      <dgm:spPr/>
      <dgm:t>
        <a:bodyPr/>
        <a:lstStyle/>
        <a:p>
          <a:endParaRPr lang="pt-BR"/>
        </a:p>
      </dgm:t>
    </dgm:pt>
    <dgm:pt modelId="{F489F631-E094-4950-A21A-F82895FDF1C8}" type="sibTrans" cxnId="{DBCB63B6-A727-4878-AF7B-FCC74DBB3862}">
      <dgm:prSet/>
      <dgm:spPr/>
      <dgm:t>
        <a:bodyPr/>
        <a:lstStyle/>
        <a:p>
          <a:endParaRPr lang="pt-BR"/>
        </a:p>
      </dgm:t>
    </dgm:pt>
    <dgm:pt modelId="{E9EB8FFD-4D22-4FCA-91B2-477313FC1841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Intensificar o trabalho de conscientização da comunidade e juntar esforços da equipe para manter o atingido.  </a:t>
          </a:r>
          <a:endParaRPr lang="pt-BR" dirty="0">
            <a:solidFill>
              <a:schemeClr val="tx1"/>
            </a:solidFill>
          </a:endParaRPr>
        </a:p>
      </dgm:t>
    </dgm:pt>
    <dgm:pt modelId="{C9CBC1F8-5523-4828-9967-0B1B86F9214F}" type="parTrans" cxnId="{0903CB81-F5A2-489C-885D-11C40029494D}">
      <dgm:prSet/>
      <dgm:spPr/>
      <dgm:t>
        <a:bodyPr/>
        <a:lstStyle/>
        <a:p>
          <a:endParaRPr lang="pt-BR"/>
        </a:p>
      </dgm:t>
    </dgm:pt>
    <dgm:pt modelId="{3189A8E2-ED09-4893-BBBE-32F3636FB632}" type="sibTrans" cxnId="{0903CB81-F5A2-489C-885D-11C40029494D}">
      <dgm:prSet/>
      <dgm:spPr/>
      <dgm:t>
        <a:bodyPr/>
        <a:lstStyle/>
        <a:p>
          <a:endParaRPr lang="pt-BR"/>
        </a:p>
      </dgm:t>
    </dgm:pt>
    <dgm:pt modelId="{9EBE88F4-6B04-48D4-B5F5-E573D32FCC4B}">
      <dgm:prSet phldrT="[Texto]"/>
      <dgm:spPr/>
      <dgm:t>
        <a:bodyPr/>
        <a:lstStyle/>
        <a:p>
          <a:r>
            <a:rPr lang="pt-BR" b="1" smtClean="0">
              <a:solidFill>
                <a:schemeClr val="tx1"/>
              </a:solidFill>
            </a:rPr>
            <a:t>NO FUTURO</a:t>
          </a:r>
          <a:endParaRPr lang="pt-BR" b="1" dirty="0">
            <a:solidFill>
              <a:schemeClr val="tx1"/>
            </a:solidFill>
          </a:endParaRPr>
        </a:p>
      </dgm:t>
    </dgm:pt>
    <dgm:pt modelId="{3E1DDFC8-96BB-4FE5-B158-5B9B919043B6}" type="parTrans" cxnId="{15DAFA05-ECC1-4F6C-B7F0-386DF0128DD3}">
      <dgm:prSet/>
      <dgm:spPr/>
      <dgm:t>
        <a:bodyPr/>
        <a:lstStyle/>
        <a:p>
          <a:endParaRPr lang="pt-BR"/>
        </a:p>
      </dgm:t>
    </dgm:pt>
    <dgm:pt modelId="{5629689F-6802-459F-8273-29C1B07E27A4}" type="sibTrans" cxnId="{15DAFA05-ECC1-4F6C-B7F0-386DF0128DD3}">
      <dgm:prSet/>
      <dgm:spPr/>
      <dgm:t>
        <a:bodyPr/>
        <a:lstStyle/>
        <a:p>
          <a:endParaRPr lang="pt-BR"/>
        </a:p>
      </dgm:t>
    </dgm:pt>
    <dgm:pt modelId="{38DA171B-11D4-4EFF-9279-55EB68DD8E77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Melhorar o registro e a coleta de dados.</a:t>
          </a:r>
        </a:p>
        <a:p>
          <a:r>
            <a:rPr lang="pt-BR" dirty="0" smtClean="0">
              <a:solidFill>
                <a:schemeClr val="tx1"/>
              </a:solidFill>
            </a:rPr>
            <a:t>Manter a busca ativa de usuários.</a:t>
          </a:r>
        </a:p>
        <a:p>
          <a:r>
            <a:rPr lang="pt-BR" dirty="0" smtClean="0">
              <a:solidFill>
                <a:schemeClr val="tx1"/>
              </a:solidFill>
            </a:rPr>
            <a:t>Continuar trabalhando em equipe para dar continuidade às ações já iniciadas durante a intervenção.</a:t>
          </a:r>
          <a:endParaRPr lang="pt-BR" dirty="0">
            <a:solidFill>
              <a:schemeClr val="tx1"/>
            </a:solidFill>
          </a:endParaRPr>
        </a:p>
      </dgm:t>
    </dgm:pt>
    <dgm:pt modelId="{EDA5FD26-BC3A-4CA7-8A4A-ACEDD4A09F80}" type="parTrans" cxnId="{DBAD2CD5-AA20-4B52-8028-E803C3BE0C0F}">
      <dgm:prSet/>
      <dgm:spPr/>
      <dgm:t>
        <a:bodyPr/>
        <a:lstStyle/>
        <a:p>
          <a:endParaRPr lang="pt-BR"/>
        </a:p>
      </dgm:t>
    </dgm:pt>
    <dgm:pt modelId="{3C7A98C7-33DE-4778-9D0F-0C15F85E7A3F}" type="sibTrans" cxnId="{DBAD2CD5-AA20-4B52-8028-E803C3BE0C0F}">
      <dgm:prSet/>
      <dgm:spPr/>
      <dgm:t>
        <a:bodyPr/>
        <a:lstStyle/>
        <a:p>
          <a:endParaRPr lang="pt-BR"/>
        </a:p>
      </dgm:t>
    </dgm:pt>
    <dgm:pt modelId="{12C694A2-CD31-4ADB-A8A0-2B58D009517E}" type="pres">
      <dgm:prSet presAssocID="{0CFEDA84-53DB-4549-9E26-61EAA4B522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637C4C2-8111-40A8-8424-3EB465242345}" type="pres">
      <dgm:prSet presAssocID="{254CD738-ECFE-4881-80CB-11A95483E9DD}" presName="compositeNode" presStyleCnt="0">
        <dgm:presLayoutVars>
          <dgm:bulletEnabled val="1"/>
        </dgm:presLayoutVars>
      </dgm:prSet>
      <dgm:spPr/>
    </dgm:pt>
    <dgm:pt modelId="{89E4DBC6-511A-44CB-936C-AC9185365026}" type="pres">
      <dgm:prSet presAssocID="{254CD738-ECFE-4881-80CB-11A95483E9DD}" presName="bgRect" presStyleLbl="node1" presStyleIdx="0" presStyleCnt="3" custLinFactNeighborX="-4097" custLinFactNeighborY="-961"/>
      <dgm:spPr/>
      <dgm:t>
        <a:bodyPr/>
        <a:lstStyle/>
        <a:p>
          <a:endParaRPr lang="pt-BR"/>
        </a:p>
      </dgm:t>
    </dgm:pt>
    <dgm:pt modelId="{CD136B3B-2F47-4B52-AC80-4A85BE71E77C}" type="pres">
      <dgm:prSet presAssocID="{254CD738-ECFE-4881-80CB-11A95483E9D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5DF34A-0DA0-40AE-9464-76B17640D9F1}" type="pres">
      <dgm:prSet presAssocID="{254CD738-ECFE-4881-80CB-11A95483E9D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0BE64D-8BBF-4116-8A90-1155BC024B64}" type="pres">
      <dgm:prSet presAssocID="{FD0CA91E-0C71-4E89-976E-501457FE8CFC}" presName="hSp" presStyleCnt="0"/>
      <dgm:spPr/>
    </dgm:pt>
    <dgm:pt modelId="{003DFA8F-9DA7-4920-9EC9-4895449EF96A}" type="pres">
      <dgm:prSet presAssocID="{FD0CA91E-0C71-4E89-976E-501457FE8CFC}" presName="vProcSp" presStyleCnt="0"/>
      <dgm:spPr/>
    </dgm:pt>
    <dgm:pt modelId="{3FD1E235-FF18-49B6-8921-652E1A5C67DF}" type="pres">
      <dgm:prSet presAssocID="{FD0CA91E-0C71-4E89-976E-501457FE8CFC}" presName="vSp1" presStyleCnt="0"/>
      <dgm:spPr/>
    </dgm:pt>
    <dgm:pt modelId="{882337E6-B54F-4AD9-977B-5FA381216C0C}" type="pres">
      <dgm:prSet presAssocID="{FD0CA91E-0C71-4E89-976E-501457FE8CFC}" presName="simulatedConn" presStyleLbl="solidFgAcc1" presStyleIdx="0" presStyleCnt="2"/>
      <dgm:spPr/>
    </dgm:pt>
    <dgm:pt modelId="{C93BAE4A-7592-4539-A67B-BF6CDAB25868}" type="pres">
      <dgm:prSet presAssocID="{FD0CA91E-0C71-4E89-976E-501457FE8CFC}" presName="vSp2" presStyleCnt="0"/>
      <dgm:spPr/>
    </dgm:pt>
    <dgm:pt modelId="{DECAC7A3-2A2E-4DEF-9368-58A407136797}" type="pres">
      <dgm:prSet presAssocID="{FD0CA91E-0C71-4E89-976E-501457FE8CFC}" presName="sibTrans" presStyleCnt="0"/>
      <dgm:spPr/>
    </dgm:pt>
    <dgm:pt modelId="{69436B5F-397D-4DEB-8CDA-AED65B2C17B3}" type="pres">
      <dgm:prSet presAssocID="{5319DD0B-9B0B-4E78-9307-2E527B7D652E}" presName="compositeNode" presStyleCnt="0">
        <dgm:presLayoutVars>
          <dgm:bulletEnabled val="1"/>
        </dgm:presLayoutVars>
      </dgm:prSet>
      <dgm:spPr/>
    </dgm:pt>
    <dgm:pt modelId="{D1123884-8121-476E-8C8F-906B058DEE8D}" type="pres">
      <dgm:prSet presAssocID="{5319DD0B-9B0B-4E78-9307-2E527B7D652E}" presName="bgRect" presStyleLbl="node1" presStyleIdx="1" presStyleCnt="3"/>
      <dgm:spPr/>
      <dgm:t>
        <a:bodyPr/>
        <a:lstStyle/>
        <a:p>
          <a:endParaRPr lang="pt-BR"/>
        </a:p>
      </dgm:t>
    </dgm:pt>
    <dgm:pt modelId="{51D0A008-6BA6-43E1-B6E4-78BD70C993D0}" type="pres">
      <dgm:prSet presAssocID="{5319DD0B-9B0B-4E78-9307-2E527B7D652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C3DA3E-A422-4952-B232-8BF5D36197A9}" type="pres">
      <dgm:prSet presAssocID="{5319DD0B-9B0B-4E78-9307-2E527B7D652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384B29-9452-4253-86A6-AA6FFECFFA9D}" type="pres">
      <dgm:prSet presAssocID="{F489F631-E094-4950-A21A-F82895FDF1C8}" presName="hSp" presStyleCnt="0"/>
      <dgm:spPr/>
    </dgm:pt>
    <dgm:pt modelId="{3A9F1321-66F7-4C07-8D96-E9857A1E624B}" type="pres">
      <dgm:prSet presAssocID="{F489F631-E094-4950-A21A-F82895FDF1C8}" presName="vProcSp" presStyleCnt="0"/>
      <dgm:spPr/>
    </dgm:pt>
    <dgm:pt modelId="{BC67DC3B-6D3B-4F7F-93B0-43AFDD956AE4}" type="pres">
      <dgm:prSet presAssocID="{F489F631-E094-4950-A21A-F82895FDF1C8}" presName="vSp1" presStyleCnt="0"/>
      <dgm:spPr/>
    </dgm:pt>
    <dgm:pt modelId="{A055599B-D8DB-4FB8-A3FF-5D984E75438C}" type="pres">
      <dgm:prSet presAssocID="{F489F631-E094-4950-A21A-F82895FDF1C8}" presName="simulatedConn" presStyleLbl="solidFgAcc1" presStyleIdx="1" presStyleCnt="2"/>
      <dgm:spPr/>
    </dgm:pt>
    <dgm:pt modelId="{53EA193D-1807-4CE8-AA05-AD6E2C91829D}" type="pres">
      <dgm:prSet presAssocID="{F489F631-E094-4950-A21A-F82895FDF1C8}" presName="vSp2" presStyleCnt="0"/>
      <dgm:spPr/>
    </dgm:pt>
    <dgm:pt modelId="{0CD2B480-7E24-4DF9-99BB-A50D4DEC5B73}" type="pres">
      <dgm:prSet presAssocID="{F489F631-E094-4950-A21A-F82895FDF1C8}" presName="sibTrans" presStyleCnt="0"/>
      <dgm:spPr/>
    </dgm:pt>
    <dgm:pt modelId="{1F4360FA-0466-43AE-A410-1F3C64D3A2C7}" type="pres">
      <dgm:prSet presAssocID="{9EBE88F4-6B04-48D4-B5F5-E573D32FCC4B}" presName="compositeNode" presStyleCnt="0">
        <dgm:presLayoutVars>
          <dgm:bulletEnabled val="1"/>
        </dgm:presLayoutVars>
      </dgm:prSet>
      <dgm:spPr/>
    </dgm:pt>
    <dgm:pt modelId="{61AD83EB-B0D4-4B7A-8975-E6CF91DFD564}" type="pres">
      <dgm:prSet presAssocID="{9EBE88F4-6B04-48D4-B5F5-E573D32FCC4B}" presName="bgRect" presStyleLbl="node1" presStyleIdx="2" presStyleCnt="3"/>
      <dgm:spPr/>
      <dgm:t>
        <a:bodyPr/>
        <a:lstStyle/>
        <a:p>
          <a:endParaRPr lang="pt-BR"/>
        </a:p>
      </dgm:t>
    </dgm:pt>
    <dgm:pt modelId="{26B9966C-C858-480D-8C52-A701EEB49870}" type="pres">
      <dgm:prSet presAssocID="{9EBE88F4-6B04-48D4-B5F5-E573D32FCC4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BFAC08-E66C-4CED-B730-77D1EE0EAABA}" type="pres">
      <dgm:prSet presAssocID="{9EBE88F4-6B04-48D4-B5F5-E573D32FCC4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EF52CEF-654D-4584-A3DE-292AA34FF2E7}" type="presOf" srcId="{E9EB8FFD-4D22-4FCA-91B2-477313FC1841}" destId="{CEC3DA3E-A422-4952-B232-8BF5D36197A9}" srcOrd="0" destOrd="0" presId="urn:microsoft.com/office/officeart/2005/8/layout/hProcess7#1"/>
    <dgm:cxn modelId="{E2001302-8260-45D9-96E4-D067D010BE21}" type="presOf" srcId="{38DA171B-11D4-4EFF-9279-55EB68DD8E77}" destId="{0FBFAC08-E66C-4CED-B730-77D1EE0EAABA}" srcOrd="0" destOrd="0" presId="urn:microsoft.com/office/officeart/2005/8/layout/hProcess7#1"/>
    <dgm:cxn modelId="{806A6018-64C3-4FA5-AE63-EDEB99C741C8}" type="presOf" srcId="{C9F06762-7B9F-4190-BE51-0D50C79C54CB}" destId="{315DF34A-0DA0-40AE-9464-76B17640D9F1}" srcOrd="0" destOrd="0" presId="urn:microsoft.com/office/officeart/2005/8/layout/hProcess7#1"/>
    <dgm:cxn modelId="{0903CB81-F5A2-489C-885D-11C40029494D}" srcId="{5319DD0B-9B0B-4E78-9307-2E527B7D652E}" destId="{E9EB8FFD-4D22-4FCA-91B2-477313FC1841}" srcOrd="0" destOrd="0" parTransId="{C9CBC1F8-5523-4828-9967-0B1B86F9214F}" sibTransId="{3189A8E2-ED09-4893-BBBE-32F3636FB632}"/>
    <dgm:cxn modelId="{8E56DA4C-CC80-4BC7-9AC1-D14D364089F0}" type="presOf" srcId="{0CFEDA84-53DB-4549-9E26-61EAA4B522C2}" destId="{12C694A2-CD31-4ADB-A8A0-2B58D009517E}" srcOrd="0" destOrd="0" presId="urn:microsoft.com/office/officeart/2005/8/layout/hProcess7#1"/>
    <dgm:cxn modelId="{D136F698-BA92-4D7A-AAE0-DE715DBE0C36}" srcId="{0CFEDA84-53DB-4549-9E26-61EAA4B522C2}" destId="{254CD738-ECFE-4881-80CB-11A95483E9DD}" srcOrd="0" destOrd="0" parTransId="{75E33C53-111B-4A7C-94BD-92D418D5DCE2}" sibTransId="{FD0CA91E-0C71-4E89-976E-501457FE8CFC}"/>
    <dgm:cxn modelId="{DBAD2CD5-AA20-4B52-8028-E803C3BE0C0F}" srcId="{9EBE88F4-6B04-48D4-B5F5-E573D32FCC4B}" destId="{38DA171B-11D4-4EFF-9279-55EB68DD8E77}" srcOrd="0" destOrd="0" parTransId="{EDA5FD26-BC3A-4CA7-8A4A-ACEDD4A09F80}" sibTransId="{3C7A98C7-33DE-4778-9D0F-0C15F85E7A3F}"/>
    <dgm:cxn modelId="{2588197A-3ACB-43D2-B960-2F0A0A9CDA9F}" srcId="{254CD738-ECFE-4881-80CB-11A95483E9DD}" destId="{C9F06762-7B9F-4190-BE51-0D50C79C54CB}" srcOrd="0" destOrd="0" parTransId="{853E338B-58B5-4F30-B36C-E65B8BC1DA91}" sibTransId="{7EFBB8EB-ADDD-4B0E-B310-84306D3D1D5A}"/>
    <dgm:cxn modelId="{8A911EDD-5CF9-4088-86A2-BA4CA4ED9590}" type="presOf" srcId="{5319DD0B-9B0B-4E78-9307-2E527B7D652E}" destId="{51D0A008-6BA6-43E1-B6E4-78BD70C993D0}" srcOrd="1" destOrd="0" presId="urn:microsoft.com/office/officeart/2005/8/layout/hProcess7#1"/>
    <dgm:cxn modelId="{C5150BA3-2846-4060-B41D-B09277E5DEE3}" type="presOf" srcId="{5319DD0B-9B0B-4E78-9307-2E527B7D652E}" destId="{D1123884-8121-476E-8C8F-906B058DEE8D}" srcOrd="0" destOrd="0" presId="urn:microsoft.com/office/officeart/2005/8/layout/hProcess7#1"/>
    <dgm:cxn modelId="{A5A62773-D138-4724-A820-4F72F7A1F1A0}" type="presOf" srcId="{9EBE88F4-6B04-48D4-B5F5-E573D32FCC4B}" destId="{61AD83EB-B0D4-4B7A-8975-E6CF91DFD564}" srcOrd="0" destOrd="0" presId="urn:microsoft.com/office/officeart/2005/8/layout/hProcess7#1"/>
    <dgm:cxn modelId="{BB4FF0E1-7A39-4261-B424-227906FE8C3F}" type="presOf" srcId="{9EBE88F4-6B04-48D4-B5F5-E573D32FCC4B}" destId="{26B9966C-C858-480D-8C52-A701EEB49870}" srcOrd="1" destOrd="0" presId="urn:microsoft.com/office/officeart/2005/8/layout/hProcess7#1"/>
    <dgm:cxn modelId="{DBCB63B6-A727-4878-AF7B-FCC74DBB3862}" srcId="{0CFEDA84-53DB-4549-9E26-61EAA4B522C2}" destId="{5319DD0B-9B0B-4E78-9307-2E527B7D652E}" srcOrd="1" destOrd="0" parTransId="{5DAF0B2A-33BA-4CAF-A199-22C79244A030}" sibTransId="{F489F631-E094-4950-A21A-F82895FDF1C8}"/>
    <dgm:cxn modelId="{1C0BF107-F493-4288-AC9A-DF3D142A94DE}" type="presOf" srcId="{254CD738-ECFE-4881-80CB-11A95483E9DD}" destId="{89E4DBC6-511A-44CB-936C-AC9185365026}" srcOrd="0" destOrd="0" presId="urn:microsoft.com/office/officeart/2005/8/layout/hProcess7#1"/>
    <dgm:cxn modelId="{15DAFA05-ECC1-4F6C-B7F0-386DF0128DD3}" srcId="{0CFEDA84-53DB-4549-9E26-61EAA4B522C2}" destId="{9EBE88F4-6B04-48D4-B5F5-E573D32FCC4B}" srcOrd="2" destOrd="0" parTransId="{3E1DDFC8-96BB-4FE5-B158-5B9B919043B6}" sibTransId="{5629689F-6802-459F-8273-29C1B07E27A4}"/>
    <dgm:cxn modelId="{8C654B04-F511-4971-A111-260FFA3CCEDD}" type="presOf" srcId="{254CD738-ECFE-4881-80CB-11A95483E9DD}" destId="{CD136B3B-2F47-4B52-AC80-4A85BE71E77C}" srcOrd="1" destOrd="0" presId="urn:microsoft.com/office/officeart/2005/8/layout/hProcess7#1"/>
    <dgm:cxn modelId="{63597144-BBF2-42F7-93E6-6582D662D2E9}" type="presParOf" srcId="{12C694A2-CD31-4ADB-A8A0-2B58D009517E}" destId="{C637C4C2-8111-40A8-8424-3EB465242345}" srcOrd="0" destOrd="0" presId="urn:microsoft.com/office/officeart/2005/8/layout/hProcess7#1"/>
    <dgm:cxn modelId="{27D57E5D-C559-4F8C-B36D-77D86B50B309}" type="presParOf" srcId="{C637C4C2-8111-40A8-8424-3EB465242345}" destId="{89E4DBC6-511A-44CB-936C-AC9185365026}" srcOrd="0" destOrd="0" presId="urn:microsoft.com/office/officeart/2005/8/layout/hProcess7#1"/>
    <dgm:cxn modelId="{F78ACEF0-D88A-42AB-80E4-F40D8A661830}" type="presParOf" srcId="{C637C4C2-8111-40A8-8424-3EB465242345}" destId="{CD136B3B-2F47-4B52-AC80-4A85BE71E77C}" srcOrd="1" destOrd="0" presId="urn:microsoft.com/office/officeart/2005/8/layout/hProcess7#1"/>
    <dgm:cxn modelId="{1625B63D-AB86-40EB-A64D-0F54EA9BF96E}" type="presParOf" srcId="{C637C4C2-8111-40A8-8424-3EB465242345}" destId="{315DF34A-0DA0-40AE-9464-76B17640D9F1}" srcOrd="2" destOrd="0" presId="urn:microsoft.com/office/officeart/2005/8/layout/hProcess7#1"/>
    <dgm:cxn modelId="{32A10865-310F-4FDA-9C98-57D4C0E6233F}" type="presParOf" srcId="{12C694A2-CD31-4ADB-A8A0-2B58D009517E}" destId="{6E0BE64D-8BBF-4116-8A90-1155BC024B64}" srcOrd="1" destOrd="0" presId="urn:microsoft.com/office/officeart/2005/8/layout/hProcess7#1"/>
    <dgm:cxn modelId="{29DA37A8-9BB8-48D1-BF5F-E9AAAD17CC02}" type="presParOf" srcId="{12C694A2-CD31-4ADB-A8A0-2B58D009517E}" destId="{003DFA8F-9DA7-4920-9EC9-4895449EF96A}" srcOrd="2" destOrd="0" presId="urn:microsoft.com/office/officeart/2005/8/layout/hProcess7#1"/>
    <dgm:cxn modelId="{9E1CAA0F-056A-4DA1-B65C-BC7AE43F1B27}" type="presParOf" srcId="{003DFA8F-9DA7-4920-9EC9-4895449EF96A}" destId="{3FD1E235-FF18-49B6-8921-652E1A5C67DF}" srcOrd="0" destOrd="0" presId="urn:microsoft.com/office/officeart/2005/8/layout/hProcess7#1"/>
    <dgm:cxn modelId="{02150245-D4E5-4DE9-A04D-739260AC0988}" type="presParOf" srcId="{003DFA8F-9DA7-4920-9EC9-4895449EF96A}" destId="{882337E6-B54F-4AD9-977B-5FA381216C0C}" srcOrd="1" destOrd="0" presId="urn:microsoft.com/office/officeart/2005/8/layout/hProcess7#1"/>
    <dgm:cxn modelId="{08DD66BC-17B7-417D-A0EF-2F05980B2103}" type="presParOf" srcId="{003DFA8F-9DA7-4920-9EC9-4895449EF96A}" destId="{C93BAE4A-7592-4539-A67B-BF6CDAB25868}" srcOrd="2" destOrd="0" presId="urn:microsoft.com/office/officeart/2005/8/layout/hProcess7#1"/>
    <dgm:cxn modelId="{C782D098-50B7-4B5C-A130-A00A44158A8C}" type="presParOf" srcId="{12C694A2-CD31-4ADB-A8A0-2B58D009517E}" destId="{DECAC7A3-2A2E-4DEF-9368-58A407136797}" srcOrd="3" destOrd="0" presId="urn:microsoft.com/office/officeart/2005/8/layout/hProcess7#1"/>
    <dgm:cxn modelId="{4A3516AF-A22D-4B48-ABCB-0D806B338670}" type="presParOf" srcId="{12C694A2-CD31-4ADB-A8A0-2B58D009517E}" destId="{69436B5F-397D-4DEB-8CDA-AED65B2C17B3}" srcOrd="4" destOrd="0" presId="urn:microsoft.com/office/officeart/2005/8/layout/hProcess7#1"/>
    <dgm:cxn modelId="{40C95BE8-9AAE-4EB5-B840-1DD687359AD6}" type="presParOf" srcId="{69436B5F-397D-4DEB-8CDA-AED65B2C17B3}" destId="{D1123884-8121-476E-8C8F-906B058DEE8D}" srcOrd="0" destOrd="0" presId="urn:microsoft.com/office/officeart/2005/8/layout/hProcess7#1"/>
    <dgm:cxn modelId="{F574C4FF-1348-483E-A89C-D185F13C3705}" type="presParOf" srcId="{69436B5F-397D-4DEB-8CDA-AED65B2C17B3}" destId="{51D0A008-6BA6-43E1-B6E4-78BD70C993D0}" srcOrd="1" destOrd="0" presId="urn:microsoft.com/office/officeart/2005/8/layout/hProcess7#1"/>
    <dgm:cxn modelId="{BD8696B3-DFE5-4F0B-B3D0-BE05BA55BD52}" type="presParOf" srcId="{69436B5F-397D-4DEB-8CDA-AED65B2C17B3}" destId="{CEC3DA3E-A422-4952-B232-8BF5D36197A9}" srcOrd="2" destOrd="0" presId="urn:microsoft.com/office/officeart/2005/8/layout/hProcess7#1"/>
    <dgm:cxn modelId="{2800B156-E050-40A6-A307-E791CE44F946}" type="presParOf" srcId="{12C694A2-CD31-4ADB-A8A0-2B58D009517E}" destId="{F1384B29-9452-4253-86A6-AA6FFECFFA9D}" srcOrd="5" destOrd="0" presId="urn:microsoft.com/office/officeart/2005/8/layout/hProcess7#1"/>
    <dgm:cxn modelId="{FFB288B2-1EAC-446B-842C-447CA52D3FF1}" type="presParOf" srcId="{12C694A2-CD31-4ADB-A8A0-2B58D009517E}" destId="{3A9F1321-66F7-4C07-8D96-E9857A1E624B}" srcOrd="6" destOrd="0" presId="urn:microsoft.com/office/officeart/2005/8/layout/hProcess7#1"/>
    <dgm:cxn modelId="{28B71ECD-EC99-4CCF-879C-64DC01C758FE}" type="presParOf" srcId="{3A9F1321-66F7-4C07-8D96-E9857A1E624B}" destId="{BC67DC3B-6D3B-4F7F-93B0-43AFDD956AE4}" srcOrd="0" destOrd="0" presId="urn:microsoft.com/office/officeart/2005/8/layout/hProcess7#1"/>
    <dgm:cxn modelId="{A59512B6-EFBE-437B-9881-25D39E925414}" type="presParOf" srcId="{3A9F1321-66F7-4C07-8D96-E9857A1E624B}" destId="{A055599B-D8DB-4FB8-A3FF-5D984E75438C}" srcOrd="1" destOrd="0" presId="urn:microsoft.com/office/officeart/2005/8/layout/hProcess7#1"/>
    <dgm:cxn modelId="{4D854694-6919-4512-80CF-C1D3EA3533A6}" type="presParOf" srcId="{3A9F1321-66F7-4C07-8D96-E9857A1E624B}" destId="{53EA193D-1807-4CE8-AA05-AD6E2C91829D}" srcOrd="2" destOrd="0" presId="urn:microsoft.com/office/officeart/2005/8/layout/hProcess7#1"/>
    <dgm:cxn modelId="{9367D5D2-9FED-47E4-ABCA-5B6B2F2BBD24}" type="presParOf" srcId="{12C694A2-CD31-4ADB-A8A0-2B58D009517E}" destId="{0CD2B480-7E24-4DF9-99BB-A50D4DEC5B73}" srcOrd="7" destOrd="0" presId="urn:microsoft.com/office/officeart/2005/8/layout/hProcess7#1"/>
    <dgm:cxn modelId="{18FB001F-D5B7-48D1-A4A3-E614B7567EFA}" type="presParOf" srcId="{12C694A2-CD31-4ADB-A8A0-2B58D009517E}" destId="{1F4360FA-0466-43AE-A410-1F3C64D3A2C7}" srcOrd="8" destOrd="0" presId="urn:microsoft.com/office/officeart/2005/8/layout/hProcess7#1"/>
    <dgm:cxn modelId="{92599443-EF69-4011-8444-DF6F52C83E9D}" type="presParOf" srcId="{1F4360FA-0466-43AE-A410-1F3C64D3A2C7}" destId="{61AD83EB-B0D4-4B7A-8975-E6CF91DFD564}" srcOrd="0" destOrd="0" presId="urn:microsoft.com/office/officeart/2005/8/layout/hProcess7#1"/>
    <dgm:cxn modelId="{04E7423E-DAA6-4CC2-8657-3AB7D9426B91}" type="presParOf" srcId="{1F4360FA-0466-43AE-A410-1F3C64D3A2C7}" destId="{26B9966C-C858-480D-8C52-A701EEB49870}" srcOrd="1" destOrd="0" presId="urn:microsoft.com/office/officeart/2005/8/layout/hProcess7#1"/>
    <dgm:cxn modelId="{B7D9CF27-3763-434F-B881-3373E8A80B19}" type="presParOf" srcId="{1F4360FA-0466-43AE-A410-1F3C64D3A2C7}" destId="{0FBFAC08-E66C-4CED-B730-77D1EE0EAAB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91E3D-51AE-40DD-82D9-545A964917F6}">
      <dsp:nvSpPr>
        <dsp:cNvPr id="0" name=""/>
        <dsp:cNvSpPr/>
      </dsp:nvSpPr>
      <dsp:spPr>
        <a:xfrm>
          <a:off x="0" y="700952"/>
          <a:ext cx="2632792" cy="1579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chemeClr val="tx1"/>
              </a:solidFill>
            </a:rPr>
            <a:t>Aumento da cobertura para 100%, com um total de 163 hipertensos e 49 diabéticos cadastrados e acompanhados.</a:t>
          </a:r>
          <a:endParaRPr lang="pt-BR" sz="1500" kern="1200" dirty="0">
            <a:solidFill>
              <a:schemeClr val="tx1"/>
            </a:solidFill>
          </a:endParaRPr>
        </a:p>
      </dsp:txBody>
      <dsp:txXfrm>
        <a:off x="0" y="700952"/>
        <a:ext cx="2632792" cy="1579675"/>
      </dsp:txXfrm>
    </dsp:sp>
    <dsp:sp modelId="{3A8EABE8-2050-4474-9999-19B9D9E5C819}">
      <dsp:nvSpPr>
        <dsp:cNvPr id="0" name=""/>
        <dsp:cNvSpPr/>
      </dsp:nvSpPr>
      <dsp:spPr>
        <a:xfrm>
          <a:off x="2896071" y="700952"/>
          <a:ext cx="2632792" cy="1579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chemeClr val="tx1"/>
              </a:solidFill>
            </a:rPr>
            <a:t>Ampliação da cobertura de usuários cadastrados e acompanhados e a organização do serviço.</a:t>
          </a:r>
          <a:endParaRPr lang="pt-BR" sz="1500" kern="1200" dirty="0">
            <a:solidFill>
              <a:schemeClr val="tx1"/>
            </a:solidFill>
          </a:endParaRPr>
        </a:p>
      </dsp:txBody>
      <dsp:txXfrm>
        <a:off x="2896071" y="700952"/>
        <a:ext cx="2632792" cy="1579675"/>
      </dsp:txXfrm>
    </dsp:sp>
    <dsp:sp modelId="{E9FEA2FF-3FCB-4FDF-B627-9418725B4C29}">
      <dsp:nvSpPr>
        <dsp:cNvPr id="0" name=""/>
        <dsp:cNvSpPr/>
      </dsp:nvSpPr>
      <dsp:spPr>
        <a:xfrm>
          <a:off x="5792143" y="700952"/>
          <a:ext cx="2632792" cy="1579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chemeClr val="tx1"/>
              </a:solidFill>
            </a:rPr>
            <a:t>Agendamento das consultas de maneira mais sistematizada, destacando os dias específicos de atendimento e recebendo novos usuários das diferentes micro áreas. </a:t>
          </a:r>
          <a:endParaRPr lang="pt-BR" sz="1500" kern="1200" dirty="0">
            <a:solidFill>
              <a:schemeClr val="tx1"/>
            </a:solidFill>
          </a:endParaRPr>
        </a:p>
      </dsp:txBody>
      <dsp:txXfrm>
        <a:off x="5792143" y="700952"/>
        <a:ext cx="2632792" cy="1579675"/>
      </dsp:txXfrm>
    </dsp:sp>
    <dsp:sp modelId="{FF662DC8-B3A0-47A0-BE67-5C88FA2BFF06}">
      <dsp:nvSpPr>
        <dsp:cNvPr id="0" name=""/>
        <dsp:cNvSpPr/>
      </dsp:nvSpPr>
      <dsp:spPr>
        <a:xfrm>
          <a:off x="0" y="2543907"/>
          <a:ext cx="2632792" cy="1579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chemeClr val="tx1"/>
              </a:solidFill>
            </a:rPr>
            <a:t>Melhorou o acolhimento a este público dentro da UBS.</a:t>
          </a:r>
          <a:endParaRPr lang="pt-BR" sz="1500" kern="1200" dirty="0">
            <a:solidFill>
              <a:schemeClr val="tx1"/>
            </a:solidFill>
          </a:endParaRPr>
        </a:p>
      </dsp:txBody>
      <dsp:txXfrm>
        <a:off x="0" y="2543907"/>
        <a:ext cx="2632792" cy="1579675"/>
      </dsp:txXfrm>
    </dsp:sp>
    <dsp:sp modelId="{389FFF5B-21B1-447F-937F-669271BA983F}">
      <dsp:nvSpPr>
        <dsp:cNvPr id="0" name=""/>
        <dsp:cNvSpPr/>
      </dsp:nvSpPr>
      <dsp:spPr>
        <a:xfrm>
          <a:off x="2896071" y="2543907"/>
          <a:ext cx="2632792" cy="1579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chemeClr val="tx1"/>
              </a:solidFill>
            </a:rPr>
            <a:t>Aumentou o número de atendimentos de nossa UBS.</a:t>
          </a:r>
          <a:endParaRPr lang="pt-BR" sz="1500" kern="1200" dirty="0">
            <a:solidFill>
              <a:schemeClr val="tx1"/>
            </a:solidFill>
          </a:endParaRPr>
        </a:p>
      </dsp:txBody>
      <dsp:txXfrm>
        <a:off x="2896071" y="2543907"/>
        <a:ext cx="2632792" cy="1579675"/>
      </dsp:txXfrm>
    </dsp:sp>
    <dsp:sp modelId="{2B140969-8BD3-48F0-A0CF-05BB882CBC1C}">
      <dsp:nvSpPr>
        <dsp:cNvPr id="0" name=""/>
        <dsp:cNvSpPr/>
      </dsp:nvSpPr>
      <dsp:spPr>
        <a:xfrm>
          <a:off x="5792143" y="2543907"/>
          <a:ext cx="2632792" cy="1579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chemeClr val="tx1"/>
              </a:solidFill>
            </a:rPr>
            <a:t>Conscientização da equipe sobre a importância da qualidade no atendimento aos usuários com enfermidades crônicas.</a:t>
          </a:r>
          <a:endParaRPr lang="pt-BR" sz="1500" kern="1200" dirty="0">
            <a:solidFill>
              <a:schemeClr val="tx1"/>
            </a:solidFill>
          </a:endParaRPr>
        </a:p>
      </dsp:txBody>
      <dsp:txXfrm>
        <a:off x="5792143" y="2543907"/>
        <a:ext cx="2632792" cy="1579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4021F-D910-4254-96B6-512C200307BA}">
      <dsp:nvSpPr>
        <dsp:cNvPr id="0" name=""/>
        <dsp:cNvSpPr/>
      </dsp:nvSpPr>
      <dsp:spPr>
        <a:xfrm>
          <a:off x="30805" y="87201"/>
          <a:ext cx="247921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PARA A EQUIPE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30805" y="87201"/>
        <a:ext cx="2479212" cy="489600"/>
      </dsp:txXfrm>
    </dsp:sp>
    <dsp:sp modelId="{EA5A551C-2DC4-4CEA-91C8-EE739130B850}">
      <dsp:nvSpPr>
        <dsp:cNvPr id="0" name=""/>
        <dsp:cNvSpPr/>
      </dsp:nvSpPr>
      <dsp:spPr>
        <a:xfrm>
          <a:off x="2542" y="548018"/>
          <a:ext cx="2479212" cy="39300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Mais capacitação.</a:t>
          </a:r>
          <a:endParaRPr lang="pt-BR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Mais organização.</a:t>
          </a:r>
          <a:endParaRPr lang="pt-BR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Integração.</a:t>
          </a:r>
          <a:endParaRPr lang="pt-BR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União.</a:t>
          </a:r>
          <a:endParaRPr lang="pt-BR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Muita responsabilidade por cada uma das ações planejadas. </a:t>
          </a:r>
          <a:endParaRPr lang="pt-BR" sz="1700" kern="1200" dirty="0"/>
        </a:p>
      </dsp:txBody>
      <dsp:txXfrm>
        <a:off x="2542" y="548018"/>
        <a:ext cx="2479212" cy="3930067"/>
      </dsp:txXfrm>
    </dsp:sp>
    <dsp:sp modelId="{3DE677D4-BC97-4180-9E88-C6C15AE1B76B}">
      <dsp:nvSpPr>
        <dsp:cNvPr id="0" name=""/>
        <dsp:cNvSpPr/>
      </dsp:nvSpPr>
      <dsp:spPr>
        <a:xfrm>
          <a:off x="2828845" y="58418"/>
          <a:ext cx="247921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PARA O SERVIÇO</a:t>
          </a:r>
        </a:p>
      </dsp:txBody>
      <dsp:txXfrm>
        <a:off x="2828845" y="58418"/>
        <a:ext cx="2479212" cy="489600"/>
      </dsp:txXfrm>
    </dsp:sp>
    <dsp:sp modelId="{DEE51FA3-79B4-493B-8193-A0C83E7997A4}">
      <dsp:nvSpPr>
        <dsp:cNvPr id="0" name=""/>
        <dsp:cNvSpPr/>
      </dsp:nvSpPr>
      <dsp:spPr>
        <a:xfrm>
          <a:off x="2828845" y="548018"/>
          <a:ext cx="2479212" cy="39300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Aumentou o número de atividades educativas (promoção da saúde e prevenção de doenças).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Diminuíram os índices de usuários atendidos com complicações (urgência hipertensiva e hiperglicemia).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Baixou, consideravelmente, o número de pessoas encaminhadas ao hospital.</a:t>
          </a:r>
          <a:endParaRPr lang="pt-BR" sz="1700" kern="1200" dirty="0"/>
        </a:p>
      </dsp:txBody>
      <dsp:txXfrm>
        <a:off x="2828845" y="548018"/>
        <a:ext cx="2479212" cy="3930067"/>
      </dsp:txXfrm>
    </dsp:sp>
    <dsp:sp modelId="{07759281-966F-4B75-BFC1-A0D87400CEFB}">
      <dsp:nvSpPr>
        <dsp:cNvPr id="0" name=""/>
        <dsp:cNvSpPr/>
      </dsp:nvSpPr>
      <dsp:spPr>
        <a:xfrm>
          <a:off x="5655147" y="58418"/>
          <a:ext cx="247921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PARA A COMUNIDADE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5655147" y="58418"/>
        <a:ext cx="2479212" cy="489600"/>
      </dsp:txXfrm>
    </dsp:sp>
    <dsp:sp modelId="{8299BF7E-866C-4816-B8A0-F251813D1C4B}">
      <dsp:nvSpPr>
        <dsp:cNvPr id="0" name=""/>
        <dsp:cNvSpPr/>
      </dsp:nvSpPr>
      <dsp:spPr>
        <a:xfrm>
          <a:off x="5655147" y="548018"/>
          <a:ext cx="2479212" cy="39300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Identificação com o projeto e aceitação do mesmo.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Maior participação nas atividades da UBS.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Participação ativa nas atividades de educação e promoção de saúde. </a:t>
          </a:r>
          <a:endParaRPr lang="pt-BR" sz="1700" kern="1200" dirty="0"/>
        </a:p>
      </dsp:txBody>
      <dsp:txXfrm>
        <a:off x="5655147" y="548018"/>
        <a:ext cx="2479212" cy="3930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4DBC6-511A-44CB-936C-AC9185365026}">
      <dsp:nvSpPr>
        <dsp:cNvPr id="0" name=""/>
        <dsp:cNvSpPr/>
      </dsp:nvSpPr>
      <dsp:spPr>
        <a:xfrm>
          <a:off x="0" y="489300"/>
          <a:ext cx="2673507" cy="320820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NO MOMENTO</a:t>
          </a:r>
          <a:endParaRPr lang="pt-BR" sz="3000" b="1" kern="1200" dirty="0">
            <a:solidFill>
              <a:schemeClr val="tx1"/>
            </a:solidFill>
          </a:endParaRPr>
        </a:p>
      </dsp:txBody>
      <dsp:txXfrm rot="16200000">
        <a:off x="-1048015" y="1537315"/>
        <a:ext cx="2630731" cy="534701"/>
      </dsp:txXfrm>
    </dsp:sp>
    <dsp:sp modelId="{315DF34A-0DA0-40AE-9464-76B17640D9F1}">
      <dsp:nvSpPr>
        <dsp:cNvPr id="0" name=""/>
        <dsp:cNvSpPr/>
      </dsp:nvSpPr>
      <dsp:spPr>
        <a:xfrm>
          <a:off x="534701" y="489300"/>
          <a:ext cx="1991763" cy="320820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Faz parte da rotina da nossa UBS.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É uma atividade consolidada e incorporada às nossas prioridades.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534701" y="489300"/>
        <a:ext cx="1991763" cy="3208209"/>
      </dsp:txXfrm>
    </dsp:sp>
    <dsp:sp modelId="{D1123884-8121-476E-8C8F-906B058DEE8D}">
      <dsp:nvSpPr>
        <dsp:cNvPr id="0" name=""/>
        <dsp:cNvSpPr/>
      </dsp:nvSpPr>
      <dsp:spPr>
        <a:xfrm>
          <a:off x="2767702" y="520131"/>
          <a:ext cx="2673507" cy="320820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FALTOU</a:t>
          </a:r>
          <a:endParaRPr lang="pt-BR" sz="3000" b="1" kern="1200" dirty="0">
            <a:solidFill>
              <a:schemeClr val="tx1"/>
            </a:solidFill>
          </a:endParaRPr>
        </a:p>
      </dsp:txBody>
      <dsp:txXfrm rot="16200000">
        <a:off x="1719686" y="1568146"/>
        <a:ext cx="2630731" cy="534701"/>
      </dsp:txXfrm>
    </dsp:sp>
    <dsp:sp modelId="{882337E6-B54F-4AD9-977B-5FA381216C0C}">
      <dsp:nvSpPr>
        <dsp:cNvPr id="0" name=""/>
        <dsp:cNvSpPr/>
      </dsp:nvSpPr>
      <dsp:spPr>
        <a:xfrm rot="5400000">
          <a:off x="2545209" y="3071324"/>
          <a:ext cx="471721" cy="40102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3DA3E-A422-4952-B232-8BF5D36197A9}">
      <dsp:nvSpPr>
        <dsp:cNvPr id="0" name=""/>
        <dsp:cNvSpPr/>
      </dsp:nvSpPr>
      <dsp:spPr>
        <a:xfrm>
          <a:off x="3302403" y="520131"/>
          <a:ext cx="1991763" cy="320820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Intensificar o trabalho de conscientização da comunidade e juntar esforços da equipe para manter o atingido.  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3302403" y="520131"/>
        <a:ext cx="1991763" cy="3208209"/>
      </dsp:txXfrm>
    </dsp:sp>
    <dsp:sp modelId="{61AD83EB-B0D4-4B7A-8975-E6CF91DFD564}">
      <dsp:nvSpPr>
        <dsp:cNvPr id="0" name=""/>
        <dsp:cNvSpPr/>
      </dsp:nvSpPr>
      <dsp:spPr>
        <a:xfrm>
          <a:off x="5534782" y="520131"/>
          <a:ext cx="2673507" cy="320820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smtClean="0">
              <a:solidFill>
                <a:schemeClr val="tx1"/>
              </a:solidFill>
            </a:rPr>
            <a:t>NO FUTURO</a:t>
          </a:r>
          <a:endParaRPr lang="pt-BR" sz="3000" b="1" kern="1200" dirty="0">
            <a:solidFill>
              <a:schemeClr val="tx1"/>
            </a:solidFill>
          </a:endParaRPr>
        </a:p>
      </dsp:txBody>
      <dsp:txXfrm rot="16200000">
        <a:off x="4486767" y="1568146"/>
        <a:ext cx="2630731" cy="534701"/>
      </dsp:txXfrm>
    </dsp:sp>
    <dsp:sp modelId="{A055599B-D8DB-4FB8-A3FF-5D984E75438C}">
      <dsp:nvSpPr>
        <dsp:cNvPr id="0" name=""/>
        <dsp:cNvSpPr/>
      </dsp:nvSpPr>
      <dsp:spPr>
        <a:xfrm rot="5400000">
          <a:off x="5312289" y="3071324"/>
          <a:ext cx="471721" cy="40102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FAC08-E66C-4CED-B730-77D1EE0EAABA}">
      <dsp:nvSpPr>
        <dsp:cNvPr id="0" name=""/>
        <dsp:cNvSpPr/>
      </dsp:nvSpPr>
      <dsp:spPr>
        <a:xfrm>
          <a:off x="6069484" y="520131"/>
          <a:ext cx="1991763" cy="320820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Melhorar o registro e a coleta de dados.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Manter a busca ativa de usuários.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Continuar trabalhando em equipe para dar continuidade às ações já iniciadas durante a intervenção.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6069484" y="520131"/>
        <a:ext cx="1991763" cy="3208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77171-32EF-4F4D-B97A-7C0EF8CA25DA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5689D-8540-4C80-85EF-C52AB2C827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84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689D-8540-4C80-85EF-C52AB2C8273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39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689D-8540-4C80-85EF-C52AB2C8273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75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689D-8540-4C80-85EF-C52AB2C8273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752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689D-8540-4C80-85EF-C52AB2C8273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75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5689D-8540-4C80-85EF-C52AB2C8273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75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1DDA-14CA-49F1-97EE-93A62FB82F36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4FB-F131-4ABC-9CAF-4D74868BF0D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591DDA-14CA-49F1-97EE-93A62FB82F36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838F4FB-F131-4ABC-9CAF-4D74868BF0D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MELHORIA DA ATENÇÃO À SAÚDE  </a:t>
            </a:r>
            <a:r>
              <a:rPr lang="pt-BR" sz="2400" b="1" dirty="0">
                <a:solidFill>
                  <a:schemeClr val="tx1"/>
                </a:solidFill>
              </a:rPr>
              <a:t>D</a:t>
            </a:r>
            <a:r>
              <a:rPr lang="pt-BR" sz="2400" b="1" dirty="0" smtClean="0">
                <a:solidFill>
                  <a:schemeClr val="tx1"/>
                </a:solidFill>
              </a:rPr>
              <a:t>OS USUÁRIOS COM HAS E/OU DM </a:t>
            </a:r>
            <a:r>
              <a:rPr lang="pt-BR" sz="2400" b="1" dirty="0">
                <a:solidFill>
                  <a:schemeClr val="tx1"/>
                </a:solidFill>
              </a:rPr>
              <a:t>DA </a:t>
            </a:r>
            <a:r>
              <a:rPr lang="pt-BR" sz="2400" b="1" dirty="0" smtClean="0">
                <a:solidFill>
                  <a:schemeClr val="tx1"/>
                </a:solidFill>
              </a:rPr>
              <a:t>UBS/ESF SELESTINO ANDRÉ DE SOUZA, CAAPIRANGA/AM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4437112"/>
            <a:ext cx="7772400" cy="1199704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Alexei Santiago Proenza Verdecia  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Orientadora: Marcela Soares De Lima Brant 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827584" y="6021288"/>
            <a:ext cx="7772400" cy="836712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Manaus/AM, 2015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55576" y="189323"/>
            <a:ext cx="7772400" cy="1137065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pt-BR" sz="2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UNIVERSIDADE ABERTA DO SUS – UNASUS</a:t>
            </a:r>
          </a:p>
          <a:p>
            <a:pPr lvl="0" algn="ctr">
              <a:spcBef>
                <a:spcPct val="0"/>
              </a:spcBef>
            </a:pPr>
            <a:r>
              <a:rPr lang="pt-BR" sz="2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UNIVERSIDADE FEDERAL DE PELOTAS – UFPEL</a:t>
            </a:r>
          </a:p>
          <a:p>
            <a:pPr lvl="0" algn="ctr">
              <a:spcBef>
                <a:spcPct val="0"/>
              </a:spcBef>
            </a:pPr>
            <a:r>
              <a:rPr lang="pt-BR" sz="2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ESPECIALIZAÇÃO EM SAÚDE DA FAMÍLIA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275200"/>
            <a:ext cx="1080120" cy="1051188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53" y="226036"/>
            <a:ext cx="1152128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3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3" descr="D:\Fotos en Brasil\DCIM\Camera\20131127_083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0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280919" cy="44973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</a:rPr>
              <a:t>Caderno </a:t>
            </a:r>
            <a:r>
              <a:rPr lang="pt-BR" dirty="0">
                <a:solidFill>
                  <a:schemeClr val="tx1"/>
                </a:solidFill>
              </a:rPr>
              <a:t>de Atenção Básica do Ministério da Saúde, do ano de 2013: Estratégias para o cuidado da pessoa com doença crônica: diabetes mellitus – Caderno nº </a:t>
            </a:r>
            <a:r>
              <a:rPr lang="pt-BR" dirty="0" smtClean="0">
                <a:solidFill>
                  <a:schemeClr val="tx1"/>
                </a:solidFill>
              </a:rPr>
              <a:t>36;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</a:rPr>
              <a:t> Caderno de Atenção Básica do Ministério da Saúde, do ano de 2013: Estratégias para o cuidado da pessoa com doença crônica: hipertensão arterial sistêmica, Caderno nº </a:t>
            </a:r>
            <a:r>
              <a:rPr lang="pt-BR" dirty="0" smtClean="0">
                <a:solidFill>
                  <a:schemeClr val="tx1"/>
                </a:solidFill>
              </a:rPr>
              <a:t>37;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Ficha-espelho </a:t>
            </a: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e planilha de coleta de </a:t>
            </a: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dados, disponibilizados pelo curso;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1"/>
                </a:solidFill>
                <a:cs typeface="Arial" pitchFamily="34" charset="0"/>
              </a:rPr>
              <a:t>METODOLOGIA - LOGÍSTICA</a:t>
            </a:r>
            <a:endParaRPr lang="pt-BR" sz="30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44973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  <a:cs typeface="Arial" pitchFamily="34" charset="0"/>
              </a:rPr>
              <a:t>Revisão dos prontuários e agendamento dos hipertensos e diabéticos: </a:t>
            </a:r>
            <a:r>
              <a:rPr lang="pt-BR" sz="2200" b="1" dirty="0" smtClean="0">
                <a:solidFill>
                  <a:schemeClr val="tx1"/>
                </a:solidFill>
                <a:cs typeface="Arial" pitchFamily="34" charset="0"/>
              </a:rPr>
              <a:t>recepcionistas</a:t>
            </a:r>
            <a:r>
              <a:rPr lang="pt-BR" sz="2200" dirty="0" smtClean="0">
                <a:solidFill>
                  <a:schemeClr val="tx1"/>
                </a:solidFill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  <a:cs typeface="Arial" pitchFamily="34" charset="0"/>
              </a:rPr>
              <a:t>Realização de medidas antropométricas: </a:t>
            </a:r>
            <a:r>
              <a:rPr lang="pt-BR" sz="2200" b="1" dirty="0" smtClean="0">
                <a:solidFill>
                  <a:schemeClr val="tx1"/>
                </a:solidFill>
                <a:cs typeface="Arial" pitchFamily="34" charset="0"/>
              </a:rPr>
              <a:t>técnicos de enfermagem e ACS</a:t>
            </a:r>
            <a:r>
              <a:rPr lang="pt-BR" sz="2200" dirty="0" smtClean="0">
                <a:solidFill>
                  <a:schemeClr val="tx1"/>
                </a:solidFill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</a:rPr>
              <a:t>Acompanhamento dos usuários para a realização das consultas e para as atividades de promoção da saúde; preenchimento da ficha-espelho; detecção de novos hipertensos e/ou diabéticos na área: </a:t>
            </a:r>
            <a:r>
              <a:rPr lang="pt-BR" sz="2200" b="1" dirty="0" smtClean="0">
                <a:solidFill>
                  <a:schemeClr val="tx1"/>
                </a:solidFill>
              </a:rPr>
              <a:t>ACS;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  <a:cs typeface="Arial" pitchFamily="34" charset="0"/>
              </a:rPr>
              <a:t>Atendimento dos usuários: </a:t>
            </a:r>
            <a:r>
              <a:rPr lang="pt-BR" sz="2200" b="1" dirty="0" smtClean="0">
                <a:solidFill>
                  <a:schemeClr val="tx1"/>
                </a:solidFill>
                <a:cs typeface="Arial" pitchFamily="34" charset="0"/>
              </a:rPr>
              <a:t>médico e enfermeiro;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  <a:cs typeface="Arial" pitchFamily="34" charset="0"/>
              </a:rPr>
              <a:t>Atividades de educação em saúde: </a:t>
            </a:r>
            <a:r>
              <a:rPr lang="pt-BR" sz="2200" b="1" dirty="0" smtClean="0">
                <a:solidFill>
                  <a:schemeClr val="tx1"/>
                </a:solidFill>
                <a:cs typeface="Arial" pitchFamily="34" charset="0"/>
              </a:rPr>
              <a:t>a equipe;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  <a:cs typeface="Arial" pitchFamily="34" charset="0"/>
              </a:rPr>
              <a:t>Visita domiciliar: </a:t>
            </a:r>
            <a:r>
              <a:rPr lang="pt-BR" sz="2200" b="1" dirty="0" smtClean="0">
                <a:solidFill>
                  <a:schemeClr val="tx1"/>
                </a:solidFill>
                <a:cs typeface="Arial" pitchFamily="34" charset="0"/>
              </a:rPr>
              <a:t>ACS, médico e enfermeiro.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1"/>
                </a:solidFill>
                <a:cs typeface="Arial" pitchFamily="34" charset="0"/>
              </a:rPr>
              <a:t>METODOLOGIA - LOGÍSTICA</a:t>
            </a:r>
            <a:endParaRPr lang="pt-BR" sz="30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4497363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Objetivo 1</a:t>
            </a:r>
            <a:r>
              <a:rPr lang="pt-BR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: Ampliar a cobertura aos hipertensos e diabéticos.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Meta 1.1: </a:t>
            </a:r>
            <a:r>
              <a:rPr lang="pt-BR" sz="2000" dirty="0" smtClean="0">
                <a:solidFill>
                  <a:schemeClr val="tx1"/>
                </a:solidFill>
                <a:cs typeface="Arial" pitchFamily="34" charset="0"/>
              </a:rPr>
              <a:t>Cadastrar 100% dos hipertensos da área de abrangência no Programa de Atenção à Hipertensão Arterial e ao Diabetes Mellitus da unidade de saúde</a:t>
            </a: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endParaRPr lang="pt-BR" sz="22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1"/>
                </a:solidFill>
                <a:cs typeface="Arial" pitchFamily="34" charset="0"/>
              </a:rPr>
              <a:t>OBJETIVOS, METAS E RESULTADOS</a:t>
            </a:r>
            <a:endParaRPr lang="pt-BR" sz="30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050" name="Imagem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329" y="2564904"/>
            <a:ext cx="602083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8"/>
          <p:cNvSpPr>
            <a:spLocks noChangeArrowheads="1"/>
          </p:cNvSpPr>
          <p:nvPr/>
        </p:nvSpPr>
        <p:spPr bwMode="auto">
          <a:xfrm>
            <a:off x="2987824" y="5949280"/>
            <a:ext cx="5976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dirty="0"/>
              <a:t>Figura – Gráfico indicativo da cobertura do programa de atenção ao </a:t>
            </a:r>
            <a:r>
              <a:rPr lang="pt-BR" sz="1400" dirty="0" smtClean="0"/>
              <a:t>usuário com hipertensão na unidade de saúde. </a:t>
            </a:r>
            <a:endParaRPr lang="pt-BR" sz="1400" dirty="0"/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251520" y="3429000"/>
            <a:ext cx="2952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1º mês: </a:t>
            </a:r>
            <a:r>
              <a:rPr lang="pt-BR" dirty="0" smtClean="0"/>
              <a:t>37 </a:t>
            </a:r>
            <a:r>
              <a:rPr lang="pt-BR" dirty="0"/>
              <a:t>hipertensos</a:t>
            </a:r>
          </a:p>
          <a:p>
            <a:r>
              <a:rPr lang="pt-BR" dirty="0"/>
              <a:t>2º mês: </a:t>
            </a:r>
            <a:r>
              <a:rPr lang="pt-BR" dirty="0" smtClean="0"/>
              <a:t>70 </a:t>
            </a:r>
            <a:r>
              <a:rPr lang="pt-BR" dirty="0"/>
              <a:t>hipertensos</a:t>
            </a:r>
          </a:p>
          <a:p>
            <a:r>
              <a:rPr lang="pt-BR" dirty="0"/>
              <a:t>3º mês: </a:t>
            </a:r>
            <a:r>
              <a:rPr lang="pt-BR" dirty="0" smtClean="0"/>
              <a:t>111 </a:t>
            </a:r>
            <a:r>
              <a:rPr lang="pt-BR" dirty="0"/>
              <a:t>hipertensos</a:t>
            </a:r>
          </a:p>
          <a:p>
            <a:r>
              <a:rPr lang="pt-BR" dirty="0"/>
              <a:t>4º mês: </a:t>
            </a:r>
            <a:r>
              <a:rPr lang="pt-BR" dirty="0" smtClean="0"/>
              <a:t>163 </a:t>
            </a:r>
            <a:r>
              <a:rPr lang="pt-BR" dirty="0"/>
              <a:t>hipertensos</a:t>
            </a:r>
          </a:p>
        </p:txBody>
      </p:sp>
    </p:spTree>
    <p:extLst>
      <p:ext uri="{BB962C8B-B14F-4D97-AF65-F5344CB8AC3E}">
        <p14:creationId xmlns:p14="http://schemas.microsoft.com/office/powerpoint/2010/main" val="33276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4497363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Meta 1.2: </a:t>
            </a:r>
            <a:r>
              <a:rPr lang="pt-BR" sz="20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Cadastrar 100% dos diabéticos da área de abrangência no Programa de Atenção à Hipertensão Arterial e ao Diabetes Mellitus da unidade de saúde.</a:t>
            </a: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endParaRPr lang="pt-BR" sz="22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1"/>
                </a:solidFill>
                <a:cs typeface="Arial" pitchFamily="34" charset="0"/>
              </a:rPr>
              <a:t>OBJETIVOS, METAS E RESULTADOS</a:t>
            </a:r>
            <a:endParaRPr lang="pt-BR" sz="3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Retângulo 8"/>
          <p:cNvSpPr>
            <a:spLocks noChangeArrowheads="1"/>
          </p:cNvSpPr>
          <p:nvPr/>
        </p:nvSpPr>
        <p:spPr bwMode="auto">
          <a:xfrm>
            <a:off x="2843808" y="5877272"/>
            <a:ext cx="5976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dirty="0"/>
              <a:t>Figura – Gráfico indicativo da cobertura do programa de atenção ao </a:t>
            </a:r>
            <a:r>
              <a:rPr lang="pt-BR" sz="1400" dirty="0" smtClean="0"/>
              <a:t>usuário com diabetes na unidade de saúde. </a:t>
            </a:r>
            <a:endParaRPr lang="pt-BR" sz="1400" dirty="0"/>
          </a:p>
        </p:txBody>
      </p:sp>
      <p:pic>
        <p:nvPicPr>
          <p:cNvPr id="57346" name="Image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317018"/>
            <a:ext cx="5904656" cy="345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79512" y="2924944"/>
            <a:ext cx="2952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1º mês: </a:t>
            </a:r>
            <a:r>
              <a:rPr lang="pt-BR" dirty="0" smtClean="0"/>
              <a:t>13 diabéticos</a:t>
            </a:r>
            <a:endParaRPr lang="pt-BR" dirty="0"/>
          </a:p>
          <a:p>
            <a:r>
              <a:rPr lang="pt-BR" dirty="0"/>
              <a:t>2º mês: </a:t>
            </a:r>
            <a:r>
              <a:rPr lang="pt-BR" dirty="0" smtClean="0"/>
              <a:t>24 diabéticos</a:t>
            </a:r>
            <a:endParaRPr lang="pt-BR" dirty="0"/>
          </a:p>
          <a:p>
            <a:r>
              <a:rPr lang="pt-BR" dirty="0"/>
              <a:t>3º mês: </a:t>
            </a:r>
            <a:r>
              <a:rPr lang="pt-BR" dirty="0" smtClean="0"/>
              <a:t>35 </a:t>
            </a:r>
            <a:r>
              <a:rPr lang="pt-BR" dirty="0"/>
              <a:t>diabéticos</a:t>
            </a:r>
          </a:p>
          <a:p>
            <a:r>
              <a:rPr lang="pt-BR" dirty="0"/>
              <a:t>4º mês: </a:t>
            </a:r>
            <a:r>
              <a:rPr lang="pt-BR" dirty="0" smtClean="0"/>
              <a:t> 49 diabéticos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76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980728"/>
            <a:ext cx="8640959" cy="5616624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Objetivo 2</a:t>
            </a:r>
            <a:r>
              <a:rPr lang="pt-BR" sz="22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Melhorar a qualidade da atenção a hipertensos e/ou diabéticos.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Meta 2.1: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Realizar exame clínico apropriado em 100% dos hipertensos.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Meta 2.2: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Realizar exame clínico apropriado em 100% dos diabéticos.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2.3: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Garantir a 100% dos hipertensos a realização de exames complementares em dia de acordo com o protocolo.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2.4: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Garantir a 100% dos diabéticos a realização de exames complementares em dia de acordo com o protocolo.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2.5: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Priorizar a prescrição de medicamentos da farmácia popular para 100% dos hipertensos cadastrados na unidade de saúde.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2.6: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Priorizar a prescrição de medicamentos da farmácia popular para 100% dos diabéticos cadastrados na unidade de saúde. </a:t>
            </a:r>
          </a:p>
          <a:p>
            <a:pPr marL="0" indent="0" algn="just">
              <a:buNone/>
            </a:pPr>
            <a:r>
              <a:rPr lang="pt-BR" sz="2200" b="1" dirty="0" smtClean="0">
                <a:solidFill>
                  <a:schemeClr val="tx1"/>
                </a:solidFill>
              </a:rPr>
              <a:t>Meta 2.7: </a:t>
            </a:r>
            <a:r>
              <a:rPr lang="pt-BR" sz="2200" dirty="0" smtClean="0">
                <a:solidFill>
                  <a:schemeClr val="tx1"/>
                </a:solidFill>
              </a:rPr>
              <a:t>Realizar avaliação da necessidade de atendimento odontológico em 100% dos hipertensos.</a:t>
            </a:r>
          </a:p>
          <a:p>
            <a:pPr marL="0" indent="0" algn="just">
              <a:buNone/>
            </a:pPr>
            <a:r>
              <a:rPr lang="pt-BR" sz="2200" b="1" dirty="0" smtClean="0">
                <a:solidFill>
                  <a:schemeClr val="tx1"/>
                </a:solidFill>
              </a:rPr>
              <a:t>Meta 2.8: </a:t>
            </a:r>
            <a:r>
              <a:rPr lang="pt-BR" sz="2200" dirty="0" smtClean="0">
                <a:solidFill>
                  <a:schemeClr val="tx1"/>
                </a:solidFill>
              </a:rPr>
              <a:t>Realizar avaliação da necessidade de atendimento odontológico em 100% dos diabéticos.</a:t>
            </a:r>
          </a:p>
          <a:p>
            <a:endParaRPr lang="pt-BR" sz="2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1"/>
                </a:solidFill>
                <a:cs typeface="Arial" pitchFamily="34" charset="0"/>
              </a:rPr>
              <a:t>OBJETIVOS, METAS E RESULTADOS</a:t>
            </a:r>
            <a:endParaRPr lang="pt-BR" sz="30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980728"/>
            <a:ext cx="8640959" cy="5616624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Objetivo 3</a:t>
            </a:r>
            <a:r>
              <a:rPr lang="pt-BR" sz="22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Melhorar a adesão de hipertensos e/ou diabéticos ao programa.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3.1: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Buscar 100% dos hipertensos faltosos às consultas na unidade de saúde conforme a periodicidade recomendada.</a:t>
            </a:r>
          </a:p>
          <a:p>
            <a:pPr>
              <a:buNone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3.2: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Buscar 100% dos diabéticos faltosos às consultas na unidade de saúde conforme a periodicidade recomendada.</a:t>
            </a:r>
          </a:p>
          <a:p>
            <a:pPr>
              <a:buNone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Objetivo 4</a:t>
            </a:r>
            <a:r>
              <a:rPr lang="pt-BR" sz="22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Melhorar o registro das informações.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4.1: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Manter ficha de acompanhamento de 100% dos hipertensos cadastrados na unidade de saúde.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4.2: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Manter ficha de acompanhamento de 100% dos diabéticos cadastrados na unidade de saúde.</a:t>
            </a:r>
          </a:p>
          <a:p>
            <a:pPr>
              <a:buNone/>
            </a:pPr>
            <a:endParaRPr lang="pt-BR" sz="2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1"/>
                </a:solidFill>
                <a:cs typeface="Arial" pitchFamily="34" charset="0"/>
              </a:rPr>
              <a:t>OBJETIVOS, METAS E RESULTADOS</a:t>
            </a:r>
            <a:endParaRPr lang="pt-BR" sz="30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980728"/>
            <a:ext cx="8640959" cy="5616624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Objetivo 3</a:t>
            </a:r>
            <a:r>
              <a:rPr lang="pt-BR" sz="22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Melhorar a adesão de hipertensos e/ou diabéticos ao programa.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3.1: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Buscar 100% dos hipertensos faltosos às consultas na unidade de saúde conforme a periodicidade recomendada.</a:t>
            </a:r>
          </a:p>
          <a:p>
            <a:pPr algn="just">
              <a:buNone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3.2: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Buscar 100% dos diabéticos faltosos às consultas na unidade de saúde conforme a periodicidade recomendada.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200" b="1" dirty="0" smtClean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Objetivo 4</a:t>
            </a:r>
            <a:r>
              <a:rPr lang="pt-BR" sz="22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Melhorar o registro das informações.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4.1: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Manter ficha de acompanhamento de 100% dos hipertensos cadastrados na unidade de saúde.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4.2: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Manter ficha de acompanhamento de 100% dos diabéticos cadastrados na unidade de saúde.</a:t>
            </a:r>
          </a:p>
          <a:p>
            <a:pPr>
              <a:buNone/>
            </a:pPr>
            <a:endParaRPr lang="pt-BR" sz="2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1"/>
                </a:solidFill>
                <a:cs typeface="Arial" pitchFamily="34" charset="0"/>
              </a:rPr>
              <a:t>OBJETIVOS, METAS E RESULTADOS</a:t>
            </a:r>
            <a:endParaRPr lang="pt-BR" sz="30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2276872"/>
            <a:ext cx="8640959" cy="5616624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Objetivo 5</a:t>
            </a:r>
            <a:r>
              <a:rPr lang="pt-BR" sz="22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Mapear hipertensos e diabéticos de risco para doença cardiovascular.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5.1: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Realizar estratificação do risco cardiovascular em 100% dos hipertensos cadastrados na unidade de saúde.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5.2: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Realizar estratificação do risco cardiovascular em 100% dos diabéticos cadastrados na unidade de saúde. </a:t>
            </a:r>
          </a:p>
          <a:p>
            <a:pPr>
              <a:buNone/>
            </a:pPr>
            <a:endParaRPr lang="pt-BR" sz="22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1"/>
                </a:solidFill>
                <a:cs typeface="Arial" pitchFamily="34" charset="0"/>
              </a:rPr>
              <a:t>OBJETIVOS, METAS E RESULTADOS</a:t>
            </a:r>
            <a:endParaRPr lang="pt-BR" sz="30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836712"/>
            <a:ext cx="8640959" cy="5616624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Objetivo 6</a:t>
            </a:r>
            <a:r>
              <a:rPr lang="pt-BR" sz="22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Promover a saúde de hipertensos e diabéticos.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Meta 6.1: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Garantir orientação nutricional sobre alimentação saudável a 100% dos hipertensos.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Meta 6.2: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Garantir orientação nutricional sobre alimentação saudável a 100% dos diabéticos.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6.3: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Garantir orientação em relação à prática regular de atividade física a 100% dos pacientes hipertensos.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6.4: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Garantir orientação em relação à prática regular de atividade física a 100% dos pacientes diabéticos.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6.5: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Garantir orientação sobre os riscos do tabagismo a 100% dos pacientes hipertensos.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6.6: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Garantir orientação sobre os riscos do tabagismo a 100% dos pacientes diabéticos.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6.7: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Garantir orientação sobre higiene bucal a 100% dos pacientes hipertensos.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Meta 6.8: </a:t>
            </a:r>
            <a:r>
              <a:rPr lang="pt-BR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Garantir orientação sobre higiene bucal a 100% dos pacientes diabéticos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1"/>
                </a:solidFill>
                <a:cs typeface="Arial" pitchFamily="34" charset="0"/>
              </a:rPr>
              <a:t>OBJETIVOS, METAS E RESULTADOS</a:t>
            </a:r>
            <a:endParaRPr lang="pt-BR" sz="30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18457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A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Hipertensão Arterial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Sistêmica (HAS)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é uma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patologia provocada por vários fatores e, frequentemente, está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associada às alterações metabólicas e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hormonais.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É caracterizada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pelo aumento da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pressão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arterial e a cronicidade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está associada a alterações em órgãos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alvos, como o coração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o cérebro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e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os rins (BRASIL, 2013a). </a:t>
            </a:r>
          </a:p>
          <a:p>
            <a:pPr marL="0" indent="0" algn="just">
              <a:spcBef>
                <a:spcPts val="0"/>
              </a:spcBef>
              <a:buClrTx/>
              <a:buNone/>
            </a:pPr>
            <a:endParaRPr lang="pt-BR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A Diabetes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Mellitus (DM)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é uma doença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provocada pela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falta de insulina e/ou da incapacidade da insulina exercer adequadamente seus efeitos. Caracteriza-se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pela elevação das taxas de glicose no sangue e provoca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distúrbios do metabolismo dos carboidratos, lipídeos e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proteínas (BRASIL, 2013b). </a:t>
            </a:r>
          </a:p>
          <a:p>
            <a:pPr algn="just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9505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1"/>
                </a:solidFill>
                <a:cs typeface="Arial" pitchFamily="34" charset="0"/>
              </a:rPr>
              <a:t>INTRODUÇÃO</a:t>
            </a:r>
            <a:r>
              <a:rPr lang="pt-B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764704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O trabalho em equipe contribuiu muito para os excelentes resultados obtidos com a intervenção, pois </a:t>
            </a:r>
            <a:r>
              <a:rPr lang="pt-BR" sz="2400" dirty="0"/>
              <a:t>sempre buscávamos informações atualizadas e práticas para oferecermos aos </a:t>
            </a:r>
            <a:r>
              <a:rPr lang="pt-BR" sz="2400" dirty="0" smtClean="0"/>
              <a:t>usuários, </a:t>
            </a:r>
            <a:r>
              <a:rPr lang="pt-BR" sz="2400" dirty="0"/>
              <a:t>de acordo com os principais fatores de risco encontrados, com o objetivo de conscientizar cada um deles da doença que padeciam e possíveis complicações. </a:t>
            </a:r>
            <a:r>
              <a:rPr lang="pt-BR" sz="2400" dirty="0" smtClean="0"/>
              <a:t>Geralmente, </a:t>
            </a:r>
            <a:r>
              <a:rPr lang="pt-BR" sz="2400" dirty="0"/>
              <a:t>essas orientações eram dadas pelo médico, mas em cada reunião semanal com a equipe, os integrantes davam ideias que ajudavam no desenvolvimento deste trabalho. </a:t>
            </a:r>
          </a:p>
        </p:txBody>
      </p:sp>
    </p:spTree>
    <p:extLst>
      <p:ext uri="{BB962C8B-B14F-4D97-AF65-F5344CB8AC3E}">
        <p14:creationId xmlns:p14="http://schemas.microsoft.com/office/powerpoint/2010/main" val="2712979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144001"/>
              </p:ext>
            </p:extLst>
          </p:nvPr>
        </p:nvGraphicFramePr>
        <p:xfrm>
          <a:off x="395536" y="1772816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cs typeface="Arial" pitchFamily="34" charset="0"/>
              </a:rPr>
              <a:t>DISCUSSÃO:</a:t>
            </a:r>
            <a:br>
              <a:rPr lang="pt-BR" sz="28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t-BR" sz="2800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t-BR" sz="2800" b="1" dirty="0" smtClean="0">
                <a:solidFill>
                  <a:schemeClr val="tx1"/>
                </a:solidFill>
                <a:cs typeface="Arial" pitchFamily="34" charset="0"/>
              </a:rPr>
              <a:t>O QUE CONSEGUIMOS? </a:t>
            </a:r>
            <a:endParaRPr lang="pt-BR" sz="28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259501"/>
              </p:ext>
            </p:extLst>
          </p:nvPr>
        </p:nvGraphicFramePr>
        <p:xfrm>
          <a:off x="467544" y="1844824"/>
          <a:ext cx="8136903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88520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  <a:cs typeface="Arial" pitchFamily="34" charset="0"/>
              </a:rPr>
              <a:t>IMPORTÂNCIA DA INTERVENÇÃO</a:t>
            </a:r>
            <a:endParaRPr lang="pt-BR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1907704" y="1113028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4499992" y="111302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6732240" y="1129319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3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030114"/>
              </p:ext>
            </p:extLst>
          </p:nvPr>
        </p:nvGraphicFramePr>
        <p:xfrm>
          <a:off x="467544" y="2204864"/>
          <a:ext cx="820891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QUE FICOU DA INTERVENÇÃO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2483768" y="16288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6156176" y="1412776"/>
            <a:ext cx="914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1763688" y="1484784"/>
            <a:ext cx="792088" cy="83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4283968" y="1484784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4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41277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Arial" pitchFamily="34" charset="0"/>
              </a:rPr>
              <a:t>O nível máximo de </a:t>
            </a:r>
            <a:r>
              <a:rPr lang="pt-BR" sz="2400" dirty="0">
                <a:cs typeface="Arial" pitchFamily="34" charset="0"/>
              </a:rPr>
              <a:t>satisfação </a:t>
            </a:r>
            <a:r>
              <a:rPr lang="pt-BR" sz="2400" dirty="0" smtClean="0">
                <a:cs typeface="Arial" pitchFamily="34" charset="0"/>
              </a:rPr>
              <a:t>da </a:t>
            </a:r>
            <a:r>
              <a:rPr lang="pt-BR" sz="2400" dirty="0">
                <a:cs typeface="Arial" pitchFamily="34" charset="0"/>
              </a:rPr>
              <a:t>minha </a:t>
            </a:r>
            <a:r>
              <a:rPr lang="pt-BR" sz="2400" dirty="0" smtClean="0">
                <a:cs typeface="Arial" pitchFamily="34" charset="0"/>
              </a:rPr>
              <a:t>comunidade.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Arial" pitchFamily="34" charset="0"/>
              </a:rPr>
              <a:t>Demonstrações </a:t>
            </a:r>
            <a:r>
              <a:rPr lang="pt-BR" sz="2400" dirty="0">
                <a:cs typeface="Arial" pitchFamily="34" charset="0"/>
              </a:rPr>
              <a:t>de agradecimento </a:t>
            </a:r>
            <a:r>
              <a:rPr lang="pt-BR" sz="2400" dirty="0" smtClean="0">
                <a:cs typeface="Arial" pitchFamily="34" charset="0"/>
              </a:rPr>
              <a:t>pela </a:t>
            </a:r>
            <a:r>
              <a:rPr lang="pt-BR" sz="2400" dirty="0">
                <a:cs typeface="Arial" pitchFamily="34" charset="0"/>
              </a:rPr>
              <a:t>equipe em diversos </a:t>
            </a:r>
            <a:r>
              <a:rPr lang="pt-BR" sz="2400" dirty="0" smtClean="0">
                <a:cs typeface="Arial" pitchFamily="34" charset="0"/>
              </a:rPr>
              <a:t>cenários.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Arial" pitchFamily="34" charset="0"/>
              </a:rPr>
              <a:t> A incorporação da </a:t>
            </a:r>
            <a:r>
              <a:rPr lang="pt-BR" sz="2400" dirty="0">
                <a:cs typeface="Arial" pitchFamily="34" charset="0"/>
              </a:rPr>
              <a:t>população </a:t>
            </a:r>
            <a:r>
              <a:rPr lang="pt-BR" sz="2400" dirty="0" smtClean="0">
                <a:cs typeface="Arial" pitchFamily="34" charset="0"/>
              </a:rPr>
              <a:t>às </a:t>
            </a:r>
            <a:r>
              <a:rPr lang="pt-BR" sz="2400" dirty="0">
                <a:cs typeface="Arial" pitchFamily="34" charset="0"/>
              </a:rPr>
              <a:t>ações desenvolvidas pela </a:t>
            </a:r>
            <a:r>
              <a:rPr lang="pt-BR" sz="2400" dirty="0" smtClean="0">
                <a:cs typeface="Arial" pitchFamily="34" charset="0"/>
              </a:rPr>
              <a:t>UBS.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cs typeface="Arial" pitchFamily="34" charset="0"/>
              </a:rPr>
              <a:t>A</a:t>
            </a:r>
            <a:r>
              <a:rPr lang="pt-BR" sz="2400" dirty="0" smtClean="0">
                <a:cs typeface="Arial" pitchFamily="34" charset="0"/>
              </a:rPr>
              <a:t> </a:t>
            </a:r>
            <a:r>
              <a:rPr lang="pt-BR" sz="2400" dirty="0">
                <a:cs typeface="Arial" pitchFamily="34" charset="0"/>
              </a:rPr>
              <a:t>confiança e </a:t>
            </a:r>
            <a:r>
              <a:rPr lang="pt-BR" sz="2400" dirty="0" smtClean="0">
                <a:cs typeface="Arial" pitchFamily="34" charset="0"/>
              </a:rPr>
              <a:t>o acompanhamento </a:t>
            </a:r>
            <a:r>
              <a:rPr lang="pt-BR" sz="2400" dirty="0">
                <a:cs typeface="Arial" pitchFamily="34" charset="0"/>
              </a:rPr>
              <a:t>de um povo lindo e amável que </a:t>
            </a:r>
            <a:r>
              <a:rPr lang="pt-BR" sz="2400" dirty="0" smtClean="0">
                <a:cs typeface="Arial" pitchFamily="34" charset="0"/>
              </a:rPr>
              <a:t>me deixou </a:t>
            </a:r>
            <a:r>
              <a:rPr lang="pt-BR" sz="2400" dirty="0">
                <a:cs typeface="Arial" pitchFamily="34" charset="0"/>
              </a:rPr>
              <a:t>entrar </a:t>
            </a:r>
            <a:r>
              <a:rPr lang="pt-BR" sz="2400" dirty="0" smtClean="0">
                <a:cs typeface="Arial" pitchFamily="34" charset="0"/>
              </a:rPr>
              <a:t>em </a:t>
            </a:r>
            <a:r>
              <a:rPr lang="pt-BR" sz="2400" dirty="0">
                <a:cs typeface="Arial" pitchFamily="34" charset="0"/>
              </a:rPr>
              <a:t>suas vidas e mudar um pouquinho </a:t>
            </a:r>
            <a:r>
              <a:rPr lang="pt-BR" sz="2400" dirty="0" smtClean="0">
                <a:cs typeface="Arial" pitchFamily="34" charset="0"/>
              </a:rPr>
              <a:t>delas</a:t>
            </a:r>
            <a:r>
              <a:rPr lang="pt-BR" sz="2400" dirty="0">
                <a:cs typeface="Arial" pitchFamily="34" charset="0"/>
              </a:rPr>
              <a:t>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NOSSAS CONQUISTAS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7" y="1484784"/>
            <a:ext cx="8557425" cy="402190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cs typeface="Arial" pitchFamily="34" charset="0"/>
              </a:rPr>
              <a:t>No início:</a:t>
            </a:r>
            <a:r>
              <a:rPr lang="pt-BR" sz="2400" b="1" dirty="0" smtClean="0">
                <a:solidFill>
                  <a:schemeClr val="tx1"/>
                </a:solidFill>
                <a:cs typeface="Arial" pitchFamily="34" charset="0"/>
              </a:rPr>
              <a:t>: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8400" dirty="0" smtClean="0">
                <a:solidFill>
                  <a:schemeClr val="tx1"/>
                </a:solidFill>
              </a:rPr>
              <a:t>Quando </a:t>
            </a:r>
            <a:r>
              <a:rPr lang="pt-BR" sz="8400" dirty="0">
                <a:solidFill>
                  <a:schemeClr val="tx1"/>
                </a:solidFill>
              </a:rPr>
              <a:t>fui selecionado para fazer o curso de Especialização em Saúde da Família, imaginava somente o trabalho, sem saber muito bem a relevância da especialização. Inicialmente, comecei a especialização com algumas semanas em atraso, o que me deixou perdido, sem entender o ideal do curso. A ajuda e paciência da orientadora fizeram grande diferença para sair das atividades em atraso e entender o objetivo do curso, pois a mesma várias vezes pediu para eu ler o Projeto Pedagógico da Especialização. Aos poucos, comecei a interagir mais no ambiente virtual de aprendizagem, notar a importância dos fóruns e atividades clínicas</a:t>
            </a:r>
            <a:r>
              <a:rPr lang="pt-BR" sz="8400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endParaRPr lang="pt-B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tx1"/>
                </a:solidFill>
                <a:cs typeface="Arial" pitchFamily="34" charset="0"/>
              </a:rPr>
              <a:t>Reflexão crítica sobre o processo pessoal de aprendizagem</a:t>
            </a:r>
            <a:r>
              <a:rPr lang="pt-BR" sz="24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4067944" y="1052736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4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844824"/>
            <a:ext cx="8280920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Depois:</a:t>
            </a:r>
          </a:p>
          <a:p>
            <a:pPr algn="just">
              <a:lnSpc>
                <a:spcPct val="150000"/>
              </a:lnSpc>
            </a:pPr>
            <a:r>
              <a:rPr lang="pt-BR" sz="2100" dirty="0" smtClean="0"/>
              <a:t>Se o objetivo era aprender, então alcancei o alvo, e fui mais adiante, porque no início não tinha a dimensão do que viria pela frente, do tanto que seria gratificante implantar um projeto em uma unidade básica de saúde e, em sentido figurado, “fazer o barco andar sem atracar”.</a:t>
            </a:r>
          </a:p>
          <a:p>
            <a:pPr algn="just">
              <a:lnSpc>
                <a:spcPct val="150000"/>
              </a:lnSpc>
            </a:pPr>
            <a:r>
              <a:rPr lang="pt-BR" sz="2100" dirty="0" smtClean="0"/>
              <a:t>Para a prática profissional, o curso significou um passo à frente, uma etapa de amadurecimento através da teoria e prática unidas; consegui entender mais sobre a </a:t>
            </a:r>
            <a:r>
              <a:rPr lang="pt-BR" sz="2100" dirty="0" err="1" smtClean="0"/>
              <a:t>APS</a:t>
            </a:r>
            <a:r>
              <a:rPr lang="pt-BR" sz="2100" dirty="0" smtClean="0"/>
              <a:t>, entender o propósito da Estratégia Saúde da Família, que sinceramente, não conhecia ainda integralmente. Com a especialização, os conhecimentos foram enriquecidos.</a:t>
            </a:r>
            <a:endParaRPr lang="pt-BR" sz="21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Reflexão crítica sobre o processo pessoal de aprendizagem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.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4067944" y="1052736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5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548854"/>
            <a:ext cx="856895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Enfim:</a:t>
            </a: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cs typeface="Arial" pitchFamily="34" charset="0"/>
              </a:rPr>
              <a:t>Com a realização do curso não só conheci a forma de planejar o trabalho para a atenção básica e ESF no Brasil também aprendi mais da cultura, estilo de vida, religião, costumes da população amazonense. Tinha expectativas diferentes para a especialização, mas encontrei um curso onde fui capaz de ensinar à minha equipe como organizar o trabalho, como fazer dele uma festa a cada dia, como alegrar a vida de nossos usuários e acreditar neles. </a:t>
            </a:r>
            <a:endParaRPr lang="pt-BR" sz="2200" dirty="0"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332656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Reflexão crítica sobre o processo pessoal de aprendizagem</a:t>
            </a: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.</a:t>
            </a: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4067944" y="836712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5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2" descr="C:\Users\Windows\Pictures\posto de saúde\20150312_155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Resultado de imagem para fotos de palavra obrig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8" name="Picture 8" descr="http://thesecret.tv.br/leidaatracao/wp-content/uploads/2013/11/obrigado-o-sensa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2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RTAL DE ENTRADA DE CAAPIRANGA-AM-FOTO:JOÃO JUNIO MESQUITA - CAAPIRANGA - 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12"/>
            <a:ext cx="9196165" cy="686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31640" y="3409361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CAAPIRANGA, A TERRA DO CARÁ</a:t>
            </a:r>
            <a:endParaRPr lang="pt-BR" sz="28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188640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b="1" dirty="0" smtClean="0">
                <a:solidFill>
                  <a:schemeClr val="tx1"/>
                </a:solidFill>
                <a:cs typeface="Arial" pitchFamily="34" charset="0"/>
              </a:rPr>
              <a:t>INTRODUÇÃO – CARACTERIZAÇÃO DO MUNICÍPIO </a:t>
            </a:r>
            <a:endParaRPr lang="pt-BR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65803" y="1025869"/>
            <a:ext cx="6516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População total: 10.975 habitantes (IBGE, 2010).</a:t>
            </a:r>
          </a:p>
          <a:p>
            <a:pPr algn="ctr"/>
            <a:r>
              <a:rPr lang="pt-BR" sz="2400" b="1" dirty="0" smtClean="0"/>
              <a:t>Possui 04 UBS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7317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 descr="C:\Users\Windows\AppData\Local\Microsoft\Windows\Temporary Internet Files\Content.Word\20141208_084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6875"/>
                    </a14:imgEffect>
                    <a14:imgEffect>
                      <a14:brightnessContrast bright="40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19672" y="227205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+mj-lt"/>
                <a:cs typeface="Arial" pitchFamily="34" charset="0"/>
              </a:rPr>
              <a:t>INTRODUÇÃO – CARACTERIZAÇÃO </a:t>
            </a:r>
            <a:r>
              <a:rPr lang="pt-BR" sz="2000" b="1" dirty="0" smtClean="0">
                <a:latin typeface="+mj-lt"/>
                <a:cs typeface="Arial" pitchFamily="34" charset="0"/>
              </a:rPr>
              <a:t>DA UBS</a:t>
            </a:r>
            <a:endParaRPr lang="pt-BR" sz="2000" b="1" dirty="0">
              <a:latin typeface="+mj-lt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124744"/>
            <a:ext cx="84969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indent="-273600" algn="just" fontAlgn="auto">
              <a:spcBef>
                <a:spcPts val="596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A Unidade Básica de Saúde </a:t>
            </a:r>
            <a:r>
              <a:rPr lang="pt-BR" sz="2400" b="1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Selestino</a:t>
            </a:r>
            <a:r>
              <a:rPr lang="pt-BR" sz="2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André de Souza está localizada na </a:t>
            </a:r>
            <a:r>
              <a:rPr lang="pt-BR" sz="2400" b="1" dirty="0" smtClean="0">
                <a:cs typeface="Arial" panose="020B0604020202020204" pitchFamily="34" charset="0"/>
              </a:rPr>
              <a:t>Avenida </a:t>
            </a:r>
            <a:r>
              <a:rPr lang="pt-BR" sz="2400" b="1" dirty="0">
                <a:cs typeface="Arial" panose="020B0604020202020204" pitchFamily="34" charset="0"/>
              </a:rPr>
              <a:t>Couto Vale, </a:t>
            </a:r>
            <a:r>
              <a:rPr lang="pt-BR" sz="2400" b="1" dirty="0" smtClean="0">
                <a:cs typeface="Arial" panose="020B0604020202020204" pitchFamily="34" charset="0"/>
              </a:rPr>
              <a:t>Centro</a:t>
            </a:r>
            <a:r>
              <a:rPr lang="pt-BR" sz="2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Possui 03 equipes, que atendem um total de 5.087 pessoas.</a:t>
            </a:r>
          </a:p>
          <a:p>
            <a:pPr algn="just" fontAlgn="auto">
              <a:spcBef>
                <a:spcPts val="596"/>
              </a:spcBef>
              <a:defRPr/>
            </a:pPr>
            <a:endParaRPr lang="pt-BR" sz="2400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3600" indent="-273600" algn="just" fontAlgn="auto">
              <a:spcBef>
                <a:spcPts val="596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A Equipe 02 é composta por: </a:t>
            </a:r>
            <a:r>
              <a:rPr lang="pt-BR" sz="2400" b="1" dirty="0" smtClean="0">
                <a:cs typeface="Arial" panose="020B0604020202020204" pitchFamily="34" charset="0"/>
              </a:rPr>
              <a:t>01 </a:t>
            </a:r>
            <a:r>
              <a:rPr lang="pt-BR" sz="2400" b="1" dirty="0">
                <a:cs typeface="Arial" panose="020B0604020202020204" pitchFamily="34" charset="0"/>
              </a:rPr>
              <a:t>médico clínico geral, </a:t>
            </a:r>
            <a:r>
              <a:rPr lang="pt-BR" sz="2400" b="1" dirty="0" smtClean="0">
                <a:cs typeface="Arial" panose="020B0604020202020204" pitchFamily="34" charset="0"/>
              </a:rPr>
              <a:t>01 </a:t>
            </a:r>
            <a:r>
              <a:rPr lang="pt-BR" sz="2400" b="1" dirty="0">
                <a:cs typeface="Arial" panose="020B0604020202020204" pitchFamily="34" charset="0"/>
              </a:rPr>
              <a:t>enfermeira</a:t>
            </a:r>
            <a:r>
              <a:rPr lang="pt-BR" sz="2400" b="1" dirty="0" smtClean="0">
                <a:cs typeface="Arial" panose="020B0604020202020204" pitchFamily="34" charset="0"/>
              </a:rPr>
              <a:t>, 01 assistente social, 01 </a:t>
            </a:r>
            <a:r>
              <a:rPr lang="pt-BR" sz="2400" b="1" dirty="0">
                <a:cs typeface="Arial" panose="020B0604020202020204" pitchFamily="34" charset="0"/>
              </a:rPr>
              <a:t>técnico de enfermagem, 08 agentes comunitários de saúde. Também contamos com </a:t>
            </a:r>
            <a:r>
              <a:rPr lang="pt-BR" sz="2400" b="1" dirty="0" smtClean="0">
                <a:cs typeface="Arial" panose="020B0604020202020204" pitchFamily="34" charset="0"/>
              </a:rPr>
              <a:t>01 </a:t>
            </a:r>
            <a:r>
              <a:rPr lang="pt-BR" sz="2400" b="1" dirty="0">
                <a:cs typeface="Arial" panose="020B0604020202020204" pitchFamily="34" charset="0"/>
              </a:rPr>
              <a:t>odontólogo, </a:t>
            </a:r>
            <a:r>
              <a:rPr lang="pt-BR" sz="2400" b="1" dirty="0" smtClean="0">
                <a:cs typeface="Arial" panose="020B0604020202020204" pitchFamily="34" charset="0"/>
              </a:rPr>
              <a:t>01 </a:t>
            </a:r>
            <a:r>
              <a:rPr lang="pt-BR" sz="2400" b="1" dirty="0">
                <a:cs typeface="Arial" panose="020B0604020202020204" pitchFamily="34" charset="0"/>
              </a:rPr>
              <a:t>fisioterapeuta e </a:t>
            </a:r>
            <a:r>
              <a:rPr lang="pt-BR" sz="2400" b="1" dirty="0" smtClean="0">
                <a:cs typeface="Arial" panose="020B0604020202020204" pitchFamily="34" charset="0"/>
              </a:rPr>
              <a:t>01 </a:t>
            </a:r>
            <a:r>
              <a:rPr lang="pt-BR" sz="2400" b="1" dirty="0">
                <a:cs typeface="Arial" panose="020B0604020202020204" pitchFamily="34" charset="0"/>
              </a:rPr>
              <a:t>nutricionista que atendem o total da população. </a:t>
            </a:r>
            <a:r>
              <a:rPr lang="pt-BR" sz="2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Esta equipe é responsável por 1.501 pessoas.</a:t>
            </a:r>
            <a:endParaRPr lang="es-ES" sz="2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2606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+mj-lt"/>
                <a:cs typeface="Arial" pitchFamily="34" charset="0"/>
              </a:rPr>
              <a:t>INTRODUÇÃO – </a:t>
            </a:r>
            <a:r>
              <a:rPr lang="pt-BR" sz="2000" b="1" dirty="0" smtClean="0">
                <a:latin typeface="+mj-lt"/>
                <a:cs typeface="Arial" pitchFamily="34" charset="0"/>
              </a:rPr>
              <a:t>SITUAÇÃO DA AÇÃO PROGRAMÁTICA ANTES DA INTERVENÇÃO</a:t>
            </a:r>
            <a:endParaRPr lang="pt-BR" sz="2000" b="1" dirty="0">
              <a:latin typeface="+mj-lt"/>
              <a:cs typeface="Arial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68552"/>
          </a:xfrm>
        </p:spPr>
        <p:txBody>
          <a:bodyPr>
            <a:norm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Total de hipertensos com 20 anos ou mais residentes na área e acompanhados na </a:t>
            </a: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UBS pela equipe 02: 127 </a:t>
            </a: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usuários </a:t>
            </a: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(48%);</a:t>
            </a:r>
            <a:endParaRPr lang="pt-BR" dirty="0">
              <a:solidFill>
                <a:schemeClr val="tx1"/>
              </a:solidFill>
              <a:cs typeface="Arial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Total de diabéticos com 20 anos ou mais residentes na área e acompanhados na </a:t>
            </a: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UBS pela equipe 02: 39 </a:t>
            </a: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usuários </a:t>
            </a: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(51%);</a:t>
            </a:r>
            <a:endParaRPr lang="pt-BR" dirty="0">
              <a:solidFill>
                <a:schemeClr val="tx1"/>
              </a:solidFill>
              <a:cs typeface="Arial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Os usuários compareciam à UBS apenas para renovação da receita e aquisição do medicamento.</a:t>
            </a:r>
            <a:endParaRPr lang="pt-BR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5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</a:rPr>
              <a:t>Qualificar a atenção em saúde de usuários com hipertensão e/ou diabetes da Estratégia Saúde da Família/Equipe 02, na Unidade Básica de Saúde Selestino André de Souza, no município de Caapiranga/Amazonas.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OBJETIVO GERAL</a:t>
            </a:r>
            <a:endParaRPr lang="pt-BR" sz="3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628800"/>
            <a:ext cx="7408333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</a:pPr>
            <a:endParaRPr lang="pt-BR" sz="24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1"/>
                </a:solidFill>
                <a:cs typeface="Arial" pitchFamily="34" charset="0"/>
              </a:rPr>
              <a:t>METODOLOGIA</a:t>
            </a:r>
            <a:endParaRPr lang="pt-BR" sz="3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1916832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1" algn="just">
              <a:lnSpc>
                <a:spcPct val="150000"/>
              </a:lnSpc>
            </a:pPr>
            <a:r>
              <a:rPr lang="pt-BR" sz="2400" dirty="0"/>
              <a:t>As ações foram </a:t>
            </a:r>
            <a:r>
              <a:rPr lang="pt-BR" sz="2400" dirty="0" smtClean="0"/>
              <a:t>agrupadas </a:t>
            </a:r>
            <a:r>
              <a:rPr lang="pt-BR" sz="2400" dirty="0"/>
              <a:t>em 04 eixos: </a:t>
            </a:r>
          </a:p>
          <a:p>
            <a:pPr marL="1165225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Monitoramento e Avaliação (M&amp;A); </a:t>
            </a:r>
          </a:p>
          <a:p>
            <a:pPr marL="1165225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Organização e Gestão do Serviço (OGS); </a:t>
            </a:r>
          </a:p>
          <a:p>
            <a:pPr marL="1165225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Engajamento Público (EP); </a:t>
            </a:r>
          </a:p>
          <a:p>
            <a:pPr marL="1165225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Qualificação da Prática Clínica (QPC</a:t>
            </a:r>
            <a:r>
              <a:rPr lang="pt-BR" sz="2400" dirty="0" smtClean="0"/>
              <a:t>).</a:t>
            </a:r>
          </a:p>
          <a:p>
            <a:pPr marL="1165225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255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2093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Capacitação dos profissionais sobre o protocolo de HAS e DM;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</a:rPr>
              <a:t>Estabelecimento do </a:t>
            </a:r>
            <a:r>
              <a:rPr lang="pt-BR" dirty="0">
                <a:solidFill>
                  <a:schemeClr val="tx1"/>
                </a:solidFill>
              </a:rPr>
              <a:t>papel de cada profissional na ação programática e na </a:t>
            </a:r>
            <a:r>
              <a:rPr lang="pt-BR" dirty="0" smtClean="0">
                <a:solidFill>
                  <a:schemeClr val="tx1"/>
                </a:solidFill>
              </a:rPr>
              <a:t>intervenção;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</a:rPr>
              <a:t>R</a:t>
            </a:r>
            <a:r>
              <a:rPr lang="pt-BR" dirty="0" smtClean="0">
                <a:solidFill>
                  <a:schemeClr val="tx1"/>
                </a:solidFill>
              </a:rPr>
              <a:t>eunião </a:t>
            </a:r>
            <a:r>
              <a:rPr lang="pt-BR" dirty="0">
                <a:solidFill>
                  <a:schemeClr val="tx1"/>
                </a:solidFill>
              </a:rPr>
              <a:t>com </a:t>
            </a:r>
            <a:r>
              <a:rPr lang="pt-BR" dirty="0" smtClean="0">
                <a:solidFill>
                  <a:schemeClr val="tx1"/>
                </a:solidFill>
              </a:rPr>
              <a:t>equipe e com os </a:t>
            </a:r>
            <a:r>
              <a:rPr lang="pt-BR" dirty="0">
                <a:solidFill>
                  <a:schemeClr val="tx1"/>
                </a:solidFill>
              </a:rPr>
              <a:t>gestores de saúde do </a:t>
            </a:r>
            <a:r>
              <a:rPr lang="pt-BR" dirty="0" smtClean="0">
                <a:solidFill>
                  <a:schemeClr val="tx1"/>
                </a:solidFill>
              </a:rPr>
              <a:t>município;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Cadastramento dos hipertensos e </a:t>
            </a: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diabéticos</a:t>
            </a:r>
            <a:r>
              <a:rPr lang="pt-BR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</a:rPr>
              <a:t>L</a:t>
            </a:r>
            <a:r>
              <a:rPr lang="pt-BR" dirty="0" smtClean="0">
                <a:solidFill>
                  <a:schemeClr val="tx1"/>
                </a:solidFill>
              </a:rPr>
              <a:t>evantamento </a:t>
            </a:r>
            <a:r>
              <a:rPr lang="pt-BR" dirty="0">
                <a:solidFill>
                  <a:schemeClr val="tx1"/>
                </a:solidFill>
              </a:rPr>
              <a:t>epidemiológico na área de abrangência da UBS para identificação de usuários hipertensos e </a:t>
            </a:r>
            <a:r>
              <a:rPr lang="pt-BR" dirty="0" smtClean="0">
                <a:solidFill>
                  <a:schemeClr val="tx1"/>
                </a:solidFill>
              </a:rPr>
              <a:t>diabéticos;</a:t>
            </a:r>
          </a:p>
          <a:p>
            <a:pPr marL="0" indent="0">
              <a:buClrTx/>
              <a:buNone/>
            </a:pPr>
            <a:endParaRPr lang="pt-BR" dirty="0">
              <a:solidFill>
                <a:schemeClr val="tx1"/>
              </a:solidFill>
              <a:cs typeface="Arial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pt-BR" dirty="0" smtClean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pt-BR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1"/>
                </a:solidFill>
                <a:cs typeface="Arial" pitchFamily="34" charset="0"/>
              </a:rPr>
              <a:t>METODOLOGIA - AÇÕES REALIZADAS</a:t>
            </a:r>
            <a:endParaRPr lang="pt-BR" sz="30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2093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Atendimento clínico dos hipertensos e diabéticos;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</a:rPr>
              <a:t>Encontro com a comunidade;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Visita domiciliar;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</a:rPr>
              <a:t>Avaliação dos usuários pela nutricionista do NASF;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</a:rPr>
              <a:t>Realização de palestras e atividades de educação em saúde;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</a:rPr>
              <a:t>Monitoramento da intervenção.</a:t>
            </a:r>
          </a:p>
          <a:p>
            <a:pPr marL="0" indent="0">
              <a:buClrTx/>
              <a:buNone/>
            </a:pPr>
            <a:endParaRPr lang="pt-BR" dirty="0">
              <a:solidFill>
                <a:schemeClr val="tx1"/>
              </a:solidFill>
              <a:cs typeface="Arial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pt-BR" dirty="0" smtClean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pt-BR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chemeClr val="tx1"/>
                </a:solidFill>
                <a:cs typeface="Arial" pitchFamily="34" charset="0"/>
              </a:rPr>
              <a:t>METODOLOGIA - AÇÕES REALIZADAS</a:t>
            </a:r>
            <a:endParaRPr lang="pt-BR" sz="30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rma de Onda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2163</Words>
  <Application>Microsoft Office PowerPoint</Application>
  <PresentationFormat>Apresentação na tela (4:3)</PresentationFormat>
  <Paragraphs>169</Paragraphs>
  <Slides>29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Forma de Onda</vt:lpstr>
      <vt:lpstr>MELHORIA DA ATENÇÃO À SAÚDE  DOS USUÁRIOS COM HAS E/OU DM DA UBS/ESF SELESTINO ANDRÉ DE SOUZA, CAAPIRANGA/AM</vt:lpstr>
      <vt:lpstr>INTRODUÇÃO </vt:lpstr>
      <vt:lpstr>Apresentação do PowerPoint</vt:lpstr>
      <vt:lpstr>Apresentação do PowerPoint</vt:lpstr>
      <vt:lpstr>Apresentação do PowerPoint</vt:lpstr>
      <vt:lpstr>OBJETIVO GERAL</vt:lpstr>
      <vt:lpstr>METODOLOGIA</vt:lpstr>
      <vt:lpstr>METODOLOGIA - AÇÕES REALIZADAS</vt:lpstr>
      <vt:lpstr>METODOLOGIA - AÇÕES REALIZADAS</vt:lpstr>
      <vt:lpstr>Apresentação do PowerPoint</vt:lpstr>
      <vt:lpstr>METODOLOGIA - LOGÍSTICA</vt:lpstr>
      <vt:lpstr>METODOLOGIA - LOGÍSTICA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Apresentação do PowerPoint</vt:lpstr>
      <vt:lpstr>DISCUSSÃO:  O QUE CONSEGUIMOS? </vt:lpstr>
      <vt:lpstr>IMPORTÂNCIA DA INTERVENÇÃO</vt:lpstr>
      <vt:lpstr>O QUE FICOU DA INTERVENÇÃO</vt:lpstr>
      <vt:lpstr>Apresentação do PowerPoint</vt:lpstr>
      <vt:lpstr>Reflexão crítica sobre o processo pessoal de aprendizagem.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Departamento de Medicina Social Curso de Especialização em Saúde da Família Modalidade a Distância</dc:title>
  <dc:creator>mairen</dc:creator>
  <cp:lastModifiedBy>Windows</cp:lastModifiedBy>
  <cp:revision>118</cp:revision>
  <dcterms:created xsi:type="dcterms:W3CDTF">2015-01-20T22:26:19Z</dcterms:created>
  <dcterms:modified xsi:type="dcterms:W3CDTF">2015-06-13T15:14:58Z</dcterms:modified>
</cp:coreProperties>
</file>