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7" r:id="rId2"/>
    <p:sldId id="361" r:id="rId3"/>
    <p:sldId id="258" r:id="rId4"/>
    <p:sldId id="259" r:id="rId5"/>
    <p:sldId id="260" r:id="rId6"/>
    <p:sldId id="262" r:id="rId7"/>
    <p:sldId id="263" r:id="rId8"/>
    <p:sldId id="274" r:id="rId9"/>
    <p:sldId id="265" r:id="rId10"/>
    <p:sldId id="367" r:id="rId11"/>
    <p:sldId id="267" r:id="rId12"/>
    <p:sldId id="363" r:id="rId13"/>
    <p:sldId id="303" r:id="rId14"/>
    <p:sldId id="305" r:id="rId15"/>
    <p:sldId id="306" r:id="rId16"/>
    <p:sldId id="322" r:id="rId17"/>
    <p:sldId id="323" r:id="rId18"/>
    <p:sldId id="330" r:id="rId19"/>
    <p:sldId id="331" r:id="rId20"/>
    <p:sldId id="332" r:id="rId21"/>
    <p:sldId id="333" r:id="rId22"/>
    <p:sldId id="366" r:id="rId23"/>
    <p:sldId id="336" r:id="rId24"/>
    <p:sldId id="337" r:id="rId25"/>
    <p:sldId id="338" r:id="rId26"/>
    <p:sldId id="339" r:id="rId27"/>
    <p:sldId id="340" r:id="rId28"/>
    <p:sldId id="324" r:id="rId29"/>
    <p:sldId id="325" r:id="rId30"/>
    <p:sldId id="32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'W7\Desktop\Tarefas%20Alexis\coleta%20de%20datos\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764045182611299"/>
          <c:y val="8.2260636960609826E-2"/>
          <c:w val="0.84696143751261865"/>
          <c:h val="0.815304351323900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0.98757763975154989</c:v>
                </c:pt>
                <c:pt idx="2">
                  <c:v>0.99141630901287137</c:v>
                </c:pt>
                <c:pt idx="3">
                  <c:v>0</c:v>
                </c:pt>
              </c:numCache>
            </c:numRef>
          </c:val>
        </c:ser>
        <c:dLbls/>
        <c:axId val="50230016"/>
        <c:axId val="50231552"/>
      </c:barChart>
      <c:catAx>
        <c:axId val="50230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31552"/>
        <c:crosses val="autoZero"/>
        <c:auto val="1"/>
        <c:lblAlgn val="ctr"/>
        <c:lblOffset val="100"/>
      </c:catAx>
      <c:valAx>
        <c:axId val="502315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30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B362-1191-4FD7-927F-B48AB82E8D51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1440E-31C1-4552-A657-7F2E3141021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570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440E-31C1-4552-A657-7F2E3141021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31B2-A4D8-4B29-A2E6-949B54FE79B0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A251-20F3-4324-91C4-54CB7F1D55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60648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dirty="0" smtClean="0">
              <a:solidFill>
                <a:srgbClr val="FFC000"/>
              </a:solidFill>
            </a:endParaRPr>
          </a:p>
          <a:p>
            <a:pPr algn="ctr"/>
            <a:endParaRPr lang="pt-BR" sz="4000" dirty="0">
              <a:solidFill>
                <a:srgbClr val="FFC000"/>
              </a:solidFill>
            </a:endParaRPr>
          </a:p>
          <a:p>
            <a:pPr algn="ctr"/>
            <a:endParaRPr lang="pt-BR" sz="4000" dirty="0" smtClean="0">
              <a:solidFill>
                <a:srgbClr val="FFC000"/>
              </a:solidFill>
            </a:endParaRPr>
          </a:p>
          <a:p>
            <a:pPr algn="ctr"/>
            <a:r>
              <a:rPr lang="pt-BR" dirty="0" smtClean="0">
                <a:solidFill>
                  <a:srgbClr val="FFC000"/>
                </a:solidFill>
              </a:rPr>
              <a:t/>
            </a:r>
            <a:br>
              <a:rPr lang="pt-BR" dirty="0" smtClean="0">
                <a:solidFill>
                  <a:srgbClr val="FFC000"/>
                </a:solidFill>
              </a:rPr>
            </a:b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297105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Departamento de Medicina Social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Curso de Especialização em Saúde da Família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Modalidade à Distância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Turma 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solidFill>
                <a:srgbClr val="FFFF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Melhorar a atenção à saúde dos Hipertensos e/ou Diabéticos na UBS Maria de Fátima Matos da Silva II, Rio Branco, AC.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 Black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Alexis Arnedo Rodríguez.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</a:rPr>
              <a:t>Orientador: Lenise Menezes Seerig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 Black" pitchFamily="34" charset="0"/>
                <a:ea typeface="Calibri" pitchFamily="34" charset="0"/>
                <a:cs typeface="Arial" pitchFamily="34" charset="0"/>
              </a:rPr>
              <a:t>Pelotas, 2015</a:t>
            </a:r>
            <a:endParaRPr lang="pt-BR" sz="24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41" name="Imagem 8"/>
          <p:cNvPicPr>
            <a:picLocks noChangeAspect="1" noChangeArrowheads="1"/>
          </p:cNvPicPr>
          <p:nvPr/>
        </p:nvPicPr>
        <p:blipFill>
          <a:blip r:embed="rId3" cstate="print"/>
          <a:srcRect l="19225" t="18695" r="19223" b="18871"/>
          <a:stretch>
            <a:fillRect/>
          </a:stretch>
        </p:blipFill>
        <p:spPr bwMode="auto">
          <a:xfrm>
            <a:off x="3923928" y="2191663"/>
            <a:ext cx="1104900" cy="1123950"/>
          </a:xfrm>
          <a:prstGeom prst="rect">
            <a:avLst/>
          </a:prstGeom>
          <a:noFill/>
        </p:spPr>
      </p:pic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4479635" y="1625084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31640" y="260648"/>
            <a:ext cx="6697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ANTES DA INTERVENÇÃO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134076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Cuidados centralizados no atendimento médico;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800" dirty="0" smtClean="0">
              <a:latin typeface="Arial Black" pitchFamily="34" charset="0"/>
            </a:endParaRPr>
          </a:p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10-12 vagas para consulta médica por dia</a:t>
            </a:r>
          </a:p>
          <a:p>
            <a:pPr marL="365760" indent="-283464" algn="just">
              <a:defRPr/>
            </a:pPr>
            <a:r>
              <a:rPr lang="pt-BR" sz="2800" dirty="0" smtClean="0">
                <a:latin typeface="Arial Black" pitchFamily="34" charset="0"/>
              </a:rPr>
              <a:t> </a:t>
            </a:r>
          </a:p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Atendimento inferior à demanda.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800" dirty="0" smtClean="0">
              <a:latin typeface="Arial Black" pitchFamily="34" charset="0"/>
            </a:endParaRPr>
          </a:p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Poucas atividades coletivas. 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800" dirty="0" smtClean="0">
              <a:latin typeface="Arial Black" pitchFamily="34" charset="0"/>
            </a:endParaRPr>
          </a:p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Sem cronograma pré-definido.</a:t>
            </a:r>
          </a:p>
          <a:p>
            <a:pPr marL="365760" indent="-283464" algn="just">
              <a:buFont typeface="Wingdings 2"/>
              <a:buChar char=""/>
              <a:defRPr/>
            </a:pPr>
            <a:endParaRPr lang="pt-BR" sz="2800" dirty="0" smtClean="0">
              <a:latin typeface="Arial Black" pitchFamily="34" charset="0"/>
            </a:endParaRPr>
          </a:p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Pouca participação da equipe.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2347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sng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Objetivo geral:</a:t>
            </a: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600" u="sng" dirty="0">
              <a:latin typeface="Arial Black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Melhorar a atenção à saúde de hipertensos e/ou diabéticos da Unidade Básica de Saúde Maria de Fátima Matos da Silva II, no município de Rio Branco, AC.</a:t>
            </a:r>
          </a:p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u="sng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Objetivos específicos: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u="sng" dirty="0" smtClean="0">
              <a:latin typeface="Arial Black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Ampliar a cobertura dos hipertensos e/ou diabéticos.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Melhorar a qualidade da atenção aos usuários.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Melhorar a adesão dos usuários ao programa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Melhorar o registro das informações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Mapear os usuários de risco para doença cardiovascular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>
                <a:latin typeface="Arial Black" pitchFamily="34" charset="0"/>
              </a:rPr>
              <a:t>Promover a saúde dos usuários.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618193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sng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Logística: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Protocolo o Caderno de Atenção Básica hipertensos e diabéticos.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Prontuários dos usuários.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Ficha espelho e a planilha de coleta de dados.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Reunião de equipe.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387576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dirty="0" smtClean="0">
                <a:latin typeface="Arial Black" pitchFamily="34" charset="0"/>
              </a:rPr>
              <a:t>METODOLOGIA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Capacitação da equipe.</a:t>
            </a:r>
            <a:r>
              <a:rPr lang="pt-BR" sz="2800" dirty="0" smtClean="0"/>
              <a:t> </a:t>
            </a:r>
            <a:endParaRPr kumimoji="0" lang="pt-BR" sz="36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Busca por estes usuários faltosos.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sz="2800" dirty="0">
              <a:latin typeface="Arial Black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Acolhimento dos hipertensos e diabéticos.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Agendamento da próxima consulta.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Grupo de Hipertensos e Diabéticos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Priorização do atendimento deste grupo populacional. </a:t>
            </a: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6632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pt-BR" sz="3600" dirty="0" smtClean="0">
                <a:latin typeface="Arial Black" pitchFamily="34" charset="0"/>
              </a:rPr>
              <a:t>METODOLOGIA</a:t>
            </a:r>
            <a:r>
              <a:rPr lang="pt-BR" sz="2800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</a:rPr>
              <a:t>Levantamento semanal dos </a:t>
            </a:r>
            <a:r>
              <a:rPr lang="pt-BR" sz="2800" dirty="0">
                <a:latin typeface="Arial Black" pitchFamily="34" charset="0"/>
              </a:rPr>
              <a:t>atendimentos dos </a:t>
            </a:r>
            <a:r>
              <a:rPr lang="pt-BR" sz="2800" dirty="0" smtClean="0">
                <a:latin typeface="Arial Black" pitchFamily="34" charset="0"/>
              </a:rPr>
              <a:t>usuários </a:t>
            </a:r>
            <a:r>
              <a:rPr lang="pt-BR" sz="2800" dirty="0">
                <a:latin typeface="Arial Black" pitchFamily="34" charset="0"/>
              </a:rPr>
              <a:t>nos </a:t>
            </a:r>
            <a:r>
              <a:rPr lang="pt-BR" sz="2800" dirty="0" smtClean="0">
                <a:latin typeface="Arial Black" pitchFamily="34" charset="0"/>
              </a:rPr>
              <a:t>registros.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</a:rPr>
              <a:t> Identificar os </a:t>
            </a:r>
            <a:r>
              <a:rPr lang="pt-BR" sz="2800" dirty="0">
                <a:latin typeface="Arial Black" pitchFamily="34" charset="0"/>
              </a:rPr>
              <a:t>usuários </a:t>
            </a:r>
            <a:r>
              <a:rPr lang="pt-BR" sz="2800" dirty="0" smtClean="0">
                <a:latin typeface="Arial Black" pitchFamily="34" charset="0"/>
              </a:rPr>
              <a:t>faltosos.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</a:rPr>
              <a:t>Realizar </a:t>
            </a:r>
            <a:r>
              <a:rPr lang="pt-BR" sz="2800" dirty="0">
                <a:latin typeface="Arial Black" pitchFamily="34" charset="0"/>
              </a:rPr>
              <a:t>a busca </a:t>
            </a:r>
            <a:r>
              <a:rPr lang="pt-BR" sz="2800" dirty="0" smtClean="0">
                <a:latin typeface="Arial Black" pitchFamily="34" charset="0"/>
              </a:rPr>
              <a:t>ativa dos usuários faltosos.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</a:rPr>
              <a:t> Atendimentos clínicos.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 Black" pitchFamily="34" charset="0"/>
              </a:rPr>
              <a:t> Coleta das informações na planilha </a:t>
            </a:r>
            <a:r>
              <a:rPr lang="pt-BR" sz="2800" dirty="0">
                <a:latin typeface="Arial Black" pitchFamily="34" charset="0"/>
              </a:rPr>
              <a:t>eletrônica</a:t>
            </a:r>
            <a:r>
              <a:rPr lang="pt-BR" sz="2800" dirty="0" smtClean="0">
                <a:latin typeface="Arial Black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68960"/>
            <a:ext cx="507605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2109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Objetivo. Ampliar a cobertura dos hipertensos e/ou diabéticos. 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Cadastrar 85% dos hipertensos da área.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pt-BR" sz="2800" dirty="0" smtClean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140968"/>
            <a:ext cx="4283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Arial Black" pitchFamily="34" charset="0"/>
              </a:rPr>
              <a:t>Mês 1: 100 (9,3%).  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 Black" pitchFamily="34" charset="0"/>
              </a:rPr>
              <a:t>Mês 2: 161(31,0%).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 Black" pitchFamily="34" charset="0"/>
              </a:rPr>
              <a:t>Mês 3: 233(44,9%).</a:t>
            </a:r>
          </a:p>
          <a:p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5408" y="2924944"/>
            <a:ext cx="532859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-396552" y="3381858"/>
            <a:ext cx="43924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Mês 1 -40(26,5%).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Mês 2 - 58(38,4%).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Mês 3 - 73(48,3%).</a:t>
            </a:r>
            <a:endParaRPr lang="pt-BR" sz="28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1663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Objetivo. Ampliar a cobertura dos hipertensos e/ou diabéticos. 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Cadastrar 85% dos diabéticos da área.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68960"/>
            <a:ext cx="507605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3356992"/>
            <a:ext cx="47880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Mês 1 - 99(99,0%).</a:t>
            </a:r>
          </a:p>
          <a:p>
            <a:r>
              <a:rPr lang="pt-BR" sz="2800" dirty="0" smtClean="0">
                <a:latin typeface="Arial Black" pitchFamily="34" charset="0"/>
              </a:rPr>
              <a:t>Mês 2 - 159(98,8%).</a:t>
            </a:r>
          </a:p>
          <a:p>
            <a:r>
              <a:rPr lang="pt-BR" sz="2800" dirty="0" smtClean="0">
                <a:latin typeface="Arial Black" pitchFamily="34" charset="0"/>
              </a:rPr>
              <a:t>Mês 3 - 223(95,7%). 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Realizar exame clínico apropriado em 100% dos hipertensos.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12976"/>
            <a:ext cx="4644008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Realizar exame clínico apropriado em 100% dos diabéticos.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3645024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40 –(100%).</a:t>
            </a:r>
          </a:p>
          <a:p>
            <a:r>
              <a:rPr lang="pt-BR" sz="2800" dirty="0" smtClean="0">
                <a:latin typeface="Arial Black" pitchFamily="34" charset="0"/>
              </a:rPr>
              <a:t>Mês 2: 58- (100%).</a:t>
            </a:r>
          </a:p>
          <a:p>
            <a:r>
              <a:rPr lang="pt-BR" sz="2800" dirty="0" smtClean="0">
                <a:latin typeface="Arial Black" pitchFamily="34" charset="0"/>
              </a:rPr>
              <a:t>Mês 3: 69 - (94,5%).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 Black" pitchFamily="34" charset="0"/>
              </a:rPr>
              <a:t>Introdução</a:t>
            </a:r>
          </a:p>
          <a:p>
            <a:pPr algn="ctr"/>
            <a:endParaRPr lang="pt-BR" sz="3600" b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 Black" pitchFamily="34" charset="0"/>
              </a:rPr>
              <a:t> </a:t>
            </a:r>
            <a:r>
              <a:rPr lang="pt-BR" sz="2400" dirty="0" smtClean="0">
                <a:latin typeface="Arial Black" pitchFamily="34" charset="0"/>
              </a:rPr>
              <a:t>O diabetes mellitus (DM) e a Hipertensão são considerados sérios problemas de saúde pública, tanto devido ao número de pessoas afetadas quanto às suas complicações e suas incapacitações, além do elevado custo financeiro da sua abordagem terapêutica. 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 Black" pitchFamily="34" charset="0"/>
              </a:rPr>
              <a:t> As duas doenças acometem todas as classes sociais, configurando-se como uma epidemia mundial, transformando-se em um grande desafio para os sistemas de saúde de todo o mundo. </a:t>
            </a:r>
            <a:endParaRPr lang="pt-BR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68960"/>
            <a:ext cx="471601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 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Garantir a 100% dos hipertensos a realização de exames complementares.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3573016"/>
            <a:ext cx="4499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99 - (99,0%).</a:t>
            </a:r>
          </a:p>
          <a:p>
            <a:r>
              <a:rPr lang="pt-BR" sz="2800" dirty="0" smtClean="0">
                <a:latin typeface="Arial Black" pitchFamily="34" charset="0"/>
              </a:rPr>
              <a:t>Mês 2: 155 (96,3%).</a:t>
            </a:r>
          </a:p>
          <a:p>
            <a:r>
              <a:rPr lang="pt-BR" sz="2800" dirty="0" smtClean="0">
                <a:latin typeface="Arial Black" pitchFamily="34" charset="0"/>
              </a:rPr>
              <a:t>Mês 3: 219 (94,0%).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96952"/>
            <a:ext cx="4644008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 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Garantir a 100% dos diabéticos a realização de exames complementares.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3284984"/>
            <a:ext cx="4499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40 -(100%).</a:t>
            </a:r>
          </a:p>
          <a:p>
            <a:r>
              <a:rPr lang="pt-BR" sz="2800" dirty="0" smtClean="0">
                <a:latin typeface="Arial Black" pitchFamily="34" charset="0"/>
              </a:rPr>
              <a:t>Mês 2: 58 (98,3%).</a:t>
            </a:r>
          </a:p>
          <a:p>
            <a:r>
              <a:rPr lang="pt-BR" sz="2800" dirty="0" smtClean="0">
                <a:latin typeface="Arial Black" pitchFamily="34" charset="0"/>
              </a:rPr>
              <a:t>Mês 3: 68 (93,2%).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</a:t>
            </a:r>
          </a:p>
          <a:p>
            <a:r>
              <a:rPr lang="pt-BR" sz="2800" dirty="0" smtClean="0">
                <a:latin typeface="Arial Black" pitchFamily="34" charset="0"/>
              </a:rPr>
              <a:t> </a:t>
            </a:r>
          </a:p>
          <a:p>
            <a:r>
              <a:rPr lang="pt-BR" sz="2800" dirty="0" smtClean="0">
                <a:latin typeface="Arial Black" pitchFamily="34" charset="0"/>
              </a:rPr>
              <a:t>Meta. Realizar avaliação da necessidade de atendimento odontológico em 100% dos hipertensos.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3573016"/>
            <a:ext cx="5004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65 (65,0%).</a:t>
            </a:r>
          </a:p>
          <a:p>
            <a:r>
              <a:rPr lang="pt-BR" sz="2800" dirty="0" smtClean="0">
                <a:latin typeface="Arial Black" pitchFamily="34" charset="0"/>
              </a:rPr>
              <a:t>Mês 2: 161 (100%).</a:t>
            </a:r>
          </a:p>
          <a:p>
            <a:r>
              <a:rPr lang="pt-BR" sz="2800" dirty="0" smtClean="0">
                <a:latin typeface="Arial Black" pitchFamily="34" charset="0"/>
              </a:rPr>
              <a:t>Mês 3: 233 (100%). 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1" y="3140968"/>
            <a:ext cx="529208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Objetivo. Melhorar a qualidade da atenção aos usuários.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Realizar avaliação da necessidade de atendimento odontológico em 100% dos diabéticos.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3717032"/>
            <a:ext cx="3851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28 (70,0%).</a:t>
            </a:r>
          </a:p>
          <a:p>
            <a:r>
              <a:rPr lang="pt-BR" sz="2800" dirty="0" smtClean="0">
                <a:latin typeface="Arial Black" pitchFamily="34" charset="0"/>
              </a:rPr>
              <a:t>Mês 2: 58 (100%).</a:t>
            </a:r>
          </a:p>
          <a:p>
            <a:r>
              <a:rPr lang="pt-BR" sz="2800" dirty="0" smtClean="0">
                <a:latin typeface="Arial Black" pitchFamily="34" charset="0"/>
              </a:rPr>
              <a:t>Mês 3: 73 (100%). 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356992"/>
            <a:ext cx="529208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800" dirty="0" smtClean="0">
              <a:latin typeface="Arial Black" pitchFamily="34" charset="0"/>
            </a:endParaRPr>
          </a:p>
          <a:p>
            <a:pPr lvl="0"/>
            <a:r>
              <a:rPr lang="pt-BR" sz="2800" dirty="0" smtClean="0">
                <a:latin typeface="Arial Black" pitchFamily="34" charset="0"/>
              </a:rPr>
              <a:t>Objetivo. Melhorar a adesão dos usuários ao programa.</a:t>
            </a:r>
          </a:p>
          <a:p>
            <a:pPr lvl="0"/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 Meta. Buscar 100% dos hipertensos faltosos às consultas.</a:t>
            </a:r>
          </a:p>
          <a:p>
            <a:endParaRPr lang="pt-BR" sz="2800" dirty="0">
              <a:latin typeface="Arial Black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3933056"/>
            <a:ext cx="4499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8 (88,9%).</a:t>
            </a:r>
          </a:p>
          <a:p>
            <a:r>
              <a:rPr lang="pt-BR" sz="2800" dirty="0" smtClean="0">
                <a:latin typeface="Arial Black" pitchFamily="34" charset="0"/>
              </a:rPr>
              <a:t>Mês 2: 7 (100%).</a:t>
            </a:r>
          </a:p>
          <a:p>
            <a:r>
              <a:rPr lang="pt-BR" sz="2800" dirty="0" smtClean="0">
                <a:latin typeface="Arial Black" pitchFamily="34" charset="0"/>
              </a:rPr>
              <a:t>Mês 3: 20 (100%).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890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9" y="3573016"/>
            <a:ext cx="5580112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11663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>
                <a:latin typeface="Arial Black" pitchFamily="34" charset="0"/>
              </a:rPr>
              <a:t>Objetivo. Melhorar o registro das informações.</a:t>
            </a:r>
          </a:p>
          <a:p>
            <a:pPr lvl="0"/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 Meta. Manter ficha de acompanhamento de 100% dos hipertensos cadastrados.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3573016"/>
            <a:ext cx="4283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100 (100%) Mês 2: 159 (98,8%)</a:t>
            </a:r>
          </a:p>
          <a:p>
            <a:r>
              <a:rPr lang="pt-BR" sz="2800" dirty="0" smtClean="0">
                <a:latin typeface="Arial Black" pitchFamily="34" charset="0"/>
              </a:rPr>
              <a:t> Mês 3: 231 (99,1%) </a:t>
            </a:r>
            <a:endParaRPr lang="pt-BR" sz="2800" dirty="0">
              <a:latin typeface="Arial Black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4067944" y="3573016"/>
          <a:ext cx="5076055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663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>
                <a:latin typeface="Arial Black" pitchFamily="34" charset="0"/>
              </a:rPr>
              <a:t>Objetivo. Mapear os usuários de risco para doença cardiovascular.</a:t>
            </a:r>
          </a:p>
          <a:p>
            <a:pPr lvl="0"/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Meta. Realizar estratificação do risco cardiovascular em 100% dos hipertensos.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4581128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100 (100%)</a:t>
            </a:r>
          </a:p>
          <a:p>
            <a:r>
              <a:rPr lang="pt-BR" sz="2800" dirty="0" smtClean="0">
                <a:latin typeface="Arial Black" pitchFamily="34" charset="0"/>
              </a:rPr>
              <a:t>Mês 2: 155 (96,3%</a:t>
            </a:r>
          </a:p>
          <a:p>
            <a:r>
              <a:rPr lang="pt-BR" sz="2800" dirty="0" smtClean="0">
                <a:latin typeface="Arial Black" pitchFamily="34" charset="0"/>
              </a:rPr>
              <a:t>Mês 3: 227 (97,4%)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7225" y="4224337"/>
            <a:ext cx="4676775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6632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Objetivo. Mapear os usuários de risco para doença cardiovascular.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 Meta. Realizar estratificação do risco cardiovascular em 100% dos diabéticos.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4581128"/>
            <a:ext cx="4139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Mês 1: 40 (100%) </a:t>
            </a:r>
          </a:p>
          <a:p>
            <a:r>
              <a:rPr lang="pt-BR" sz="2800" dirty="0" smtClean="0">
                <a:latin typeface="Arial Black" pitchFamily="34" charset="0"/>
              </a:rPr>
              <a:t>Mês 2: 56 (96,6%)</a:t>
            </a:r>
          </a:p>
          <a:p>
            <a:r>
              <a:rPr lang="pt-BR" sz="2800" dirty="0" smtClean="0">
                <a:latin typeface="Arial Black" pitchFamily="34" charset="0"/>
              </a:rPr>
              <a:t>Mês 3: 71 (97,3%)</a:t>
            </a:r>
            <a:endParaRPr lang="pt-BR" sz="2800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9137" y="4267200"/>
            <a:ext cx="46148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Arial Black" pitchFamily="34" charset="0"/>
              </a:rPr>
              <a:t>DISCUSSÃO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98072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just">
              <a:buFont typeface="Wingdings 2"/>
              <a:buChar char=""/>
              <a:defRPr/>
            </a:pPr>
            <a:r>
              <a:rPr lang="pt-BR" sz="2800" dirty="0" smtClean="0">
                <a:latin typeface="Arial Black" pitchFamily="34" charset="0"/>
              </a:rPr>
              <a:t>Importância da intervenção para a equipe e para toda US.</a:t>
            </a:r>
          </a:p>
          <a:p>
            <a:pPr marL="640080" lvl="1" indent="-237744" algn="just">
              <a:buFont typeface="Verdana"/>
              <a:buChar char="◦"/>
              <a:defRPr/>
            </a:pPr>
            <a:r>
              <a:rPr lang="pt-BR" sz="2800" dirty="0" smtClean="0">
                <a:latin typeface="Arial Black" pitchFamily="34" charset="0"/>
              </a:rPr>
              <a:t>Equipe mais motivada.</a:t>
            </a:r>
          </a:p>
          <a:p>
            <a:pPr marL="640080" lvl="1" indent="-237744" algn="just">
              <a:buFont typeface="Verdana"/>
              <a:buChar char="◦"/>
              <a:defRPr/>
            </a:pPr>
            <a:r>
              <a:rPr lang="pt-BR" sz="2800" dirty="0" smtClean="0">
                <a:latin typeface="Arial Black" pitchFamily="34" charset="0"/>
              </a:rPr>
              <a:t>Melhorias do processo de trabalho.</a:t>
            </a:r>
          </a:p>
          <a:p>
            <a:pPr marL="640080" lvl="1" indent="-237744" algn="just">
              <a:buFont typeface="Verdana"/>
              <a:buChar char="◦"/>
              <a:defRPr/>
            </a:pPr>
            <a:r>
              <a:rPr lang="pt-BR" sz="2800" dirty="0" smtClean="0">
                <a:latin typeface="Arial Black" pitchFamily="34" charset="0"/>
              </a:rPr>
              <a:t>Melhor interação entre os membros da equipe.</a:t>
            </a:r>
          </a:p>
          <a:p>
            <a:pPr marL="640080" lvl="1" indent="-237744" algn="just">
              <a:buFont typeface="Verdana"/>
              <a:buChar char="◦"/>
              <a:defRPr/>
            </a:pPr>
            <a:r>
              <a:rPr lang="pt-BR" sz="2800" dirty="0" smtClean="0">
                <a:latin typeface="Arial Black" pitchFamily="34" charset="0"/>
              </a:rPr>
              <a:t>Bons resultados estimulando as outras equipes a repensar os demais processos de trabalho.</a:t>
            </a:r>
          </a:p>
          <a:p>
            <a:pPr marL="640080" lvl="1" indent="-237744" algn="just">
              <a:buFont typeface="Verdana"/>
              <a:buChar char="◦"/>
              <a:defRPr/>
            </a:pPr>
            <a:r>
              <a:rPr lang="pt-BR" sz="2800" dirty="0" smtClean="0">
                <a:latin typeface="Arial Black" pitchFamily="34" charset="0"/>
              </a:rPr>
              <a:t>Diminuição do número de usuários na demanda espontânea.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6632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Arial Black" pitchFamily="34" charset="0"/>
              </a:rPr>
              <a:t>DISCUSSÃO</a:t>
            </a:r>
          </a:p>
          <a:p>
            <a:pPr algn="ctr"/>
            <a:endParaRPr lang="pt-BR" sz="36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altLang="pt-BR" sz="2800" dirty="0" smtClean="0">
                <a:latin typeface="Arial Black" pitchFamily="34" charset="0"/>
              </a:rPr>
              <a:t> Importância para a comunidade: </a:t>
            </a:r>
          </a:p>
          <a:p>
            <a:pPr algn="just"/>
            <a:endParaRPr lang="pt-BR" altLang="pt-BR" sz="2800" dirty="0" smtClean="0">
              <a:latin typeface="Arial Black" pitchFamily="34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Melhor vínculo com a equipe de saúde.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Melhoria do acesso.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Melhoria dos indicadores.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Satisfação dos usuários.</a:t>
            </a:r>
          </a:p>
          <a:p>
            <a:pPr algn="ctr"/>
            <a:endParaRPr lang="pt-BR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913731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u="sng" dirty="0">
                <a:latin typeface="Arial Black" pitchFamily="34" charset="0"/>
              </a:rPr>
              <a:t>M</a:t>
            </a:r>
            <a:r>
              <a:rPr lang="pt-BR" sz="3200" u="sng" dirty="0" smtClean="0">
                <a:latin typeface="Arial Black" pitchFamily="34" charset="0"/>
              </a:rPr>
              <a:t>unicípio </a:t>
            </a:r>
            <a:r>
              <a:rPr lang="pt-BR" sz="3200" u="sng" dirty="0">
                <a:latin typeface="Arial Black" pitchFamily="34" charset="0"/>
              </a:rPr>
              <a:t>Rio </a:t>
            </a:r>
            <a:r>
              <a:rPr lang="pt-BR" sz="3200" u="sng" dirty="0" smtClean="0">
                <a:latin typeface="Arial Black" pitchFamily="34" charset="0"/>
              </a:rPr>
              <a:t>Branco.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pt-BR" sz="2400" dirty="0" smtClean="0">
                <a:latin typeface="Arial Black" pitchFamily="34" charset="0"/>
              </a:rPr>
              <a:t>Capital </a:t>
            </a:r>
            <a:r>
              <a:rPr lang="pt-BR" sz="2400" dirty="0">
                <a:latin typeface="Arial Black" pitchFamily="34" charset="0"/>
              </a:rPr>
              <a:t>do estado </a:t>
            </a:r>
            <a:r>
              <a:rPr lang="pt-BR" sz="2400" dirty="0" smtClean="0">
                <a:latin typeface="Arial Black" pitchFamily="34" charset="0"/>
              </a:rPr>
              <a:t>do Acre.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pt-BR" sz="2400" dirty="0" smtClean="0">
                <a:latin typeface="Arial Black" pitchFamily="34" charset="0"/>
              </a:rPr>
              <a:t>Localiza-se </a:t>
            </a:r>
            <a:r>
              <a:rPr lang="pt-BR" sz="2400" dirty="0">
                <a:latin typeface="Arial Black" pitchFamily="34" charset="0"/>
              </a:rPr>
              <a:t>às margens do Rio </a:t>
            </a:r>
            <a:r>
              <a:rPr lang="pt-BR" sz="2400" dirty="0" smtClean="0">
                <a:latin typeface="Arial Black" pitchFamily="34" charset="0"/>
              </a:rPr>
              <a:t>Acre.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pt-BR" sz="2400" dirty="0" smtClean="0">
                <a:latin typeface="Arial Black" pitchFamily="34" charset="0"/>
              </a:rPr>
              <a:t>Território </a:t>
            </a:r>
            <a:r>
              <a:rPr lang="pt-BR" sz="2400" dirty="0">
                <a:latin typeface="Arial Black" pitchFamily="34" charset="0"/>
              </a:rPr>
              <a:t>de 9.222,58 </a:t>
            </a:r>
            <a:r>
              <a:rPr lang="pt-BR" sz="2400" dirty="0" smtClean="0">
                <a:latin typeface="Arial Black" pitchFamily="34" charset="0"/>
              </a:rPr>
              <a:t>km².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 smtClean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pt-BR" sz="2400" dirty="0" smtClean="0">
                <a:latin typeface="Arial Black" pitchFamily="34" charset="0"/>
              </a:rPr>
              <a:t>Quinto </a:t>
            </a:r>
            <a:r>
              <a:rPr lang="pt-BR" sz="2400" dirty="0">
                <a:latin typeface="Arial Black" pitchFamily="34" charset="0"/>
              </a:rPr>
              <a:t>município do estado em tamanho </a:t>
            </a:r>
            <a:r>
              <a:rPr lang="pt-BR" sz="2400" dirty="0" smtClean="0">
                <a:latin typeface="Arial Black" pitchFamily="34" charset="0"/>
              </a:rPr>
              <a:t>   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latin typeface="Arial Black" pitchFamily="34" charset="0"/>
              </a:rPr>
              <a:t>territorial.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400" dirty="0">
              <a:latin typeface="Arial Black" pitchFamily="34" charset="0"/>
            </a:endParaRP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pt-BR" sz="2400" dirty="0" smtClean="0">
                <a:latin typeface="Arial Black" pitchFamily="34" charset="0"/>
              </a:rPr>
              <a:t>População aproximada: 363.921 habitantes.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PROCESSO PESSOAL DE APRENDIZAGEM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Início incerto, dúvidas.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Apoio da orientadora.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Ganho de conhecimento teórico.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Entrosamento com a equipe.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Melhor conhecimento da população.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altLang="pt-BR" sz="2800" dirty="0" smtClean="0">
                <a:latin typeface="Arial Black" pitchFamily="34" charset="0"/>
              </a:rPr>
              <a:t> Satisfação pessoal pela melhoria na qualidade dos serviços prestados.</a:t>
            </a:r>
          </a:p>
          <a:p>
            <a:endParaRPr lang="pt-BR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26465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Estrutura do sistema de saúde</a:t>
            </a:r>
            <a:endParaRPr lang="pt-BR" sz="3600" b="1" u="sng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Conta com 59 Unidades Básicas de Saúde (UBS).</a:t>
            </a:r>
            <a:endParaRPr lang="pt-BR" sz="28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Delas 57 urbanas e duas rurais.</a:t>
            </a:r>
            <a:endParaRPr lang="pt-BR" sz="28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Todas com estratégias de Saúde da Família.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Quase todas dispõem de atendimento</a:t>
            </a:r>
          </a:p>
          <a:p>
            <a:pPr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odontológico.</a:t>
            </a:r>
            <a:endParaRPr lang="pt-BR" sz="28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Núcleos de Apoio a Saúde da Família (NASF).</a:t>
            </a:r>
            <a:endParaRPr lang="pt-BR" sz="28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Três unidades de referência de atenção primária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saúde (URAP). </a:t>
            </a:r>
            <a:endParaRPr kumimoji="0" lang="pt-BR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+-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105273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pt-BR" sz="28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ois Prontos Socorro (PS).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pt-BR" sz="28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 laboratório de prótese dentária.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Um centro de especialidades odontológicas.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Um centro de assistência farmacêutica.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Três unidades para realização de exames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laboratoriais.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u="sng" dirty="0" smtClean="0">
                <a:latin typeface="Arial Black" pitchFamily="34" charset="0"/>
              </a:rPr>
              <a:t>Caracterização de sua Unidade Básica de Saúde:</a:t>
            </a:r>
          </a:p>
          <a:p>
            <a:endParaRPr lang="pt-BR" sz="3600" u="sng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A </a:t>
            </a:r>
            <a:r>
              <a:rPr lang="pt-BR" sz="2800" dirty="0">
                <a:latin typeface="Arial Black" pitchFamily="34" charset="0"/>
              </a:rPr>
              <a:t>UBS </a:t>
            </a:r>
            <a:r>
              <a:rPr lang="pt-BR" sz="2800" dirty="0" smtClean="0">
                <a:latin typeface="Arial Black" pitchFamily="34" charset="0"/>
              </a:rPr>
              <a:t>é urbana.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Tem duas </a:t>
            </a:r>
            <a:r>
              <a:rPr lang="pt-BR" sz="2800" dirty="0">
                <a:latin typeface="Arial Black" pitchFamily="34" charset="0"/>
              </a:rPr>
              <a:t>equipes de saúde da </a:t>
            </a:r>
            <a:r>
              <a:rPr lang="pt-BR" sz="2800" dirty="0" smtClean="0">
                <a:latin typeface="Arial Black" pitchFamily="34" charset="0"/>
              </a:rPr>
              <a:t> família</a:t>
            </a:r>
            <a:r>
              <a:rPr lang="pt-BR" sz="2800" dirty="0">
                <a:latin typeface="Arial Black" pitchFamily="34" charset="0"/>
              </a:rPr>
              <a:t>. </a:t>
            </a:r>
            <a:endParaRPr lang="pt-BR" sz="28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>
                <a:latin typeface="Arial Black" pitchFamily="34" charset="0"/>
              </a:rPr>
              <a:t> </a:t>
            </a:r>
            <a:r>
              <a:rPr lang="pt-BR" sz="2800" dirty="0" smtClean="0">
                <a:latin typeface="Arial Black" pitchFamily="34" charset="0"/>
              </a:rPr>
              <a:t>Conta com oito agentes comunitárias </a:t>
            </a:r>
            <a:r>
              <a:rPr lang="pt-BR" sz="2800" dirty="0">
                <a:latin typeface="Arial Black" pitchFamily="34" charset="0"/>
              </a:rPr>
              <a:t>de </a:t>
            </a:r>
            <a:r>
              <a:rPr lang="pt-BR" sz="2800" dirty="0" smtClean="0">
                <a:latin typeface="Arial Black" pitchFamily="34" charset="0"/>
              </a:rPr>
              <a:t>saúde.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Um </a:t>
            </a:r>
            <a:r>
              <a:rPr lang="pt-BR" sz="2800" dirty="0">
                <a:latin typeface="Arial Black" pitchFamily="34" charset="0"/>
              </a:rPr>
              <a:t>técnico de </a:t>
            </a:r>
            <a:r>
              <a:rPr lang="pt-BR" sz="2800" dirty="0" smtClean="0">
                <a:latin typeface="Arial Black" pitchFamily="34" charset="0"/>
              </a:rPr>
              <a:t>enfermagem.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Uma enfermeira.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800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Um médico.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Uma dentista.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Uma técnica de higiene dental.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A população da área de abrangência é de 774 famílias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Aproximadamente 3473 usuários.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Arial Black" pitchFamily="34" charset="0"/>
              </a:rPr>
              <a:t> 1345 do sexo masculino, e 2128 do sexo feminino. </a:t>
            </a:r>
            <a:endParaRPr lang="pt-B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18600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0" i="0" u="sng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Quanto à estrutura da UBS: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pt-BR" sz="28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ois consultórios médicos.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Dois consultórios de enfermagem.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Um consultório de odontologia.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Uma sala para esterilização.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Uma cozinha,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uma sala para curativos.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Uma sala de espera.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Uma recepção</a:t>
            </a:r>
            <a:r>
              <a:rPr lang="pt-BR" sz="2800" dirty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 banheiro para usuários.</a:t>
            </a:r>
          </a:p>
          <a:p>
            <a:pPr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Dois banheiros para funcionários,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Uma sala de reuniões.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Uma sala de nebulização. 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Uma farmácia.</a:t>
            </a:r>
          </a:p>
          <a:p>
            <a:pPr lvl="0" indent="539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pt-BR" sz="28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1258</Words>
  <Application>Microsoft Office PowerPoint</Application>
  <PresentationFormat>Apresentação na tela (4:3)</PresentationFormat>
  <Paragraphs>237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Slide 4</vt:lpstr>
      <vt:lpstr>+-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Melhorar a atenção à saúde dos Hipertensos e/ou Diabéticos na UBS Maria de Fátima Matos da Silva II, Rio Branco, AC</dc:title>
  <dc:creator>USER'W7</dc:creator>
  <cp:lastModifiedBy>USER'W7</cp:lastModifiedBy>
  <cp:revision>127</cp:revision>
  <dcterms:created xsi:type="dcterms:W3CDTF">2015-08-09T13:58:15Z</dcterms:created>
  <dcterms:modified xsi:type="dcterms:W3CDTF">2015-08-12T22:15:37Z</dcterms:modified>
</cp:coreProperties>
</file>