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0" r:id="rId7"/>
    <p:sldId id="259" r:id="rId8"/>
    <p:sldId id="258" r:id="rId9"/>
    <p:sldId id="265" r:id="rId10"/>
    <p:sldId id="264" r:id="rId11"/>
    <p:sldId id="267" r:id="rId12"/>
    <p:sldId id="266" r:id="rId13"/>
    <p:sldId id="268" r:id="rId14"/>
    <p:sldId id="271" r:id="rId15"/>
    <p:sldId id="270" r:id="rId16"/>
    <p:sldId id="269" r:id="rId17"/>
    <p:sldId id="272" r:id="rId18"/>
    <p:sldId id="274" r:id="rId19"/>
    <p:sldId id="273" r:id="rId20"/>
    <p:sldId id="277" r:id="rId21"/>
    <p:sldId id="276" r:id="rId22"/>
    <p:sldId id="275" r:id="rId23"/>
    <p:sldId id="280" r:id="rId24"/>
    <p:sldId id="279" r:id="rId25"/>
    <p:sldId id="278" r:id="rId26"/>
    <p:sldId id="281" r:id="rId27"/>
  </p:sldIdLst>
  <p:sldSz cx="9145588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2DAF0"/>
    <a:srgbClr val="66FFCC"/>
    <a:srgbClr val="FFFF99"/>
    <a:srgbClr val="DDFA2E"/>
    <a:srgbClr val="F8F6AC"/>
    <a:srgbClr val="EDF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458" y="-9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63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28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11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31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0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58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53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9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65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60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86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F99"/>
            </a:gs>
            <a:gs pos="83000">
              <a:srgbClr val="FFFF99"/>
            </a:gs>
            <a:gs pos="100000">
              <a:srgbClr val="FFFF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7345-BB47-49E7-B1ED-F5C29764C1BC}" type="datetimeFigureOut">
              <a:rPr lang="pt-BR" smtClean="0"/>
              <a:t>15/10/2015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AE87-F293-417D-BD8C-AF912A8D6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56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307511" y="460326"/>
            <a:ext cx="1253276" cy="139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79" y="460327"/>
            <a:ext cx="127657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675121" y="522956"/>
            <a:ext cx="5751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 Black" panose="020B0A04020102020204" pitchFamily="34" charset="0"/>
              </a:rPr>
              <a:t>UNIVERSIDADE ABERTA DO SUS</a:t>
            </a:r>
          </a:p>
          <a:p>
            <a:pPr algn="ctr"/>
            <a:r>
              <a:rPr lang="pt-BR" sz="1600" dirty="0" smtClean="0">
                <a:latin typeface="Arial Black" panose="020B0A04020102020204" pitchFamily="34" charset="0"/>
              </a:rPr>
              <a:t>UNIVERSIDADE FEDERAL DE PELOTAS</a:t>
            </a:r>
          </a:p>
          <a:p>
            <a:pPr algn="ctr"/>
            <a:r>
              <a:rPr lang="pt-BR" sz="1600" dirty="0" smtClean="0">
                <a:latin typeface="Arial Black" panose="020B0A04020102020204" pitchFamily="34" charset="0"/>
              </a:rPr>
              <a:t>Especialização em Saúde da Família</a:t>
            </a:r>
          </a:p>
          <a:p>
            <a:pPr algn="ctr"/>
            <a:r>
              <a:rPr lang="pt-BR" sz="1600" dirty="0" smtClean="0">
                <a:latin typeface="Arial Black" panose="020B0A04020102020204" pitchFamily="34" charset="0"/>
              </a:rPr>
              <a:t>Modalidade a Distância</a:t>
            </a:r>
          </a:p>
          <a:p>
            <a:pPr algn="ctr"/>
            <a:r>
              <a:rPr lang="pt-BR" sz="1600" dirty="0" smtClean="0">
                <a:latin typeface="Arial Black" panose="020B0A04020102020204" pitchFamily="34" charset="0"/>
              </a:rPr>
              <a:t>Turma n° </a:t>
            </a:r>
            <a:r>
              <a:rPr lang="pt-BR" sz="1600" dirty="0" smtClean="0">
                <a:latin typeface="Arial Black" panose="020B0A04020102020204" pitchFamily="34" charset="0"/>
              </a:rPr>
              <a:t>8</a:t>
            </a:r>
            <a:endParaRPr lang="pt-BR" sz="1600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1600" dirty="0" smtClean="0">
                <a:latin typeface="Arial Black" panose="020B0A04020102020204" pitchFamily="34" charset="0"/>
              </a:rPr>
              <a:t>Trabalho de Conclusão de </a:t>
            </a:r>
            <a:r>
              <a:rPr lang="pt-BR" sz="1600" dirty="0" smtClean="0">
                <a:latin typeface="Arial Black" panose="020B0A04020102020204" pitchFamily="34" charset="0"/>
              </a:rPr>
              <a:t>Curso</a:t>
            </a:r>
            <a:endParaRPr lang="pt-BR" sz="1600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36329" y="2517183"/>
            <a:ext cx="6848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Melhoria da Atenção ao Pré-Natal e Puerpério na UBS Leozildo Barreto Fontoura, </a:t>
            </a:r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Macapá/AP</a:t>
            </a:r>
            <a:endParaRPr lang="pt-B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73713" y="4110792"/>
            <a:ext cx="3279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200" dirty="0" smtClean="0">
              <a:latin typeface="Arial Black" panose="020B0A04020102020204" pitchFamily="34" charset="0"/>
            </a:endParaRPr>
          </a:p>
          <a:p>
            <a:r>
              <a:rPr lang="pt-BR" sz="2200" dirty="0" smtClean="0">
                <a:latin typeface="Arial Black" panose="020B0A04020102020204" pitchFamily="34" charset="0"/>
              </a:rPr>
              <a:t>Alexis </a:t>
            </a:r>
            <a:r>
              <a:rPr lang="pt-BR" sz="2200" dirty="0" err="1" smtClean="0">
                <a:latin typeface="Arial Black" panose="020B0A04020102020204" pitchFamily="34" charset="0"/>
              </a:rPr>
              <a:t>Medel</a:t>
            </a:r>
            <a:r>
              <a:rPr lang="pt-BR" sz="2200" dirty="0" smtClean="0">
                <a:latin typeface="Arial Black" panose="020B0A04020102020204" pitchFamily="34" charset="0"/>
              </a:rPr>
              <a:t> </a:t>
            </a:r>
            <a:r>
              <a:rPr lang="pt-BR" sz="2200" dirty="0" err="1" smtClean="0">
                <a:latin typeface="Arial Black" panose="020B0A04020102020204" pitchFamily="34" charset="0"/>
              </a:rPr>
              <a:t>Avilés</a:t>
            </a:r>
            <a:endParaRPr lang="pt-BR" sz="2200" dirty="0"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81195" y="5336954"/>
            <a:ext cx="58306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latin typeface="Arial Black" panose="020B0A04020102020204" pitchFamily="34" charset="0"/>
              </a:rPr>
              <a:t>Orientador: Mônica B. C. </a:t>
            </a:r>
            <a:r>
              <a:rPr lang="pt-BR" sz="2200" dirty="0" err="1" smtClean="0">
                <a:latin typeface="Arial Black" panose="020B0A04020102020204" pitchFamily="34" charset="0"/>
              </a:rPr>
              <a:t>Vohlbrecht</a:t>
            </a:r>
            <a:endParaRPr lang="pt-BR" sz="2200" dirty="0"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20069" y="6175314"/>
            <a:ext cx="246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Pelotas, 2015</a:t>
            </a:r>
            <a:endParaRPr lang="pt-B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27604" y="272954"/>
            <a:ext cx="8405068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Objetivo 1:   Ampliar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 cobertura da atenção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ao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pré-natal e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puerpério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7604" y="1500263"/>
            <a:ext cx="8405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Meta 1.1 Alcançar 50% 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 cobertura das gestantes cadastradas no Programa de Pré-natal da unidade de saúde.</a:t>
            </a:r>
            <a:endParaRPr lang="pt-BR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t-BR" dirty="0"/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55" y="2592870"/>
            <a:ext cx="4545333" cy="371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003499" y="542274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33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06355" y="504641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63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40227" y="5422745"/>
            <a:ext cx="84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+30</a:t>
            </a:r>
            <a:endParaRPr lang="pt-BR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75442" y="46840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101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43923" y="542274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+38</a:t>
            </a:r>
            <a:endParaRPr lang="pt-BR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781998" y="6343834"/>
            <a:ext cx="5907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1: Proporção de gestantes cadastradas no programa de pré-natal. Macapá/AP, 2015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99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1695" y="492371"/>
            <a:ext cx="80324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Meta 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1.2 Garantir </a:t>
            </a:r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a 70% das puérperas cadastradas no programa de Pré-Natal e Puerpério da Unidade de Saúde consulta puerperal antes dos 42 dias após o parto.</a:t>
            </a:r>
          </a:p>
        </p:txBody>
      </p:sp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96" y="1978925"/>
            <a:ext cx="4594673" cy="366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828186" y="5757346"/>
            <a:ext cx="5606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2: Proporção de puérperas com consulta até 42 dias após o parto. Macapá/AP, 2015.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12231" y="394420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10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71673" y="391549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21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09218" y="449470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+11</a:t>
            </a:r>
            <a:endParaRPr lang="pt-BR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61453" y="375953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35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61453" y="4494701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+14</a:t>
            </a:r>
            <a:endParaRPr lang="pt-BR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27604" y="272954"/>
            <a:ext cx="8405068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Objetivo 2: Melhorar a qualidade da atenção ao pré-natal e Puerpério realizado na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Unidade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92597" y="1354596"/>
            <a:ext cx="76986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Meta 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2.1 Garantir </a:t>
            </a:r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a 100% das gestantes o ingresso no Programa de Pré-Natal no primeiro trimestre de gestação.</a:t>
            </a:r>
          </a:p>
        </p:txBody>
      </p:sp>
      <p:pic>
        <p:nvPicPr>
          <p:cNvPr id="307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3" y="2442949"/>
            <a:ext cx="4043852" cy="357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27603" y="6099552"/>
            <a:ext cx="4043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3: Proporção de gravidas que começaram o pré-natal no primeiro trimestre. Macapá/AP, 2015.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612274" y="2803250"/>
            <a:ext cx="3957226" cy="3094892"/>
          </a:xfrm>
          <a:prstGeom prst="roundRect">
            <a:avLst/>
          </a:prstGeom>
          <a:solidFill>
            <a:srgbClr val="BEF9A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Mês 1: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02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gestante com inicio de pré-natal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tardio. </a:t>
            </a:r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Mês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2: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07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gestante com inicio de pré-natal tardio (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).</a:t>
            </a:r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Mês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3: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04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gestante com inicio de pré-natal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tardio.</a:t>
            </a:r>
          </a:p>
        </p:txBody>
      </p:sp>
    </p:spTree>
    <p:extLst>
      <p:ext uri="{BB962C8B-B14F-4D97-AF65-F5344CB8AC3E}">
        <p14:creationId xmlns:p14="http://schemas.microsoft.com/office/powerpoint/2010/main" val="22578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265539" y="3594290"/>
            <a:ext cx="457279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0" name="Rectángulo 9"/>
          <p:cNvSpPr/>
          <p:nvPr/>
        </p:nvSpPr>
        <p:spPr>
          <a:xfrm>
            <a:off x="561824" y="349518"/>
            <a:ext cx="76986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Meta 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2.2 Realizar </a:t>
            </a:r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pelo menos um exame ginecológico por trimestre em 100% das gestantes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pt-BR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3762" y="13944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7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4" y="1807698"/>
            <a:ext cx="3964480" cy="39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267114" y="5934671"/>
            <a:ext cx="39644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</a:rPr>
              <a:t>F</a:t>
            </a:r>
            <a:r>
              <a:rPr lang="pt-BR" sz="1400" dirty="0" smtClean="0">
                <a:solidFill>
                  <a:srgbClr val="C00000"/>
                </a:solidFill>
              </a:rPr>
              <a:t>igura </a:t>
            </a:r>
            <a:r>
              <a:rPr lang="pt-BR" sz="1400" dirty="0">
                <a:solidFill>
                  <a:srgbClr val="C00000"/>
                </a:solidFill>
              </a:rPr>
              <a:t>4: Proporção de grávidas com pelo menos um exame ginecológico trimestral. Macapá/AP, 2015.</a:t>
            </a:r>
          </a:p>
          <a:p>
            <a:endParaRPr lang="pt-B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56" y="1370039"/>
            <a:ext cx="4519181" cy="52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86397" y="3105836"/>
            <a:ext cx="457279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Rectángulo 5"/>
          <p:cNvSpPr/>
          <p:nvPr/>
        </p:nvSpPr>
        <p:spPr>
          <a:xfrm>
            <a:off x="2112358" y="4293190"/>
            <a:ext cx="457279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7" name="Rectángulo redondeado 6"/>
          <p:cNvSpPr/>
          <p:nvPr/>
        </p:nvSpPr>
        <p:spPr>
          <a:xfrm>
            <a:off x="747345" y="272954"/>
            <a:ext cx="7790813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100%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das Gestantes Cadastradas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Flecha izquierda, derecha y arriba 9"/>
          <p:cNvSpPr/>
          <p:nvPr/>
        </p:nvSpPr>
        <p:spPr>
          <a:xfrm rot="10800000">
            <a:off x="3538797" y="1377453"/>
            <a:ext cx="1719916" cy="99725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uadroTexto 10"/>
          <p:cNvSpPr txBox="1"/>
          <p:nvPr/>
        </p:nvSpPr>
        <p:spPr>
          <a:xfrm>
            <a:off x="327604" y="1377451"/>
            <a:ext cx="321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Realizar pelo menos um exame de </a:t>
            </a:r>
            <a:r>
              <a:rPr lang="pt-BR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mamas. </a:t>
            </a:r>
            <a:endParaRPr lang="pt-BR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77115" y="1401135"/>
            <a:ext cx="3668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Solicitação </a:t>
            </a: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de exames laboratoriais de acordo com </a:t>
            </a:r>
            <a:r>
              <a:rPr lang="pt-BR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protocolo.</a:t>
            </a:r>
            <a:endParaRPr lang="pt-BR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6509" y="2747813"/>
            <a:ext cx="862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Prescrição </a:t>
            </a:r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de sulfato ferroso e ácido fólico conforme protocolo.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10" y="3187898"/>
            <a:ext cx="4409488" cy="35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5465" y="632269"/>
            <a:ext cx="34461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Meta 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2.6 </a:t>
            </a:r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Garantir que 100% das gestantes estejam com vacina antitetânica em 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dia.</a:t>
            </a:r>
            <a:endParaRPr lang="pt-BR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31290" y="494750"/>
            <a:ext cx="41287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dirty="0">
                <a:solidFill>
                  <a:srgbClr val="C00000"/>
                </a:solidFill>
                <a:latin typeface="Arial Black" panose="020B0A04020102020204" pitchFamily="34" charset="0"/>
              </a:rPr>
              <a:t>Meta </a:t>
            </a:r>
            <a:r>
              <a:rPr lang="pt-BR" sz="2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2.7 Garantir </a:t>
            </a:r>
            <a:r>
              <a:rPr lang="pt-BR" sz="2200" dirty="0">
                <a:solidFill>
                  <a:srgbClr val="C00000"/>
                </a:solidFill>
                <a:latin typeface="Arial Black" panose="020B0A04020102020204" pitchFamily="34" charset="0"/>
              </a:rPr>
              <a:t>que 100% das gestantes estejam com vacina contra hepatite B em dia.</a:t>
            </a:r>
          </a:p>
        </p:txBody>
      </p:sp>
      <p:pic>
        <p:nvPicPr>
          <p:cNvPr id="512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62" y="1923800"/>
            <a:ext cx="4072869" cy="35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340271" y="3591640"/>
            <a:ext cx="63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31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46369" y="4233199"/>
            <a:ext cx="62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- 2</a:t>
            </a:r>
            <a:endParaRPr lang="pt-BR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592666" y="3530851"/>
            <a:ext cx="59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60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592666" y="4218109"/>
            <a:ext cx="68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-3</a:t>
            </a:r>
            <a:endParaRPr lang="pt-BR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782613" y="359164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97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630510" y="4249641"/>
            <a:ext cx="6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-4</a:t>
            </a:r>
            <a:endParaRPr lang="pt-BR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843611" y="5590852"/>
            <a:ext cx="376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5: Proporção de gestantes com vacina para hepatite B em dia. Macapá/AP, </a:t>
            </a:r>
            <a:r>
              <a:rPr lang="pt-B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  <a:endParaRPr lang="pt-B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echa abajo 15"/>
          <p:cNvSpPr/>
          <p:nvPr/>
        </p:nvSpPr>
        <p:spPr>
          <a:xfrm>
            <a:off x="1776746" y="2797898"/>
            <a:ext cx="363537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ángulo redondeado 16"/>
          <p:cNvSpPr/>
          <p:nvPr/>
        </p:nvSpPr>
        <p:spPr>
          <a:xfrm>
            <a:off x="392162" y="4256018"/>
            <a:ext cx="3132705" cy="1706948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100% das gestantes </a:t>
            </a:r>
            <a:r>
              <a:rPr lang="pt-BR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com </a:t>
            </a: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vacina antitetânica em dia.</a:t>
            </a:r>
          </a:p>
        </p:txBody>
      </p:sp>
    </p:spTree>
    <p:extLst>
      <p:ext uri="{BB962C8B-B14F-4D97-AF65-F5344CB8AC3E}">
        <p14:creationId xmlns:p14="http://schemas.microsoft.com/office/powerpoint/2010/main" val="3234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86397" y="3105836"/>
            <a:ext cx="457279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ctángulo 4"/>
          <p:cNvSpPr/>
          <p:nvPr/>
        </p:nvSpPr>
        <p:spPr>
          <a:xfrm>
            <a:off x="214990" y="445196"/>
            <a:ext cx="35729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Meta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2.8 Realizar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avaliação da necessidade de atendimento odontológico em 100% das gestantes durante o pré-natal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94836" y="445196"/>
            <a:ext cx="4128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Meta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2.9 Garantir </a:t>
            </a:r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a primeira consulta odontológica programática para 100% das gestantes cadastradas.</a:t>
            </a:r>
          </a:p>
        </p:txBody>
      </p:sp>
      <p:pic>
        <p:nvPicPr>
          <p:cNvPr id="614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9" y="2347899"/>
            <a:ext cx="3742155" cy="341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14990" y="5775569"/>
            <a:ext cx="3536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6: Proporção de gestantes com avaliação das necessidades de atendimento odontológico. </a:t>
            </a:r>
            <a:r>
              <a:rPr lang="pt-B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Macapá/AP, </a:t>
            </a:r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794" y="1937983"/>
            <a:ext cx="4357805" cy="341030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805053" y="5539079"/>
            <a:ext cx="385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7: Proporção de gestantes com primeira consulta </a:t>
            </a:r>
            <a:r>
              <a:rPr lang="pt-B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odontológica </a:t>
            </a:r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programática. Macapá/AP, 2015.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413265" y="3770203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Black" panose="020B0A04020102020204" pitchFamily="34" charset="0"/>
              </a:rPr>
              <a:t>28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621517" y="3752166"/>
            <a:ext cx="72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Black" panose="020B0A04020102020204" pitchFamily="34" charset="0"/>
              </a:rPr>
              <a:t>50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884281" y="375216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Black" panose="020B0A04020102020204" pitchFamily="34" charset="0"/>
              </a:rPr>
              <a:t>86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51754" y="414746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Black" panose="020B0A04020102020204" pitchFamily="34" charset="0"/>
              </a:rPr>
              <a:t>27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905907" y="414746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Black" panose="020B0A04020102020204" pitchFamily="34" charset="0"/>
              </a:rPr>
              <a:t>53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020196" y="4162082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 Black" panose="020B0A04020102020204" pitchFamily="34" charset="0"/>
              </a:rPr>
              <a:t>91</a:t>
            </a:r>
            <a:endParaRPr lang="pt-B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3803" y="816505"/>
            <a:ext cx="5909456" cy="5809957"/>
          </a:xfrm>
          <a:prstGeom prst="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2.10 Examinar </a:t>
            </a:r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as mamas em 100% das puérperas cadastradas no Programa.</a:t>
            </a:r>
          </a:p>
          <a:p>
            <a:endParaRPr lang="pt-BR" dirty="0">
              <a:latin typeface="Arial Black" panose="020B0A04020102020204" pitchFamily="34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2.11 Examinar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o abdome em 100% das puérperas cadastradas no Programa.</a:t>
            </a:r>
          </a:p>
          <a:p>
            <a:endParaRPr lang="pt-BR" dirty="0">
              <a:latin typeface="Arial Black" panose="020B0A04020102020204" pitchFamily="34" charset="0"/>
            </a:endParaRPr>
          </a:p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2.12 Realizar </a:t>
            </a:r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exame ginecológico em 100% das puérperas cadastradas no Programa.</a:t>
            </a:r>
          </a:p>
          <a:p>
            <a:endParaRPr lang="pt-BR" dirty="0">
              <a:latin typeface="Arial Black" panose="020B0A04020102020204" pitchFamily="34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2.13 Avaliar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o estado psíquico em 100% das puérperas cadastradas no Programa.</a:t>
            </a:r>
          </a:p>
          <a:p>
            <a:endParaRPr lang="pt-BR" dirty="0">
              <a:latin typeface="Arial Black" panose="020B0A04020102020204" pitchFamily="34" charset="0"/>
            </a:endParaRPr>
          </a:p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2.14 Avaliar </a:t>
            </a:r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intercorrências em 100% das puérperas cadastradas no Programa.</a:t>
            </a:r>
          </a:p>
          <a:p>
            <a:endParaRPr lang="pt-BR" dirty="0">
              <a:latin typeface="Arial Black" panose="020B0A04020102020204" pitchFamily="34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2.15 Prescrever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a 100% das puérperas um dos métodos de anticoncepção.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22542" y="354842"/>
            <a:ext cx="136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METAS</a:t>
            </a:r>
            <a:endParaRPr lang="pt-BR" dirty="0"/>
          </a:p>
        </p:txBody>
      </p:sp>
      <p:sp>
        <p:nvSpPr>
          <p:cNvPr id="8" name="Flecha a la derecha con bandas 7"/>
          <p:cNvSpPr/>
          <p:nvPr/>
        </p:nvSpPr>
        <p:spPr>
          <a:xfrm>
            <a:off x="6137441" y="3432142"/>
            <a:ext cx="870195" cy="578680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ortar rectángulo de esquina del mismo lado 8"/>
          <p:cNvSpPr/>
          <p:nvPr/>
        </p:nvSpPr>
        <p:spPr>
          <a:xfrm>
            <a:off x="7007636" y="3181401"/>
            <a:ext cx="1959383" cy="1080167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100% das puérperas cadastradas </a:t>
            </a:r>
          </a:p>
        </p:txBody>
      </p:sp>
    </p:spTree>
    <p:extLst>
      <p:ext uri="{BB962C8B-B14F-4D97-AF65-F5344CB8AC3E}">
        <p14:creationId xmlns:p14="http://schemas.microsoft.com/office/powerpoint/2010/main" val="6695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78791" y="272954"/>
            <a:ext cx="8405068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Objetivo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: Melhorar a adesão ao pré-natal e das mães ao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puerpério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8790" y="1363786"/>
            <a:ext cx="8405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Meta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 3.1 Realizar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busca ativa de 100% das gestantes faltosas às consultas de pré-natal.</a:t>
            </a:r>
          </a:p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3.2 Realizar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busca ativa em 100% das puérperas que não realizaram a consulta de puerpério até 30 dias após o parto. </a:t>
            </a:r>
          </a:p>
          <a:p>
            <a:endParaRPr lang="pt-BR" dirty="0"/>
          </a:p>
        </p:txBody>
      </p:sp>
      <p:sp>
        <p:nvSpPr>
          <p:cNvPr id="7" name="Recortar rectángulo de esquina del mismo lado 6"/>
          <p:cNvSpPr/>
          <p:nvPr/>
        </p:nvSpPr>
        <p:spPr>
          <a:xfrm>
            <a:off x="5863779" y="3087335"/>
            <a:ext cx="2920079" cy="3258875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Conseguimos </a:t>
            </a: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resgatar 100% das grávidas e puérperas faltosas as </a:t>
            </a:r>
            <a:r>
              <a:rPr lang="pt-BR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consultas</a:t>
            </a:r>
            <a:endParaRPr lang="pt-BR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9" y="2811439"/>
            <a:ext cx="2764151" cy="39305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90" y="2811440"/>
            <a:ext cx="2772027" cy="39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78791" y="272954"/>
            <a:ext cx="8405068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Objetivo 4: Melhorar o registro das informações do pré-natal e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puerpério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8791" y="1388183"/>
            <a:ext cx="8405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Meta :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4.1 Manter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registro na ficha de acompanhamento/espelho de pré-natal em 100% das gestantes.</a:t>
            </a:r>
          </a:p>
          <a:p>
            <a:pPr lvl="0"/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          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4.2 Manter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registro na ficha de acompanhamento do Programa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para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100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% das puérperas.</a:t>
            </a:r>
          </a:p>
        </p:txBody>
      </p:sp>
      <p:sp>
        <p:nvSpPr>
          <p:cNvPr id="7" name="Recortar rectángulo de esquina del mismo lado 6"/>
          <p:cNvSpPr/>
          <p:nvPr/>
        </p:nvSpPr>
        <p:spPr>
          <a:xfrm>
            <a:off x="5292839" y="3212984"/>
            <a:ext cx="3378407" cy="3258875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100%</a:t>
            </a: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das nossas grávidas e puérperas com </a:t>
            </a:r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registro</a:t>
            </a: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nas fichas </a:t>
            </a: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de acompanhamento/ficha-espelho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0" y="3035563"/>
            <a:ext cx="4433733" cy="35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347696" y="436728"/>
            <a:ext cx="3068870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73370" y="1818762"/>
            <a:ext cx="80976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 atenção à saúde da mulher no Sistema Único de Saúde requer ampliação, qualificação e humanização.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 Black" panose="020B0A04020102020204" pitchFamily="34" charset="0"/>
              </a:rPr>
              <a:t> Um número expressivo de mortes materna e infantil ainda faz parte da realidade social e sanitária do Brasil.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Tais mortes ainda ocorrem por causas evitáveis.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>
                <a:latin typeface="Arial Black" panose="020B0A04020102020204" pitchFamily="34" charset="0"/>
              </a:rPr>
              <a:t>M</a:t>
            </a:r>
            <a:r>
              <a:rPr lang="pt-BR" dirty="0" smtClean="0">
                <a:latin typeface="Arial Black" panose="020B0A04020102020204" pitchFamily="34" charset="0"/>
              </a:rPr>
              <a:t>antém-se elevada a incidência de sífilis congênita, assim como da hipertensão arterial sistêmica, que é a causa mais frequente de morbimortalidade materna e Perinatal no Brasil.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U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 assistência pré-natal adequada garantirá a detecção e a intervenção precoce das situações de risco. 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2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78791" y="272954"/>
            <a:ext cx="8405068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Objetivo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: Realizar avaliação de risco nas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gestantes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ortar rectángulo de esquina del mismo lado 2"/>
          <p:cNvSpPr/>
          <p:nvPr/>
        </p:nvSpPr>
        <p:spPr>
          <a:xfrm>
            <a:off x="560704" y="2579428"/>
            <a:ext cx="2920079" cy="3575713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Avaliação </a:t>
            </a: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do </a:t>
            </a:r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risco gestacional</a:t>
            </a: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, o qual foi realizado em </a:t>
            </a:r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100% das grávidas </a:t>
            </a:r>
            <a:r>
              <a:rPr lang="pt-B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cadastradas durante a intervenção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78791" y="1388184"/>
            <a:ext cx="8405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Meta : 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5.1 Avaliar </a:t>
            </a:r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risco gestacional em 100% das gestantes.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34" y="1948233"/>
            <a:ext cx="4894425" cy="48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37841" y="286601"/>
            <a:ext cx="8405068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Objetivo 6: Promover a saúde no pré-natal e das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puérperas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7872" y="1293120"/>
            <a:ext cx="8787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100% das </a:t>
            </a: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gestantes e puérperas </a:t>
            </a:r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cadastradas no </a:t>
            </a: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Programa foram orientadas </a:t>
            </a:r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Flecha a la derecha con bandas 4"/>
          <p:cNvSpPr/>
          <p:nvPr/>
        </p:nvSpPr>
        <p:spPr>
          <a:xfrm rot="5400000">
            <a:off x="6065265" y="1883477"/>
            <a:ext cx="684888" cy="434085"/>
          </a:xfrm>
          <a:prstGeom prst="striped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ortar rectángulo de esquina del mismo lado 5"/>
          <p:cNvSpPr/>
          <p:nvPr/>
        </p:nvSpPr>
        <p:spPr>
          <a:xfrm>
            <a:off x="3775619" y="2757948"/>
            <a:ext cx="5264180" cy="4100052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pt-BR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rientação </a:t>
            </a:r>
            <a:r>
              <a:rPr lang="pt-BR" sz="1600" dirty="0">
                <a:solidFill>
                  <a:srgbClr val="C00000"/>
                </a:solidFill>
                <a:latin typeface="Arial Black" panose="020B0A04020102020204" pitchFamily="34" charset="0"/>
              </a:rPr>
              <a:t>nutricional durante a </a:t>
            </a:r>
            <a:r>
              <a:rPr lang="pt-BR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gestação.</a:t>
            </a:r>
          </a:p>
          <a:p>
            <a:endParaRPr lang="pt-BR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Sobre </a:t>
            </a:r>
            <a:r>
              <a:rPr lang="pt-B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aleitamento materno </a:t>
            </a: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exclusivo.</a:t>
            </a:r>
          </a:p>
          <a:p>
            <a:endParaRPr lang="pt-BR" sz="1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pt-BR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Sobre </a:t>
            </a:r>
            <a:r>
              <a:rPr lang="pt-BR" sz="1600" dirty="0">
                <a:solidFill>
                  <a:srgbClr val="C00000"/>
                </a:solidFill>
                <a:latin typeface="Arial Black" panose="020B0A04020102020204" pitchFamily="34" charset="0"/>
              </a:rPr>
              <a:t>os cuidados do recém-nascido</a:t>
            </a:r>
            <a:r>
              <a:rPr lang="pt-BR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pt-BR" sz="1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Sobre planejamento </a:t>
            </a: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familiar (</a:t>
            </a: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anticoncepção </a:t>
            </a:r>
            <a:r>
              <a:rPr lang="pt-B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após o </a:t>
            </a: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parto).</a:t>
            </a:r>
          </a:p>
          <a:p>
            <a:endParaRPr lang="pt-BR" sz="1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pt-BR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Sobre </a:t>
            </a:r>
            <a:r>
              <a:rPr lang="pt-BR" sz="1600" dirty="0">
                <a:solidFill>
                  <a:srgbClr val="C00000"/>
                </a:solidFill>
                <a:latin typeface="Arial Black" panose="020B0A04020102020204" pitchFamily="34" charset="0"/>
              </a:rPr>
              <a:t>os riscos do tabagismo e do uso de álcool e drogas na gestação</a:t>
            </a:r>
            <a:r>
              <a:rPr lang="pt-BR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pt-BR" sz="1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Sobre </a:t>
            </a:r>
            <a:r>
              <a:rPr lang="pt-B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higiene </a:t>
            </a: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bucal.</a:t>
            </a:r>
            <a:endParaRPr lang="pt-BR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0" y="4131630"/>
            <a:ext cx="2928806" cy="27263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2" y="1693231"/>
            <a:ext cx="2908775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59564" y="1260503"/>
            <a:ext cx="8038733" cy="800311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Importância da intervenção para a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Equipe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552447" y="218364"/>
            <a:ext cx="2110934" cy="914400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Discussão</a:t>
            </a:r>
            <a:endParaRPr lang="pt-B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ortar rectángulo de esquina del mismo lado 4"/>
          <p:cNvSpPr/>
          <p:nvPr/>
        </p:nvSpPr>
        <p:spPr>
          <a:xfrm>
            <a:off x="102376" y="2239867"/>
            <a:ext cx="4320266" cy="1601614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durante a intervenção teve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positivo quanto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qualificação dos profissionais da equipe, assim como o </a:t>
            </a: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aprimoramento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os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protocolos.</a:t>
            </a: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ortar rectángulo de esquina del mismo lado 5"/>
          <p:cNvSpPr/>
          <p:nvPr/>
        </p:nvSpPr>
        <p:spPr>
          <a:xfrm>
            <a:off x="102375" y="4014981"/>
            <a:ext cx="4320266" cy="1359017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definidas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 </a:t>
            </a: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um dos profissionais da equipe. 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ortar rectángulo de esquina del mismo lado 6"/>
          <p:cNvSpPr/>
          <p:nvPr/>
        </p:nvSpPr>
        <p:spPr>
          <a:xfrm>
            <a:off x="4668344" y="4014380"/>
            <a:ext cx="4350980" cy="1359017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Proporcionado  a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cadastramento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oferecido a nossas gestantes e puérperas.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ortar rectángulo de esquina del mismo lado 7"/>
          <p:cNvSpPr/>
          <p:nvPr/>
        </p:nvSpPr>
        <p:spPr>
          <a:xfrm>
            <a:off x="4668344" y="2239867"/>
            <a:ext cx="4350980" cy="1601614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epercussão positiva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da equipe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conseguimos confeccionar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aprimorar 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nossa agenda de trabalho para aumentar a nossa cobertura e os outros indicadores</a:t>
            </a: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ortar rectángulo de esquina del mismo lado 9"/>
          <p:cNvSpPr/>
          <p:nvPr/>
        </p:nvSpPr>
        <p:spPr>
          <a:xfrm>
            <a:off x="1050465" y="5481674"/>
            <a:ext cx="7022992" cy="1359017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Conseguimos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trabalhar como equipe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tivemos que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unir-nos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conseguir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adequadamente as ações previstas para a intervenção.</a:t>
            </a:r>
          </a:p>
        </p:txBody>
      </p:sp>
    </p:spTree>
    <p:extLst>
      <p:ext uri="{BB962C8B-B14F-4D97-AF65-F5344CB8AC3E}">
        <p14:creationId xmlns:p14="http://schemas.microsoft.com/office/powerpoint/2010/main" val="25532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68716" y="427990"/>
            <a:ext cx="8540903" cy="800311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Importância da intervenção para o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Serviço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ortar rectángulo de esquina del mismo lado 2"/>
          <p:cNvSpPr/>
          <p:nvPr/>
        </p:nvSpPr>
        <p:spPr>
          <a:xfrm>
            <a:off x="315377" y="3303525"/>
            <a:ext cx="4320266" cy="1592882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propiciou </a:t>
            </a:r>
            <a:r>
              <a:rPr lang="pt-BR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organização do serviço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dos </a:t>
            </a:r>
            <a:r>
              <a:rPr lang="pt-BR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espaços físicos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ações como acolhimento,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consultas,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triagem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registros, entre outros aspectos.</a:t>
            </a:r>
          </a:p>
        </p:txBody>
      </p:sp>
      <p:sp>
        <p:nvSpPr>
          <p:cNvPr id="4" name="Recortar rectángulo de esquina del mismo lado 3"/>
          <p:cNvSpPr/>
          <p:nvPr/>
        </p:nvSpPr>
        <p:spPr>
          <a:xfrm>
            <a:off x="315377" y="5210506"/>
            <a:ext cx="4320266" cy="1359017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positivo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à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 das </a:t>
            </a: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equipes e de outros professionais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UBS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realização de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grupais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ortar rectángulo de esquina del mismo lado 4"/>
          <p:cNvSpPr/>
          <p:nvPr/>
        </p:nvSpPr>
        <p:spPr>
          <a:xfrm>
            <a:off x="315376" y="1579098"/>
            <a:ext cx="4406144" cy="1359017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foi muito importante para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dos serviços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oferecidos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nossas gravidas e puérperas.</a:t>
            </a:r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42" y="1329472"/>
            <a:ext cx="3122467" cy="27704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42" y="4162056"/>
            <a:ext cx="3122467" cy="25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255249" y="455286"/>
            <a:ext cx="6678890" cy="800311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Importância da intervenção para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a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Comunidade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ortar rectángulo de esquina del mismo lado 2"/>
          <p:cNvSpPr/>
          <p:nvPr/>
        </p:nvSpPr>
        <p:spPr>
          <a:xfrm>
            <a:off x="214990" y="1809473"/>
            <a:ext cx="4379703" cy="1359017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apoio dos líderes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comunitários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comunidade </a:t>
            </a: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aumentou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conhecimento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nossa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</a:t>
            </a:r>
            <a:r>
              <a:rPr lang="pt-B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programática. </a:t>
            </a:r>
            <a:endParaRPr lang="pt-B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ortar rectángulo de esquina del mismo lado 3"/>
          <p:cNvSpPr/>
          <p:nvPr/>
        </p:nvSpPr>
        <p:spPr>
          <a:xfrm>
            <a:off x="4954997" y="3686420"/>
            <a:ext cx="3900525" cy="1359017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Realizamos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promoção de saúde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</a:t>
            </a:r>
            <a:r>
              <a:rPr lang="pt-BR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qualidads</a:t>
            </a:r>
            <a:r>
              <a:rPr lang="pt-B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vida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mãe e do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Recém-nascido.</a:t>
            </a:r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ortar rectángulo de esquina del mismo lado 4"/>
          <p:cNvSpPr/>
          <p:nvPr/>
        </p:nvSpPr>
        <p:spPr>
          <a:xfrm>
            <a:off x="214990" y="3686420"/>
            <a:ext cx="3941478" cy="1359017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Aumentou o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 de satisfação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nossas puérperas e grávidas.</a:t>
            </a:r>
          </a:p>
        </p:txBody>
      </p:sp>
      <p:sp>
        <p:nvSpPr>
          <p:cNvPr id="6" name="Recortar rectángulo de esquina del mismo lado 5"/>
          <p:cNvSpPr/>
          <p:nvPr/>
        </p:nvSpPr>
        <p:spPr>
          <a:xfrm>
            <a:off x="4954997" y="1809472"/>
            <a:ext cx="3900525" cy="1359017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Aumentamos </a:t>
            </a:r>
            <a:r>
              <a:rPr lang="pt-B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Gestantes e Puérperas.</a:t>
            </a:r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ortar rectángulo de esquina del mismo lado 6"/>
          <p:cNvSpPr/>
          <p:nvPr/>
        </p:nvSpPr>
        <p:spPr>
          <a:xfrm>
            <a:off x="2644431" y="5352050"/>
            <a:ext cx="3756369" cy="1359017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atendimentos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foram de muita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 acordo com os protocolos estabelecidos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de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470930" y="427990"/>
            <a:ext cx="8005802" cy="800311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Reflexão crítica sobre o processo pessoal de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aprendizagem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ortar rectángulo de esquina del mismo lado 2"/>
          <p:cNvSpPr/>
          <p:nvPr/>
        </p:nvSpPr>
        <p:spPr>
          <a:xfrm>
            <a:off x="573305" y="1774210"/>
            <a:ext cx="7903426" cy="4537881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Impacto positivo </a:t>
            </a:r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na minha prática profissional, pois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consegui </a:t>
            </a:r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aprimorar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meus </a:t>
            </a:r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conhecimentos dos diferentes protocolos do Ministério da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Saúde.</a:t>
            </a:r>
          </a:p>
          <a:p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Papel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importantíssimo no desenvolvimento e enriquecimento da minha língua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portuguesa.</a:t>
            </a:r>
          </a:p>
          <a:p>
            <a:endParaRPr lang="pt-BR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Me ajudou a aprimorar </a:t>
            </a:r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e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aperfeiçoar os meus </a:t>
            </a:r>
            <a:r>
              <a:rPr lang="pt-BR" dirty="0">
                <a:solidFill>
                  <a:srgbClr val="C00000"/>
                </a:solidFill>
                <a:latin typeface="Arial Black" panose="020B0A04020102020204" pitchFamily="34" charset="0"/>
              </a:rPr>
              <a:t>conhecimentos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informáticos.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 proporcionou 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as ferramentas para aprimorar meu trabalho e o trabalho da minha equipe desenvolvendo a habilidade de envolver a comunidade na resolução dos problemas </a:t>
            </a:r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7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04684" y="1839763"/>
            <a:ext cx="8038947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r">
              <a:lnSpc>
                <a:spcPct val="150000"/>
              </a:lnSpc>
              <a:spcAft>
                <a:spcPts val="1000"/>
              </a:spcAft>
            </a:pPr>
            <a:r>
              <a:rPr lang="pt-BR" sz="2400" b="1" dirty="0">
                <a:solidFill>
                  <a:srgbClr val="00206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“O que você faz com amor e cuidado tem uma chance de fazer diferença, tanto para você como para a vida de outras pessoas. Tudo o que se faz sem amor e sem convicção é fadado ao fracasso e à perda de tempo, para você e para os </a:t>
            </a:r>
            <a:r>
              <a:rPr lang="pt-BR" sz="2400" b="1" dirty="0" smtClean="0">
                <a:solidFill>
                  <a:srgbClr val="00206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outros.”</a:t>
            </a:r>
          </a:p>
          <a:p>
            <a:pPr indent="540385" algn="r">
              <a:lnSpc>
                <a:spcPct val="150000"/>
              </a:lnSpc>
              <a:spcAft>
                <a:spcPts val="1000"/>
              </a:spcAft>
            </a:pPr>
            <a:r>
              <a:rPr lang="pt-BR" b="1" dirty="0" smtClean="0">
                <a:solidFill>
                  <a:srgbClr val="00206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b="1" dirty="0">
                <a:solidFill>
                  <a:srgbClr val="00206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Wim Wenders</a:t>
            </a:r>
            <a:r>
              <a:rPr lang="pt-BR" b="1" dirty="0" smtClean="0">
                <a:solidFill>
                  <a:srgbClr val="00206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Edwardian Script ITC" panose="030303020407070D08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95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21" y="3275463"/>
            <a:ext cx="3095168" cy="35825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409120" cy="32754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61393" y="136479"/>
            <a:ext cx="117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Macapá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34617" y="803101"/>
            <a:ext cx="5610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É a capital e maior cidade do estado do Amapá.</a:t>
            </a:r>
          </a:p>
          <a:p>
            <a:endParaRPr lang="pt-BR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S</a:t>
            </a: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 localiza as margens do rio Amazonas é cortada pela linha do Equador.</a:t>
            </a:r>
          </a:p>
          <a:p>
            <a:endParaRPr lang="pt-BR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População: 446.757  habitantes (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IBGE, 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2014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).</a:t>
            </a:r>
            <a:endPara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t-BR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119057" y="3446973"/>
            <a:ext cx="2685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Serviços de </a:t>
            </a:r>
            <a:r>
              <a:rPr lang="pt-BR" dirty="0" smtClean="0">
                <a:latin typeface="Arial Black" panose="020B0A04020102020204" pitchFamily="34" charset="0"/>
              </a:rPr>
              <a:t>Saúde  </a:t>
            </a:r>
            <a:endParaRPr lang="pt-BR" dirty="0" smtClean="0">
              <a:latin typeface="Arial Black" panose="020B0A04020102020204" pitchFamily="34" charset="0"/>
            </a:endParaRPr>
          </a:p>
          <a:p>
            <a:endParaRPr lang="pt-BR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3880124"/>
            <a:ext cx="5978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23 UBS (20 são urbanas e 03 rurais).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 Black" panose="020B0A04020102020204" pitchFamily="34" charset="0"/>
              </a:rPr>
              <a:t>82 equipes de Estratégia de Saúde da Família (ESF).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 Black" panose="020B0A04020102020204" pitchFamily="34" charset="0"/>
              </a:rPr>
              <a:t>08 Núcleos de Apoio à Saúde da Família (NASF).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Atenção hospitalar estadual.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Centro de Especialidades Odontológicas do estado.</a:t>
            </a:r>
          </a:p>
          <a:p>
            <a:endParaRPr lang="pt-BR" sz="16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04697" y="528431"/>
            <a:ext cx="3752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UBS Leozildo B. </a:t>
            </a: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Fontoura</a:t>
            </a:r>
            <a:endParaRPr lang="pt-BR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8544"/>
            <a:ext cx="3880049" cy="28245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" y="3753134"/>
            <a:ext cx="3877838" cy="310486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115514" y="1596071"/>
            <a:ext cx="4881841" cy="4314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uadroTexto 13"/>
          <p:cNvSpPr txBox="1"/>
          <p:nvPr/>
        </p:nvSpPr>
        <p:spPr>
          <a:xfrm>
            <a:off x="4115515" y="1706420"/>
            <a:ext cx="48818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E</a:t>
            </a: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ncontra-se localizada na zona sul da cidade.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É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uma UBS urbana inserida no bairro Universidade na periferia da cidade.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03 equipes básicas de </a:t>
            </a: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saúde.</a:t>
            </a:r>
            <a:endParaRPr lang="pt-BR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O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ferece serviços de saúde para uma população de 18.000 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habitantes.</a:t>
            </a: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endParaRPr lang="pt-BR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t-BR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t-BR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65604" y="351693"/>
            <a:ext cx="713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Ação programática antes da </a:t>
            </a:r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intervenção</a:t>
            </a:r>
            <a:endParaRPr lang="pt-BR" dirty="0"/>
          </a:p>
        </p:txBody>
      </p:sp>
      <p:sp>
        <p:nvSpPr>
          <p:cNvPr id="5" name="Rectángulo 4"/>
          <p:cNvSpPr/>
          <p:nvPr/>
        </p:nvSpPr>
        <p:spPr>
          <a:xfrm>
            <a:off x="812551" y="1153552"/>
            <a:ext cx="3334622" cy="1167618"/>
          </a:xfrm>
          <a:prstGeom prst="rect">
            <a:avLst/>
          </a:prstGeom>
          <a:solidFill>
            <a:srgbClr val="C2DA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Gestantes: 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72 de 180 de estimativa (40% cobertura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 </a:t>
            </a:r>
            <a:endParaRPr lang="pt-BR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28564" y="1153552"/>
            <a:ext cx="3408491" cy="1167618"/>
          </a:xfrm>
          <a:prstGeom prst="rect">
            <a:avLst/>
          </a:prstGeom>
          <a:solidFill>
            <a:srgbClr val="C2DA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Puérperas : 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178 de 380 de estimativa (47% cobertura</a:t>
            </a:r>
            <a:r>
              <a:rPr lang="pt-BR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 </a:t>
            </a:r>
            <a:endParaRPr lang="pt-BR" sz="2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09023" y="3024554"/>
            <a:ext cx="70280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Não se utilizava protocolos.</a:t>
            </a:r>
          </a:p>
          <a:p>
            <a:endParaRPr lang="pt-BR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Deficiente qualidade dos atendimentos.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Não havia ficha-espelho e a qualidade dos registros era </a:t>
            </a: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péssima.</a:t>
            </a:r>
            <a:endParaRPr lang="pt-BR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t-BR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Insuficientes ações, encaminhadas a promover hábitos de vida saudáveis.</a:t>
            </a:r>
          </a:p>
          <a:p>
            <a:endParaRPr lang="pt-BR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Atrasos em </a:t>
            </a: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consulta.</a:t>
            </a:r>
            <a:endParaRPr lang="pt-BR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37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473823" y="436728"/>
            <a:ext cx="2170370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Objetivo </a:t>
            </a:r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geral</a:t>
            </a: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4325182" y="1733265"/>
            <a:ext cx="593781" cy="103723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56116" y="3093811"/>
            <a:ext cx="6357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Melhorar a Atenção </a:t>
            </a:r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ao </a:t>
            </a:r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Pré-natal e Puerpério, na UBS Leozildo Barreto Fontoura, </a:t>
            </a:r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Macapá/AP</a:t>
            </a:r>
            <a:endParaRPr lang="pt-B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364822" y="395784"/>
            <a:ext cx="4319752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Objetivos Específicos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0922" y="2538486"/>
            <a:ext cx="73443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Ampliar a cobertura da atenção </a:t>
            </a: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as gestantes </a:t>
            </a: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 puérperas.</a:t>
            </a:r>
          </a:p>
          <a:p>
            <a:endParaRPr lang="pt-BR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Melhorar a qualidade da atenção ao pré-natal e Puerpério realizado na Unidade.</a:t>
            </a:r>
          </a:p>
          <a:p>
            <a:endParaRPr lang="pt-BR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Melhorar a adesão ao pré-natal e das mães ao puerpério.</a:t>
            </a:r>
          </a:p>
          <a:p>
            <a:endParaRPr lang="pt-BR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Melhorar o registro das informações do pré-natal e puerpério.</a:t>
            </a:r>
          </a:p>
          <a:p>
            <a:endParaRPr lang="pt-BR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Realizar avaliação de risco nas gestantes.</a:t>
            </a:r>
          </a:p>
          <a:p>
            <a:pPr marL="457200" indent="-457200">
              <a:buFont typeface="+mj-lt"/>
              <a:buAutoNum type="arabicPeriod" startAt="6"/>
            </a:pPr>
            <a:endParaRPr lang="pt-BR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Promover a saúde no pré-natal e das puérperas.</a:t>
            </a:r>
            <a:endParaRPr lang="pt-BR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4193524" y="1405720"/>
            <a:ext cx="593781" cy="103723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05661" y="1815152"/>
            <a:ext cx="7217506" cy="4339988"/>
          </a:xfrm>
          <a:prstGeom prst="rect">
            <a:avLst/>
          </a:prstGeom>
          <a:solidFill>
            <a:srgbClr val="C2D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Intervenção: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realizada em 12 semanas na UBS Leozildo Barreto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Fontoura.</a:t>
            </a:r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Ações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em quatro eixos temáticos: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monitoramento e avaliação;  organização e gestão do serviço, engajamento público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qualificação da prática clínica.</a:t>
            </a:r>
          </a:p>
          <a:p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Baseadas nos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Cadernos de Atenção Básica n° 32 – Atenção ao pré-natal de baixo risco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(BRASIL, 2013).</a:t>
            </a:r>
          </a:p>
          <a:p>
            <a:endParaRPr lang="pt-BR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Registro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prontuário clínico individual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 a </a:t>
            </a:r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ficha-espelho de pré-natal/vacinação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.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158096" y="395784"/>
            <a:ext cx="2948428" cy="914400"/>
          </a:xfrm>
          <a:prstGeom prst="round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Metodologia</a:t>
            </a:r>
            <a:endParaRPr lang="pt-BR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457023" y="1323833"/>
            <a:ext cx="4156465" cy="914400"/>
          </a:xfrm>
          <a:prstGeom prst="roundRect">
            <a:avLst/>
          </a:prstGeom>
          <a:solidFill>
            <a:srgbClr val="C2DA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Objetivos , Metas e Resultados</a:t>
            </a:r>
            <a:endParaRPr lang="pt-BR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35" y="3239461"/>
            <a:ext cx="3611441" cy="32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1618</Words>
  <Application>Microsoft Office PowerPoint</Application>
  <PresentationFormat>Personalizar</PresentationFormat>
  <Paragraphs>198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alexis medel</dc:creator>
  <cp:lastModifiedBy>Mônica Vohlbrecht</cp:lastModifiedBy>
  <cp:revision>58</cp:revision>
  <dcterms:created xsi:type="dcterms:W3CDTF">2015-10-15T03:10:58Z</dcterms:created>
  <dcterms:modified xsi:type="dcterms:W3CDTF">2015-10-16T02:15:56Z</dcterms:modified>
</cp:coreProperties>
</file>