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300" r:id="rId27"/>
    <p:sldId id="282" r:id="rId28"/>
    <p:sldId id="283" r:id="rId29"/>
    <p:sldId id="284" r:id="rId30"/>
    <p:sldId id="285" r:id="rId31"/>
    <p:sldId id="286" r:id="rId32"/>
    <p:sldId id="287" r:id="rId33"/>
    <p:sldId id="303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302" r:id="rId43"/>
    <p:sldId id="296" r:id="rId44"/>
    <p:sldId id="297" r:id="rId45"/>
    <p:sldId id="298" r:id="rId46"/>
    <p:sldId id="299" r:id="rId47"/>
    <p:sldId id="301" r:id="rId4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1" d="100"/>
          <a:sy n="91" d="100"/>
        </p:scale>
        <p:origin x="-7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EMANA%2012%20%20PRE-NATAL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EMANA%2012%20%20PRE-NATAL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EMANA%2012%20%20PRE-NATAL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EMANA%2012%20%20PUERPERIO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EMANA%2012%20%20PUERPERIO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EMANA%2012%20%20PRE-NATAL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EMANA%2012%20%20PRE-NATAL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EMANA%2012%20%20PRE-NATAL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EMANA%2012%20%20PRE-NATAL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EMANA%2012%20%20PRE-NATAL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EMANA%2012%20%20PRE-NATAL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EMANA%2012%20%20PRE-NATAL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EMANA%2012%20%20PRE-NATA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18"/>
  <c:chart>
    <c:title>
      <c:tx>
        <c:rich>
          <a:bodyPr/>
          <a:lstStyle/>
          <a:p>
            <a:pPr algn="ctr" rtl="0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2000" dirty="0"/>
              <a:t>Proporção de gestantes cadastradas no Programa de Pré-natal</a:t>
            </a:r>
            <a:r>
              <a:rPr lang="pt-BR" sz="1600" dirty="0"/>
              <a:t>. </a:t>
            </a:r>
          </a:p>
        </c:rich>
      </c:tx>
      <c:layout>
        <c:manualLayout>
          <c:xMode val="edge"/>
          <c:yMode val="edge"/>
          <c:x val="0.11581551433517653"/>
          <c:y val="0.80711945676404484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923283332154622"/>
          <c:y val="9.7466943692669533E-2"/>
          <c:w val="0.84677502714590513"/>
          <c:h val="0.63441082273053462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gestantes cadastradas no Programa de Pré-natal. 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</c:spPr>
          <c:dLbls>
            <c:dLbl>
              <c:idx val="0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x-none" dirty="0" smtClean="0">
                        <a:solidFill>
                          <a:schemeClr val="tx1"/>
                        </a:solidFill>
                      </a:rPr>
                      <a:t>57,9%</a:t>
                    </a:r>
                    <a:endParaRPr lang="en-US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x-none" dirty="0" smtClean="0">
                        <a:solidFill>
                          <a:schemeClr val="tx1"/>
                        </a:solidFill>
                      </a:rPr>
                      <a:t>97,4%</a:t>
                    </a:r>
                    <a:endParaRPr lang="en-US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37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2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x-none" dirty="0" smtClean="0">
                        <a:solidFill>
                          <a:schemeClr val="tx1"/>
                        </a:solidFill>
                      </a:rPr>
                      <a:t>100,0%</a:t>
                    </a:r>
                    <a:endParaRPr lang="en-US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38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es-E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</c:ext>
            </c:extLst>
          </c:dLbls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0.57894736842105254</c:v>
                </c:pt>
                <c:pt idx="1">
                  <c:v>0.97368421052631582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Val val="1"/>
        </c:dLbls>
        <c:overlap val="-10"/>
        <c:axId val="67303296"/>
        <c:axId val="67304832"/>
      </c:barChart>
      <c:catAx>
        <c:axId val="6730329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67304832"/>
        <c:crosses val="autoZero"/>
        <c:auto val="1"/>
        <c:lblAlgn val="ctr"/>
        <c:lblOffset val="100"/>
      </c:catAx>
      <c:valAx>
        <c:axId val="67304832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6730329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/>
          <a:lstStyle/>
          <a:p>
            <a:pPr algn="ctr" rtl="0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800" dirty="0"/>
              <a:t>Proporção de gestantes que receberam orientação sobre cuidados com o </a:t>
            </a:r>
            <a:r>
              <a:rPr lang="pt-BR" sz="1800" dirty="0" smtClean="0"/>
              <a:t>recém-nascido</a:t>
            </a:r>
            <a:endParaRPr lang="pt-BR" sz="1800" dirty="0"/>
          </a:p>
        </c:rich>
      </c:tx>
      <c:layout>
        <c:manualLayout>
          <c:xMode val="edge"/>
          <c:yMode val="edge"/>
          <c:x val="0.12754287745288914"/>
          <c:y val="0.80938712579326999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843615772141287"/>
          <c:y val="0.11013961778124216"/>
          <c:w val="0.84426229508196649"/>
          <c:h val="0.57794676806083645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Indicadores!$C$89</c:f>
              <c:strCache>
                <c:ptCount val="1"/>
                <c:pt idx="0">
                  <c:v>Proporção de gestantes que receberam orientação sobre cuidados com o recém-nascido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25400">
              <a:noFill/>
            </a:ln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x-none" dirty="0" smtClean="0"/>
                      <a:t>100,0%</a:t>
                    </a:r>
                    <a:endParaRPr lang="en-US" dirty="0" smtClean="0"/>
                  </a:p>
                  <a:p>
                    <a:r>
                      <a:rPr lang="en-US" dirty="0" smtClean="0"/>
                      <a:t>22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x-none" dirty="0" smtClean="0"/>
                      <a:t>89,2%</a:t>
                    </a:r>
                    <a:endParaRPr lang="en-US" dirty="0" smtClean="0"/>
                  </a:p>
                  <a:p>
                    <a:r>
                      <a:rPr lang="en-US" dirty="0" smtClean="0"/>
                      <a:t>33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x-none" dirty="0" smtClean="0"/>
                      <a:t>100,0%</a:t>
                    </a:r>
                    <a:endParaRPr lang="en-US" dirty="0" smtClean="0"/>
                  </a:p>
                  <a:p>
                    <a:r>
                      <a:rPr lang="en-US" dirty="0" smtClean="0"/>
                      <a:t>38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Indicadores!$D$88:$G$88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Indicadores!$D$89:$G$89</c:f>
              <c:numCache>
                <c:formatCode>0.0%</c:formatCode>
                <c:ptCount val="4"/>
                <c:pt idx="0">
                  <c:v>1</c:v>
                </c:pt>
                <c:pt idx="1">
                  <c:v>0.89189189189189233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/>
        <c:axId val="70712704"/>
        <c:axId val="70722688"/>
      </c:barChart>
      <c:catAx>
        <c:axId val="7071270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70722688"/>
        <c:crosses val="autoZero"/>
        <c:auto val="1"/>
        <c:lblAlgn val="ctr"/>
        <c:lblOffset val="100"/>
      </c:catAx>
      <c:valAx>
        <c:axId val="70722688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7071270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18"/>
  <c:chart>
    <c:title>
      <c:tx>
        <c:rich>
          <a:bodyPr/>
          <a:lstStyle/>
          <a:p>
            <a:pPr algn="ctr" rtl="0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800" dirty="0"/>
              <a:t>Proporção de gestantes com orientação sobre anticoncepção após o parto</a:t>
            </a:r>
          </a:p>
        </c:rich>
      </c:tx>
      <c:layout>
        <c:manualLayout>
          <c:xMode val="edge"/>
          <c:yMode val="edge"/>
          <c:x val="9.6654367184214315E-2"/>
          <c:y val="0.82940712963593199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139943590906407"/>
          <c:y val="0.10933756191981377"/>
          <c:w val="0.84156547703968365"/>
          <c:h val="0.63123025986013392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Indicadores!$C$94</c:f>
              <c:strCache>
                <c:ptCount val="1"/>
                <c:pt idx="0">
                  <c:v>Proporção de gestantes com orientação sobre anticoncepção após o parto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x-none" dirty="0" smtClean="0"/>
                      <a:t>100,0%</a:t>
                    </a:r>
                    <a:endParaRPr lang="en-US" dirty="0" smtClean="0"/>
                  </a:p>
                  <a:p>
                    <a:r>
                      <a:rPr lang="en-US" dirty="0" smtClean="0"/>
                      <a:t>22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x-none" dirty="0" smtClean="0"/>
                      <a:t>91,9%</a:t>
                    </a:r>
                    <a:endParaRPr lang="en-US" dirty="0" smtClean="0"/>
                  </a:p>
                  <a:p>
                    <a:r>
                      <a:rPr lang="en-US" dirty="0" smtClean="0"/>
                      <a:t>34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x-none" dirty="0" smtClean="0"/>
                      <a:t>100,0%</a:t>
                    </a:r>
                    <a:endParaRPr lang="en-US" dirty="0" smtClean="0"/>
                  </a:p>
                  <a:p>
                    <a:r>
                      <a:rPr lang="en-US" dirty="0" smtClean="0"/>
                      <a:t>38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Indicadores!$D$93:$G$93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Indicadores!$D$94:$G$94</c:f>
              <c:numCache>
                <c:formatCode>0.0%</c:formatCode>
                <c:ptCount val="4"/>
                <c:pt idx="0">
                  <c:v>1</c:v>
                </c:pt>
                <c:pt idx="1">
                  <c:v>0.91891891891891897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/>
        <c:axId val="70780800"/>
        <c:axId val="70782336"/>
      </c:barChart>
      <c:catAx>
        <c:axId val="7078080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70782336"/>
        <c:crosses val="autoZero"/>
        <c:auto val="1"/>
        <c:lblAlgn val="ctr"/>
        <c:lblOffset val="100"/>
      </c:catAx>
      <c:valAx>
        <c:axId val="70782336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7078080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/>
          <a:lstStyle/>
          <a:p>
            <a:pPr algn="ctr" rtl="0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800" dirty="0"/>
              <a:t>Proporção de puérperas que receberam exame ginecológico</a:t>
            </a:r>
          </a:p>
        </c:rich>
      </c:tx>
      <c:layout>
        <c:manualLayout>
          <c:xMode val="edge"/>
          <c:yMode val="edge"/>
          <c:x val="0.110890222464215"/>
          <c:y val="0.85044285098731986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0357884193910309"/>
          <c:y val="0.11367319969206849"/>
          <c:w val="0.87150653567436853"/>
          <c:h val="0.61794125350949491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Indicadores!$C$24</c:f>
              <c:strCache>
                <c:ptCount val="1"/>
                <c:pt idx="0">
                  <c:v>Proporção de puérperas que receberam exame ginecológico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25400">
              <a:noFill/>
            </a:ln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x-none" dirty="0" smtClean="0"/>
                      <a:t>61,5%</a:t>
                    </a:r>
                    <a:endParaRPr lang="en-US" dirty="0" smtClean="0"/>
                  </a:p>
                  <a:p>
                    <a:r>
                      <a:rPr lang="en-US" dirty="0" smtClean="0"/>
                      <a:t>8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x-none" dirty="0" smtClean="0"/>
                      <a:t>75,0%</a:t>
                    </a:r>
                    <a:endParaRPr lang="en-US" dirty="0" smtClean="0"/>
                  </a:p>
                  <a:p>
                    <a:r>
                      <a:rPr lang="en-US" dirty="0" smtClean="0"/>
                      <a:t>12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x-none" dirty="0" smtClean="0"/>
                      <a:t>100,0%</a:t>
                    </a:r>
                    <a:endParaRPr lang="en-US" dirty="0" smtClean="0"/>
                  </a:p>
                  <a:p>
                    <a:r>
                      <a:rPr lang="en-US" dirty="0" smtClean="0"/>
                      <a:t>38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Indicadores!$D$23:$G$23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Indicadores!$D$24:$G$24</c:f>
              <c:numCache>
                <c:formatCode>0.0%</c:formatCode>
                <c:ptCount val="4"/>
                <c:pt idx="0">
                  <c:v>0.61538461538461564</c:v>
                </c:pt>
                <c:pt idx="1">
                  <c:v>0.75000000000000044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/>
        <c:axId val="70844800"/>
        <c:axId val="70846336"/>
      </c:barChart>
      <c:catAx>
        <c:axId val="7084480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70846336"/>
        <c:crosses val="autoZero"/>
        <c:auto val="1"/>
        <c:lblAlgn val="ctr"/>
        <c:lblOffset val="100"/>
      </c:catAx>
      <c:valAx>
        <c:axId val="70846336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7084480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18"/>
  <c:chart>
    <c:title>
      <c:tx>
        <c:rich>
          <a:bodyPr/>
          <a:lstStyle/>
          <a:p>
            <a:pPr algn="ctr" rtl="0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800" b="1" dirty="0"/>
              <a:t>Proporção de puérperas com prescrição de algum método de anticoncepção</a:t>
            </a:r>
          </a:p>
        </c:rich>
      </c:tx>
      <c:layout>
        <c:manualLayout>
          <c:xMode val="edge"/>
          <c:yMode val="edge"/>
          <c:x val="0.12341701489680684"/>
          <c:y val="0.8092759674969465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0123584350698783"/>
          <c:y val="9.8024018057590562E-2"/>
          <c:w val="0.87160550237183876"/>
          <c:h val="0.63420025575324201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Indicadores!$C$41</c:f>
              <c:strCache>
                <c:ptCount val="1"/>
                <c:pt idx="0">
                  <c:v>Proporção de puérperas com prescrição de algum método de anticoncepção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25400">
              <a:noFill/>
            </a:ln>
            <a:effectLst>
              <a:outerShdw dist="35921" dir="5400000" algn="br">
                <a:srgbClr val="000000"/>
              </a:outerShdw>
            </a:effectLst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x-none" dirty="0" smtClean="0"/>
                      <a:t>100,0%</a:t>
                    </a:r>
                    <a:endParaRPr lang="en-US" dirty="0" smtClean="0"/>
                  </a:p>
                  <a:p>
                    <a:r>
                      <a:rPr lang="en-US" dirty="0" smtClean="0"/>
                      <a:t>13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x-none" dirty="0" smtClean="0"/>
                      <a:t>87,5%</a:t>
                    </a:r>
                    <a:endParaRPr lang="en-US" dirty="0" smtClean="0"/>
                  </a:p>
                  <a:p>
                    <a:r>
                      <a:rPr lang="en-US" dirty="0" smtClean="0"/>
                      <a:t>14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x-none" dirty="0" smtClean="0"/>
                      <a:t>94,1%</a:t>
                    </a:r>
                    <a:endParaRPr lang="en-US" dirty="0" smtClean="0"/>
                  </a:p>
                  <a:p>
                    <a:r>
                      <a:rPr lang="en-US" dirty="0" smtClean="0"/>
                      <a:t>16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Indicadores!$D$40:$G$40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Indicadores!$D$41:$G$41</c:f>
              <c:numCache>
                <c:formatCode>0.0%</c:formatCode>
                <c:ptCount val="4"/>
                <c:pt idx="0">
                  <c:v>1</c:v>
                </c:pt>
                <c:pt idx="1">
                  <c:v>0.87500000000000044</c:v>
                </c:pt>
                <c:pt idx="2">
                  <c:v>0.94117647058823561</c:v>
                </c:pt>
                <c:pt idx="3">
                  <c:v>0</c:v>
                </c:pt>
              </c:numCache>
            </c:numRef>
          </c:val>
        </c:ser>
        <c:dLbls/>
        <c:axId val="70908544"/>
        <c:axId val="70947200"/>
      </c:barChart>
      <c:catAx>
        <c:axId val="7090854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70947200"/>
        <c:crosses val="autoZero"/>
        <c:auto val="1"/>
        <c:lblAlgn val="ctr"/>
        <c:lblOffset val="100"/>
      </c:catAx>
      <c:valAx>
        <c:axId val="70947200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7090854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/>
          <a:lstStyle/>
          <a:p>
            <a:pPr algn="ctr" rtl="0">
              <a:defRPr sz="2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2000" dirty="0"/>
              <a:t>Proporção de gestantes captadas no primeiro trimestre de gestação.</a:t>
            </a:r>
          </a:p>
        </c:rich>
      </c:tx>
      <c:layout>
        <c:manualLayout>
          <c:xMode val="edge"/>
          <c:yMode val="edge"/>
          <c:x val="0.118475933251872"/>
          <c:y val="0.8128424737439317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241047359802915"/>
          <c:y val="0.11796870868971378"/>
          <c:w val="0.84677502714590513"/>
          <c:h val="0.60424132522865581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Indicadores!$C$11</c:f>
              <c:strCache>
                <c:ptCount val="1"/>
                <c:pt idx="0">
                  <c:v>Proporção de gestantes captadas no primeiro trimestre de gestação.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25400">
              <a:noFill/>
            </a:ln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x-none" dirty="0" smtClean="0"/>
                      <a:t>81,8%</a:t>
                    </a:r>
                    <a:endParaRPr lang="en-US" dirty="0" smtClean="0"/>
                  </a:p>
                  <a:p>
                    <a:r>
                      <a:rPr lang="en-US" dirty="0" smtClean="0"/>
                      <a:t>18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x-none" dirty="0" smtClean="0"/>
                      <a:t>73,0%</a:t>
                    </a:r>
                    <a:endParaRPr lang="en-US" dirty="0" smtClean="0"/>
                  </a:p>
                  <a:p>
                    <a:r>
                      <a:rPr lang="en-US" dirty="0" smtClean="0"/>
                      <a:t>27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x-none" dirty="0" smtClean="0"/>
                      <a:t>73,7%</a:t>
                    </a:r>
                    <a:endParaRPr lang="en-US" dirty="0" smtClean="0"/>
                  </a:p>
                  <a:p>
                    <a:r>
                      <a:rPr lang="en-US" dirty="0" smtClean="0"/>
                      <a:t>28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Indicadores!$D$10:$G$10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Indicadores!$D$11:$G$11</c:f>
              <c:numCache>
                <c:formatCode>0.0%</c:formatCode>
                <c:ptCount val="4"/>
                <c:pt idx="0">
                  <c:v>0.81818181818181879</c:v>
                </c:pt>
                <c:pt idx="1">
                  <c:v>0.72972972972972971</c:v>
                </c:pt>
                <c:pt idx="2">
                  <c:v>0.73684210526315785</c:v>
                </c:pt>
                <c:pt idx="3">
                  <c:v>0</c:v>
                </c:pt>
              </c:numCache>
            </c:numRef>
          </c:val>
        </c:ser>
        <c:dLbls/>
        <c:axId val="68135936"/>
        <c:axId val="68895488"/>
      </c:barChart>
      <c:catAx>
        <c:axId val="6813593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68895488"/>
        <c:crosses val="autoZero"/>
        <c:auto val="1"/>
        <c:lblAlgn val="ctr"/>
        <c:lblOffset val="100"/>
      </c:catAx>
      <c:valAx>
        <c:axId val="68895488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6813593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/>
          <a:lstStyle/>
          <a:p>
            <a:pPr algn="ctr" rtl="0"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800" dirty="0"/>
              <a:t>Proporção de gestantes com pelo menos um exame ginecológico por trimestre</a:t>
            </a:r>
          </a:p>
        </c:rich>
      </c:tx>
      <c:layout>
        <c:manualLayout>
          <c:xMode val="edge"/>
          <c:yMode val="edge"/>
          <c:x val="8.8228907317621161E-2"/>
          <c:y val="0.79029354421282849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013474190414994"/>
          <c:y val="9.2491182844061492E-2"/>
          <c:w val="0.84950577187671317"/>
          <c:h val="0.60071942446043214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Indicadores!$C$17</c:f>
              <c:strCache>
                <c:ptCount val="1"/>
                <c:pt idx="0">
                  <c:v>Proporção de gestantes com pelo menos um exame ginecológico por trimestre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25400">
              <a:noFill/>
            </a:ln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x-none" dirty="0" smtClean="0"/>
                      <a:t>59,1%</a:t>
                    </a:r>
                    <a:endParaRPr lang="en-US" dirty="0" smtClean="0"/>
                  </a:p>
                  <a:p>
                    <a:r>
                      <a:rPr lang="en-US" dirty="0" smtClean="0"/>
                      <a:t>13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x-none" dirty="0" smtClean="0"/>
                      <a:t>67,6%</a:t>
                    </a:r>
                    <a:endParaRPr lang="en-US" dirty="0" smtClean="0"/>
                  </a:p>
                  <a:p>
                    <a:r>
                      <a:rPr lang="en-US" dirty="0" smtClean="0"/>
                      <a:t>25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x-none" dirty="0" smtClean="0"/>
                      <a:t>68,4%</a:t>
                    </a:r>
                    <a:endParaRPr lang="en-US" dirty="0" smtClean="0"/>
                  </a:p>
                  <a:p>
                    <a:r>
                      <a:rPr lang="en-US" dirty="0" smtClean="0"/>
                      <a:t>26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Indicadores!$D$16:$G$16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Indicadores!$D$17:$G$17</c:f>
              <c:numCache>
                <c:formatCode>0.0%</c:formatCode>
                <c:ptCount val="4"/>
                <c:pt idx="0">
                  <c:v>0.59090909090909094</c:v>
                </c:pt>
                <c:pt idx="1">
                  <c:v>0.67567567567567699</c:v>
                </c:pt>
                <c:pt idx="2">
                  <c:v>0.6842105263157896</c:v>
                </c:pt>
                <c:pt idx="3">
                  <c:v>0</c:v>
                </c:pt>
              </c:numCache>
            </c:numRef>
          </c:val>
        </c:ser>
        <c:dLbls>
          <c:showVal val="1"/>
        </c:dLbls>
        <c:axId val="68937216"/>
        <c:axId val="68938752"/>
      </c:barChart>
      <c:catAx>
        <c:axId val="6893721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68938752"/>
        <c:crosses val="autoZero"/>
        <c:auto val="1"/>
        <c:lblAlgn val="ctr"/>
        <c:lblOffset val="100"/>
      </c:catAx>
      <c:valAx>
        <c:axId val="68938752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68937216"/>
        <c:crosses val="autoZero"/>
        <c:crossBetween val="between"/>
        <c:majorUnit val="0.1"/>
        <c:minorUnit val="2.0000000000000011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/>
          <a:lstStyle/>
          <a:p>
            <a:pPr algn="ctr" rtl="0">
              <a:defRPr sz="2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2000" dirty="0"/>
              <a:t>Proporção de gestantes com  pelo menos um exame das mamas durante o pré-natal</a:t>
            </a:r>
          </a:p>
        </c:rich>
      </c:tx>
      <c:layout>
        <c:manualLayout>
          <c:xMode val="edge"/>
          <c:yMode val="edge"/>
          <c:x val="7.7121903514423509E-2"/>
          <c:y val="0.79865996178003318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918973556186227"/>
          <c:y val="0.10303266909140668"/>
          <c:w val="0.84677502714590513"/>
          <c:h val="0.59489157107445234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Indicadores!$C$22</c:f>
              <c:strCache>
                <c:ptCount val="1"/>
                <c:pt idx="0">
                  <c:v>Proporção de gestantes com  pelo menos um exame das mamas durante o pré-natal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25400">
              <a:noFill/>
            </a:ln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x-none" dirty="0" smtClean="0"/>
                      <a:t>72,7%</a:t>
                    </a:r>
                    <a:endParaRPr lang="en-US" dirty="0" smtClean="0"/>
                  </a:p>
                  <a:p>
                    <a:r>
                      <a:rPr lang="en-US" dirty="0" smtClean="0"/>
                      <a:t>16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x-none" dirty="0" smtClean="0"/>
                      <a:t>67,6%</a:t>
                    </a:r>
                    <a:endParaRPr lang="en-US" dirty="0" smtClean="0"/>
                  </a:p>
                  <a:p>
                    <a:r>
                      <a:rPr lang="en-US" dirty="0" smtClean="0"/>
                      <a:t>25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x-none" dirty="0" smtClean="0"/>
                      <a:t>68,4%</a:t>
                    </a:r>
                    <a:endParaRPr lang="en-US" dirty="0" smtClean="0"/>
                  </a:p>
                  <a:p>
                    <a:r>
                      <a:rPr lang="en-US" dirty="0" smtClean="0"/>
                      <a:t>26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Indicadores!$D$21:$G$21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Indicadores!$D$22:$G$22</c:f>
              <c:numCache>
                <c:formatCode>0.0%</c:formatCode>
                <c:ptCount val="4"/>
                <c:pt idx="0">
                  <c:v>0.72727272727272729</c:v>
                </c:pt>
                <c:pt idx="1">
                  <c:v>0.67567567567567699</c:v>
                </c:pt>
                <c:pt idx="2">
                  <c:v>0.6842105263157896</c:v>
                </c:pt>
                <c:pt idx="3">
                  <c:v>0</c:v>
                </c:pt>
              </c:numCache>
            </c:numRef>
          </c:val>
        </c:ser>
        <c:dLbls/>
        <c:axId val="67646592"/>
        <c:axId val="67648128"/>
      </c:barChart>
      <c:catAx>
        <c:axId val="6764659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67648128"/>
        <c:crosses val="autoZero"/>
        <c:auto val="1"/>
        <c:lblAlgn val="ctr"/>
        <c:lblOffset val="100"/>
      </c:catAx>
      <c:valAx>
        <c:axId val="67648128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6764659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18"/>
  <c:chart>
    <c:title>
      <c:tx>
        <c:rich>
          <a:bodyPr/>
          <a:lstStyle/>
          <a:p>
            <a:pPr algn="ctr" rtl="0">
              <a:defRPr sz="2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2000" dirty="0"/>
              <a:t>Proporção de gestantes com  o esquema da vacina </a:t>
            </a:r>
            <a:r>
              <a:rPr lang="pt-BR" sz="2000" dirty="0" err="1"/>
              <a:t>anti-tetânica</a:t>
            </a:r>
            <a:r>
              <a:rPr lang="pt-BR" sz="2000" dirty="0"/>
              <a:t> completo</a:t>
            </a:r>
          </a:p>
        </c:rich>
      </c:tx>
      <c:layout>
        <c:manualLayout>
          <c:xMode val="edge"/>
          <c:yMode val="edge"/>
          <c:x val="8.5712670480031714E-2"/>
          <c:y val="0.8151949754664348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928968352529914"/>
          <c:y val="0.11508959479234318"/>
          <c:w val="0.84677502714590513"/>
          <c:h val="0.58270676691729273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Indicadores!$C$40</c:f>
              <c:strCache>
                <c:ptCount val="1"/>
                <c:pt idx="0">
                  <c:v>Proporção de gestantes com  o esquema da vacina anti-tetânica completo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x-none" dirty="0" smtClean="0"/>
                      <a:t>100,0%</a:t>
                    </a:r>
                    <a:endParaRPr lang="en-US" dirty="0" smtClean="0"/>
                  </a:p>
                  <a:p>
                    <a:r>
                      <a:rPr lang="en-US" dirty="0" smtClean="0"/>
                      <a:t>22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x-none" dirty="0" smtClean="0"/>
                      <a:t>83,8%</a:t>
                    </a:r>
                    <a:endParaRPr lang="en-US" dirty="0" smtClean="0"/>
                  </a:p>
                  <a:p>
                    <a:r>
                      <a:rPr lang="en-US" dirty="0" smtClean="0"/>
                      <a:t>31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x-none" dirty="0" smtClean="0"/>
                      <a:t>94,7%</a:t>
                    </a:r>
                    <a:endParaRPr lang="en-US" dirty="0" smtClean="0"/>
                  </a:p>
                  <a:p>
                    <a:r>
                      <a:rPr lang="en-US" dirty="0" smtClean="0"/>
                      <a:t>36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Indicadores!$D$39:$G$39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Indicadores!$D$40:$G$40</c:f>
              <c:numCache>
                <c:formatCode>0.0%</c:formatCode>
                <c:ptCount val="4"/>
                <c:pt idx="0">
                  <c:v>1</c:v>
                </c:pt>
                <c:pt idx="1">
                  <c:v>0.83783783783783783</c:v>
                </c:pt>
                <c:pt idx="2">
                  <c:v>0.94736842105263108</c:v>
                </c:pt>
                <c:pt idx="3">
                  <c:v>0</c:v>
                </c:pt>
              </c:numCache>
            </c:numRef>
          </c:val>
        </c:ser>
        <c:dLbls/>
        <c:axId val="67677568"/>
        <c:axId val="69039232"/>
      </c:barChart>
      <c:catAx>
        <c:axId val="6767756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69039232"/>
        <c:crosses val="autoZero"/>
        <c:auto val="1"/>
        <c:lblAlgn val="ctr"/>
        <c:lblOffset val="100"/>
      </c:catAx>
      <c:valAx>
        <c:axId val="69039232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6767756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18"/>
  <c:chart>
    <c:title>
      <c:tx>
        <c:rich>
          <a:bodyPr/>
          <a:lstStyle/>
          <a:p>
            <a:pPr algn="ctr" rtl="0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800" dirty="0"/>
              <a:t>Proporção de gestantes com  o esquema da vacina de Hepatite B completo</a:t>
            </a:r>
          </a:p>
        </c:rich>
      </c:tx>
      <c:layout>
        <c:manualLayout>
          <c:xMode val="edge"/>
          <c:yMode val="edge"/>
          <c:x val="0.10146446237243049"/>
          <c:y val="0.80687851697665869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317928153068364"/>
          <c:y val="0.12216002222639422"/>
          <c:w val="0.84317718940936859"/>
          <c:h val="0.58823529411764652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Indicadores!$C$45</c:f>
              <c:strCache>
                <c:ptCount val="1"/>
                <c:pt idx="0">
                  <c:v>Proporção de gestantes com  o esquema da vacina de Hepatite B completo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x-none" dirty="0" smtClean="0"/>
                      <a:t>100,0%</a:t>
                    </a:r>
                    <a:endParaRPr lang="en-US" dirty="0" smtClean="0"/>
                  </a:p>
                  <a:p>
                    <a:r>
                      <a:rPr lang="en-US" dirty="0" smtClean="0"/>
                      <a:t>22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x-none" dirty="0" smtClean="0"/>
                      <a:t>83,8%</a:t>
                    </a:r>
                    <a:endParaRPr lang="en-US" dirty="0" smtClean="0"/>
                  </a:p>
                  <a:p>
                    <a:r>
                      <a:rPr lang="en-US" dirty="0" smtClean="0"/>
                      <a:t>31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x-none" dirty="0" smtClean="0"/>
                      <a:t>94,7%</a:t>
                    </a:r>
                    <a:endParaRPr lang="en-US" dirty="0" smtClean="0"/>
                  </a:p>
                  <a:p>
                    <a:r>
                      <a:rPr lang="en-US" dirty="0" smtClean="0"/>
                      <a:t>36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Indicadores!$D$44:$G$44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Indicadores!$D$45:$G$45</c:f>
              <c:numCache>
                <c:formatCode>0.0%</c:formatCode>
                <c:ptCount val="4"/>
                <c:pt idx="0">
                  <c:v>1</c:v>
                </c:pt>
                <c:pt idx="1">
                  <c:v>0.83783783783783783</c:v>
                </c:pt>
                <c:pt idx="2">
                  <c:v>0.94736842105263108</c:v>
                </c:pt>
                <c:pt idx="3">
                  <c:v>0</c:v>
                </c:pt>
              </c:numCache>
            </c:numRef>
          </c:val>
        </c:ser>
        <c:dLbls/>
        <c:axId val="69072768"/>
        <c:axId val="69074304"/>
      </c:barChart>
      <c:catAx>
        <c:axId val="6907276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69074304"/>
        <c:crosses val="autoZero"/>
        <c:auto val="1"/>
        <c:lblAlgn val="ctr"/>
        <c:lblOffset val="100"/>
      </c:catAx>
      <c:valAx>
        <c:axId val="69074304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6907276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18"/>
  <c:chart>
    <c:title>
      <c:tx>
        <c:rich>
          <a:bodyPr/>
          <a:lstStyle/>
          <a:p>
            <a:pPr algn="ctr" rtl="0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800" dirty="0"/>
              <a:t>Proporção de gestantes com avaliação de necessidade de atendimento odontológico </a:t>
            </a:r>
          </a:p>
        </c:rich>
      </c:tx>
      <c:layout>
        <c:manualLayout>
          <c:xMode val="edge"/>
          <c:yMode val="edge"/>
          <c:x val="0.13883804075466991"/>
          <c:y val="0.81446257652247167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949848251933976"/>
          <c:y val="0.11748731482843169"/>
          <c:w val="0.84317718940936859"/>
          <c:h val="0.58823529411764652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Indicadores!$C$50</c:f>
              <c:strCache>
                <c:ptCount val="1"/>
                <c:pt idx="0">
                  <c:v>Proporção de gestantes com avaliação de necessidade de atendimento odontológico 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x-none" dirty="0" smtClean="0"/>
                      <a:t>86,4%</a:t>
                    </a:r>
                    <a:endParaRPr lang="en-US" dirty="0" smtClean="0"/>
                  </a:p>
                  <a:p>
                    <a:r>
                      <a:rPr lang="en-US" dirty="0" smtClean="0"/>
                      <a:t>19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x-none" dirty="0" smtClean="0"/>
                      <a:t>100.0%</a:t>
                    </a:r>
                    <a:endParaRPr lang="en-US" dirty="0" smtClean="0"/>
                  </a:p>
                  <a:p>
                    <a:r>
                      <a:rPr lang="en-US" dirty="0" smtClean="0"/>
                      <a:t>37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x-none" dirty="0" smtClean="0"/>
                      <a:t>100,0%</a:t>
                    </a:r>
                    <a:endParaRPr lang="en-US" dirty="0" smtClean="0"/>
                  </a:p>
                  <a:p>
                    <a:r>
                      <a:rPr lang="en-US" dirty="0" smtClean="0"/>
                      <a:t>38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Indicadores!$D$49:$G$49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Indicadores!$D$50:$G$50</c:f>
              <c:numCache>
                <c:formatCode>0.0%</c:formatCode>
                <c:ptCount val="4"/>
                <c:pt idx="0">
                  <c:v>0.86363636363636354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/>
        <c:axId val="70447488"/>
        <c:axId val="70449024"/>
      </c:barChart>
      <c:catAx>
        <c:axId val="7044748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70449024"/>
        <c:crosses val="autoZero"/>
        <c:auto val="1"/>
        <c:lblAlgn val="ctr"/>
        <c:lblOffset val="100"/>
      </c:catAx>
      <c:valAx>
        <c:axId val="70449024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7044748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18"/>
  <c:chart>
    <c:title>
      <c:tx>
        <c:rich>
          <a:bodyPr/>
          <a:lstStyle/>
          <a:p>
            <a:pPr algn="ctr" rtl="0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800" dirty="0"/>
              <a:t>Proporção de gestantes com primeira consulta odontológica programática</a:t>
            </a:r>
          </a:p>
        </c:rich>
      </c:tx>
      <c:layout>
        <c:manualLayout>
          <c:xMode val="edge"/>
          <c:yMode val="edge"/>
          <c:x val="9.1322961523429863E-2"/>
          <c:y val="0.8057291666666667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693568367986985"/>
          <c:y val="0.11227271598766954"/>
          <c:w val="0.84677502714590513"/>
          <c:h val="0.6056338028169016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Indicadores!$C$56</c:f>
              <c:strCache>
                <c:ptCount val="1"/>
                <c:pt idx="0">
                  <c:v>Proporção de gestantes com primeira consulta odontológica programática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x-none" dirty="0" smtClean="0"/>
                      <a:t>22,7%</a:t>
                    </a:r>
                    <a:endParaRPr lang="en-US" dirty="0" smtClean="0"/>
                  </a:p>
                  <a:p>
                    <a:r>
                      <a:rPr lang="en-US" dirty="0" smtClean="0"/>
                      <a:t>5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x-none" dirty="0" smtClean="0"/>
                      <a:t>43,2%</a:t>
                    </a:r>
                    <a:endParaRPr lang="en-US" dirty="0" smtClean="0"/>
                  </a:p>
                  <a:p>
                    <a:r>
                      <a:rPr lang="en-US" dirty="0" smtClean="0"/>
                      <a:t>16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x-none" dirty="0" smtClean="0"/>
                      <a:t>60,5%</a:t>
                    </a:r>
                    <a:endParaRPr lang="en-US" dirty="0" smtClean="0"/>
                  </a:p>
                  <a:p>
                    <a:r>
                      <a:rPr lang="en-US" dirty="0" smtClean="0"/>
                      <a:t>23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Indicadores!$D$55:$G$55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Indicadores!$D$56:$G$56</c:f>
              <c:numCache>
                <c:formatCode>0.0%</c:formatCode>
                <c:ptCount val="4"/>
                <c:pt idx="0">
                  <c:v>0.22727272727272727</c:v>
                </c:pt>
                <c:pt idx="1">
                  <c:v>0.43243243243243246</c:v>
                </c:pt>
                <c:pt idx="2">
                  <c:v>0.6052631578947365</c:v>
                </c:pt>
                <c:pt idx="3">
                  <c:v>0</c:v>
                </c:pt>
              </c:numCache>
            </c:numRef>
          </c:val>
        </c:ser>
        <c:dLbls/>
        <c:axId val="70482560"/>
        <c:axId val="70594944"/>
      </c:barChart>
      <c:catAx>
        <c:axId val="7048256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70594944"/>
        <c:crosses val="autoZero"/>
        <c:auto val="1"/>
        <c:lblAlgn val="ctr"/>
        <c:lblOffset val="100"/>
      </c:catAx>
      <c:valAx>
        <c:axId val="70594944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7048256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/>
          <a:lstStyle/>
          <a:p>
            <a:pPr algn="ctr" rtl="0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800" dirty="0"/>
              <a:t>Proporção de gestantes que receberam orientação sobre aleitamento materno</a:t>
            </a:r>
          </a:p>
        </c:rich>
      </c:tx>
      <c:layout>
        <c:manualLayout>
          <c:xMode val="edge"/>
          <c:yMode val="edge"/>
          <c:x val="0.11948419126401152"/>
          <c:y val="0.82808762770346267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652457284325564"/>
          <c:y val="0.1225674526403427"/>
          <c:w val="0.84426229508196649"/>
          <c:h val="0.6056338028169016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Indicadores!$C$84</c:f>
              <c:strCache>
                <c:ptCount val="1"/>
                <c:pt idx="0">
                  <c:v>Proporção de gestantes que receberam orientação sobre aleitamento materno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25400">
              <a:noFill/>
            </a:ln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x-none" dirty="0" smtClean="0"/>
                      <a:t>100,0%</a:t>
                    </a:r>
                    <a:endParaRPr lang="en-US" dirty="0" smtClean="0"/>
                  </a:p>
                  <a:p>
                    <a:r>
                      <a:rPr lang="en-US" dirty="0" smtClean="0"/>
                      <a:t>22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x-none" dirty="0" smtClean="0"/>
                      <a:t>89,2%</a:t>
                    </a:r>
                    <a:endParaRPr lang="en-US" dirty="0" smtClean="0"/>
                  </a:p>
                  <a:p>
                    <a:r>
                      <a:rPr lang="en-US" dirty="0" smtClean="0"/>
                      <a:t>33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x-none" dirty="0" smtClean="0"/>
                      <a:t>100,0%</a:t>
                    </a:r>
                    <a:endParaRPr lang="en-US" dirty="0" smtClean="0"/>
                  </a:p>
                  <a:p>
                    <a:r>
                      <a:rPr lang="en-US" dirty="0" smtClean="0"/>
                      <a:t>38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Indicadores!$D$83:$G$83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Indicadores!$D$84:$G$84</c:f>
              <c:numCache>
                <c:formatCode>0.0%</c:formatCode>
                <c:ptCount val="4"/>
                <c:pt idx="0">
                  <c:v>1</c:v>
                </c:pt>
                <c:pt idx="1">
                  <c:v>0.89189189189189233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/>
        <c:axId val="70657152"/>
        <c:axId val="70658688"/>
      </c:barChart>
      <c:catAx>
        <c:axId val="7065715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70658688"/>
        <c:crosses val="autoZero"/>
        <c:auto val="1"/>
        <c:lblAlgn val="ctr"/>
        <c:lblOffset val="100"/>
      </c:catAx>
      <c:valAx>
        <c:axId val="70658688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7065715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EAEB7-8F09-4228-A3CF-427138EF3334}" type="datetimeFigureOut">
              <a:rPr lang="es-ES" smtClean="0"/>
              <a:pPr/>
              <a:t>17/09/2015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4F999-8F87-48D7-80CD-997EB7A2C189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40361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EAEB7-8F09-4228-A3CF-427138EF3334}" type="datetimeFigureOut">
              <a:rPr lang="es-ES" smtClean="0"/>
              <a:pPr/>
              <a:t>17/09/2015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4F999-8F87-48D7-80CD-997EB7A2C18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49024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EAEB7-8F09-4228-A3CF-427138EF3334}" type="datetimeFigureOut">
              <a:rPr lang="es-ES" smtClean="0"/>
              <a:pPr/>
              <a:t>17/09/2015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4F999-8F87-48D7-80CD-997EB7A2C18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68562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EAEB7-8F09-4228-A3CF-427138EF3334}" type="datetimeFigureOut">
              <a:rPr lang="es-ES" smtClean="0"/>
              <a:pPr/>
              <a:t>17/09/2015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4F999-8F87-48D7-80CD-997EB7A2C18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118410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EAEB7-8F09-4228-A3CF-427138EF3334}" type="datetimeFigureOut">
              <a:rPr lang="es-ES" smtClean="0"/>
              <a:pPr/>
              <a:t>17/09/2015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4F999-8F87-48D7-80CD-997EB7A2C18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520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EAEB7-8F09-4228-A3CF-427138EF3334}" type="datetimeFigureOut">
              <a:rPr lang="es-ES" smtClean="0"/>
              <a:pPr/>
              <a:t>17/09/2015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4F999-8F87-48D7-80CD-997EB7A2C18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767589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EAEB7-8F09-4228-A3CF-427138EF3334}" type="datetimeFigureOut">
              <a:rPr lang="es-ES" smtClean="0"/>
              <a:pPr/>
              <a:t>17/09/2015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4F999-8F87-48D7-80CD-997EB7A2C18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09687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EAEB7-8F09-4228-A3CF-427138EF3334}" type="datetimeFigureOut">
              <a:rPr lang="es-ES" smtClean="0"/>
              <a:pPr/>
              <a:t>17/09/2015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4F999-8F87-48D7-80CD-997EB7A2C18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14457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EAEB7-8F09-4228-A3CF-427138EF3334}" type="datetimeFigureOut">
              <a:rPr lang="es-ES" smtClean="0"/>
              <a:pPr/>
              <a:t>17/09/2015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4F999-8F87-48D7-80CD-997EB7A2C18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57148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EAEB7-8F09-4228-A3CF-427138EF3334}" type="datetimeFigureOut">
              <a:rPr lang="es-ES" smtClean="0"/>
              <a:pPr/>
              <a:t>17/09/2015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4F999-8F87-48D7-80CD-997EB7A2C18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02973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EAEB7-8F09-4228-A3CF-427138EF3334}" type="datetimeFigureOut">
              <a:rPr lang="es-ES" smtClean="0"/>
              <a:pPr/>
              <a:t>17/09/2015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4F999-8F87-48D7-80CD-997EB7A2C18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51029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EAEB7-8F09-4228-A3CF-427138EF3334}" type="datetimeFigureOut">
              <a:rPr lang="es-ES" smtClean="0"/>
              <a:pPr/>
              <a:t>17/09/2015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4F999-8F87-48D7-80CD-997EB7A2C18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10202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EAEB7-8F09-4228-A3CF-427138EF3334}" type="datetimeFigureOut">
              <a:rPr lang="es-ES" smtClean="0"/>
              <a:pPr/>
              <a:t>17/09/2015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4F999-8F87-48D7-80CD-997EB7A2C18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30817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EAEB7-8F09-4228-A3CF-427138EF3334}" type="datetimeFigureOut">
              <a:rPr lang="es-ES" smtClean="0"/>
              <a:pPr/>
              <a:t>17/09/2015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4F999-8F87-48D7-80CD-997EB7A2C18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1593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EAEB7-8F09-4228-A3CF-427138EF3334}" type="datetimeFigureOut">
              <a:rPr lang="es-ES" smtClean="0"/>
              <a:pPr/>
              <a:t>17/09/2015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4F999-8F87-48D7-80CD-997EB7A2C18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33385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EAEB7-8F09-4228-A3CF-427138EF3334}" type="datetimeFigureOut">
              <a:rPr lang="es-ES" smtClean="0"/>
              <a:pPr/>
              <a:t>17/09/2015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4F999-8F87-48D7-80CD-997EB7A2C18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36708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EAEB7-8F09-4228-A3CF-427138EF3334}" type="datetimeFigureOut">
              <a:rPr lang="es-ES" smtClean="0"/>
              <a:pPr/>
              <a:t>17/09/2015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4F999-8F87-48D7-80CD-997EB7A2C18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16857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8AEAEB7-8F09-4228-A3CF-427138EF3334}" type="datetimeFigureOut">
              <a:rPr lang="es-ES" smtClean="0"/>
              <a:pPr/>
              <a:t>17/09/2015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204F999-8F87-48D7-80CD-997EB7A2C18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888876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79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http://dms.ufpel.edu.br/aquares/images/stories/logos/unasus-ufpel.png"/>
          <p:cNvPicPr/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2639" y="618377"/>
            <a:ext cx="1965278" cy="193798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4" name="Picture 8" descr="http://www.minhapos.com.br/data/artigos/images/ufpel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69287" y="693682"/>
            <a:ext cx="2065361" cy="1937982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" name="CuadroTexto 5"/>
          <p:cNvSpPr txBox="1"/>
          <p:nvPr/>
        </p:nvSpPr>
        <p:spPr>
          <a:xfrm>
            <a:off x="2129051" y="463984"/>
            <a:ext cx="79975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prstClr val="black"/>
                </a:solidFill>
                <a:cs typeface="Arial" pitchFamily="34" charset="0"/>
              </a:rPr>
              <a:t>Universidade Aberta do SUS - UNASUS</a:t>
            </a:r>
            <a:endParaRPr lang="en-US" sz="2000" b="1" dirty="0" smtClean="0">
              <a:solidFill>
                <a:prstClr val="black"/>
              </a:solidFill>
              <a:cs typeface="Arial" pitchFamily="34" charset="0"/>
            </a:endParaRPr>
          </a:p>
          <a:p>
            <a:pPr algn="ctr"/>
            <a:r>
              <a:rPr lang="pt-BR" sz="2000" b="1" dirty="0" smtClean="0">
                <a:solidFill>
                  <a:prstClr val="black"/>
                </a:solidFill>
                <a:cs typeface="Arial" pitchFamily="34" charset="0"/>
              </a:rPr>
              <a:t>Universidade Federal de Pelotas</a:t>
            </a:r>
            <a:endParaRPr lang="en-US" sz="2000" b="1" dirty="0" smtClean="0">
              <a:solidFill>
                <a:prstClr val="black"/>
              </a:solidFill>
              <a:cs typeface="Arial" pitchFamily="34" charset="0"/>
            </a:endParaRPr>
          </a:p>
          <a:p>
            <a:pPr algn="ctr"/>
            <a:r>
              <a:rPr lang="pt-BR" sz="2000" b="1" dirty="0" smtClean="0">
                <a:solidFill>
                  <a:prstClr val="black"/>
                </a:solidFill>
                <a:cs typeface="Arial" pitchFamily="34" charset="0"/>
              </a:rPr>
              <a:t>Especialização em Saúde da Família</a:t>
            </a:r>
            <a:endParaRPr lang="en-US" sz="2000" b="1" dirty="0" smtClean="0">
              <a:solidFill>
                <a:prstClr val="black"/>
              </a:solidFill>
              <a:cs typeface="Arial" pitchFamily="34" charset="0"/>
            </a:endParaRPr>
          </a:p>
          <a:p>
            <a:pPr algn="ctr"/>
            <a:r>
              <a:rPr lang="pt-BR" sz="2000" b="1" dirty="0" smtClean="0">
                <a:solidFill>
                  <a:prstClr val="black"/>
                </a:solidFill>
                <a:cs typeface="Arial" pitchFamily="34" charset="0"/>
              </a:rPr>
              <a:t>Modalidade a Distância</a:t>
            </a:r>
            <a:endParaRPr lang="en-US" sz="2000" dirty="0" smtClean="0">
              <a:cs typeface="Arial" pitchFamily="34" charset="0"/>
            </a:endParaRPr>
          </a:p>
          <a:p>
            <a:pPr algn="ctr"/>
            <a:r>
              <a:rPr lang="pt-BR" sz="2000" b="1" dirty="0">
                <a:solidFill>
                  <a:schemeClr val="bg1"/>
                </a:solidFill>
              </a:rPr>
              <a:t>Turma 5</a:t>
            </a:r>
            <a:endParaRPr lang="es-ES" sz="2000" dirty="0">
              <a:solidFill>
                <a:schemeClr val="bg1"/>
              </a:solidFill>
            </a:endParaRPr>
          </a:p>
          <a:p>
            <a:pPr algn="ctr"/>
            <a:endParaRPr lang="pt-BR" sz="2000" dirty="0" smtClean="0"/>
          </a:p>
          <a:p>
            <a:pPr algn="ctr"/>
            <a:endParaRPr lang="es-ES" sz="2000" dirty="0"/>
          </a:p>
        </p:txBody>
      </p:sp>
      <p:sp>
        <p:nvSpPr>
          <p:cNvPr id="7" name="CuadroTexto 6"/>
          <p:cNvSpPr txBox="1"/>
          <p:nvPr/>
        </p:nvSpPr>
        <p:spPr>
          <a:xfrm>
            <a:off x="259307" y="2813538"/>
            <a:ext cx="117111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Melhoria da Atenção ao Pré-natal e Puerpério na ESF Brasiliano, Santa Vitória</a:t>
            </a:r>
          </a:p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do Palmar/RS</a:t>
            </a:r>
            <a:r>
              <a:rPr lang="x-none" sz="2400" b="1" dirty="0">
                <a:solidFill>
                  <a:schemeClr val="bg1"/>
                </a:solidFill>
              </a:rPr>
              <a:t> </a:t>
            </a:r>
            <a:endParaRPr lang="es-ES" sz="2400" b="1" dirty="0">
              <a:solidFill>
                <a:schemeClr val="bg1"/>
              </a:solidFill>
            </a:endParaRPr>
          </a:p>
          <a:p>
            <a:pPr algn="ctr"/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161649" y="4855315"/>
            <a:ext cx="59787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b="1" dirty="0" smtClean="0">
                <a:solidFill>
                  <a:schemeClr val="bg1"/>
                </a:solidFill>
              </a:rPr>
              <a:t>Especializando: Dr. </a:t>
            </a:r>
            <a:r>
              <a:rPr lang="x-none" b="1" dirty="0">
                <a:solidFill>
                  <a:schemeClr val="bg1"/>
                </a:solidFill>
              </a:rPr>
              <a:t>Alexis Ramos </a:t>
            </a:r>
            <a:r>
              <a:rPr lang="x-none" b="1" dirty="0" smtClean="0">
                <a:solidFill>
                  <a:schemeClr val="bg1"/>
                </a:solidFill>
              </a:rPr>
              <a:t>Valdes</a:t>
            </a:r>
          </a:p>
          <a:p>
            <a:pPr algn="just"/>
            <a:endParaRPr lang="x-none" b="1" dirty="0" smtClean="0">
              <a:solidFill>
                <a:schemeClr val="bg1"/>
              </a:solidFill>
            </a:endParaRPr>
          </a:p>
          <a:p>
            <a:pPr algn="just"/>
            <a:r>
              <a:rPr lang="x-none" b="1" dirty="0" smtClean="0">
                <a:solidFill>
                  <a:schemeClr val="bg1"/>
                </a:solidFill>
              </a:rPr>
              <a:t>Orientador (</a:t>
            </a:r>
            <a:r>
              <a:rPr lang="x-none" b="1" smtClean="0">
                <a:solidFill>
                  <a:schemeClr val="bg1"/>
                </a:solidFill>
              </a:rPr>
              <a:t>a):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>
                <a:solidFill>
                  <a:schemeClr val="bg1"/>
                </a:solidFill>
              </a:rPr>
              <a:t>Tatiana Afonso da Costa</a:t>
            </a:r>
            <a:endParaRPr lang="es-ES" b="1" dirty="0">
              <a:solidFill>
                <a:schemeClr val="bg1"/>
              </a:solidFill>
            </a:endParaRPr>
          </a:p>
          <a:p>
            <a:pPr algn="just"/>
            <a:endParaRPr lang="es-ES" b="1" dirty="0">
              <a:solidFill>
                <a:schemeClr val="bg1"/>
              </a:solidFill>
            </a:endParaRPr>
          </a:p>
          <a:p>
            <a:pPr algn="just"/>
            <a:r>
              <a:rPr lang="x-none" b="1" dirty="0">
                <a:solidFill>
                  <a:schemeClr val="bg1"/>
                </a:solidFill>
              </a:rPr>
              <a:t> </a:t>
            </a:r>
            <a:endParaRPr lang="es-ES" b="1" dirty="0">
              <a:solidFill>
                <a:schemeClr val="bg1"/>
              </a:solidFill>
            </a:endParaRPr>
          </a:p>
          <a:p>
            <a:pPr algn="just"/>
            <a:endParaRPr lang="es-E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501" y="5275729"/>
            <a:ext cx="27051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1517" y="3760543"/>
            <a:ext cx="16764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0602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lamada ovalada 1"/>
          <p:cNvSpPr/>
          <p:nvPr/>
        </p:nvSpPr>
        <p:spPr>
          <a:xfrm>
            <a:off x="645458" y="94129"/>
            <a:ext cx="10529047" cy="887506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 smtClean="0">
                <a:solidFill>
                  <a:schemeClr val="bg1"/>
                </a:solidFill>
              </a:rPr>
              <a:t>OBJETIVOS ESPECIFICOS E METAS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0" y="1331259"/>
            <a:ext cx="12192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Objetivo 03</a:t>
            </a:r>
            <a:r>
              <a:rPr lang="pt-BR" sz="2800" b="1" dirty="0">
                <a:solidFill>
                  <a:schemeClr val="bg1"/>
                </a:solidFill>
              </a:rPr>
              <a:t>: Melhorar a adesão ao pré-natal. </a:t>
            </a:r>
            <a:endParaRPr lang="es-ES" sz="2800" b="1" dirty="0">
              <a:solidFill>
                <a:schemeClr val="bg1"/>
              </a:solidFill>
            </a:endParaRPr>
          </a:p>
          <a:p>
            <a:r>
              <a:rPr lang="pt-BR" sz="2800" b="1" i="1" u="sng" dirty="0">
                <a:solidFill>
                  <a:schemeClr val="bg1"/>
                </a:solidFill>
              </a:rPr>
              <a:t>Meta 3.1 </a:t>
            </a:r>
            <a:r>
              <a:rPr lang="pt-BR" sz="2800" b="1" dirty="0">
                <a:solidFill>
                  <a:schemeClr val="bg1"/>
                </a:solidFill>
              </a:rPr>
              <a:t>Realizar busca ativa de 100% das gestantes faltosas as consultas de pré-natal.</a:t>
            </a:r>
            <a:endParaRPr lang="es-ES" sz="2800" b="1" dirty="0">
              <a:solidFill>
                <a:schemeClr val="bg1"/>
              </a:solidFill>
            </a:endParaRPr>
          </a:p>
          <a:p>
            <a:r>
              <a:rPr lang="pt-BR" sz="3200" b="1" dirty="0" smtClean="0">
                <a:solidFill>
                  <a:srgbClr val="FF0000"/>
                </a:solidFill>
              </a:rPr>
              <a:t>Objetivo </a:t>
            </a:r>
            <a:r>
              <a:rPr lang="pt-BR" sz="3200" b="1" dirty="0">
                <a:solidFill>
                  <a:srgbClr val="FF0000"/>
                </a:solidFill>
              </a:rPr>
              <a:t>04</a:t>
            </a:r>
            <a:r>
              <a:rPr lang="pt-BR" sz="2800" b="1" dirty="0">
                <a:solidFill>
                  <a:schemeClr val="bg1"/>
                </a:solidFill>
              </a:rPr>
              <a:t>: Melhorar registros do programa.</a:t>
            </a:r>
            <a:endParaRPr lang="es-ES" sz="2800" b="1" dirty="0">
              <a:solidFill>
                <a:schemeClr val="bg1"/>
              </a:solidFill>
            </a:endParaRPr>
          </a:p>
          <a:p>
            <a:r>
              <a:rPr lang="pt-BR" sz="2800" b="1" i="1" u="sng" dirty="0">
                <a:solidFill>
                  <a:schemeClr val="bg1"/>
                </a:solidFill>
              </a:rPr>
              <a:t>Meta </a:t>
            </a:r>
            <a:r>
              <a:rPr lang="pt-BR" sz="2800" b="1" i="1" u="sng" dirty="0" smtClean="0">
                <a:solidFill>
                  <a:schemeClr val="bg1"/>
                </a:solidFill>
              </a:rPr>
              <a:t>4.1</a:t>
            </a:r>
            <a:r>
              <a:rPr lang="x-none" sz="2800" b="1" i="1" u="sng" dirty="0" smtClean="0">
                <a:solidFill>
                  <a:schemeClr val="bg1"/>
                </a:solidFill>
              </a:rPr>
              <a:t> </a:t>
            </a:r>
            <a:r>
              <a:rPr lang="pt-BR" sz="2800" b="1" dirty="0" smtClean="0">
                <a:solidFill>
                  <a:schemeClr val="bg1"/>
                </a:solidFill>
              </a:rPr>
              <a:t>Manter </a:t>
            </a:r>
            <a:r>
              <a:rPr lang="pt-BR" sz="2800" b="1" dirty="0">
                <a:solidFill>
                  <a:schemeClr val="bg1"/>
                </a:solidFill>
              </a:rPr>
              <a:t>registro na ficha espelho de pré-natal/vacinação em 100% das gestantes.</a:t>
            </a:r>
            <a:endParaRPr lang="es-ES" sz="2800" b="1" dirty="0">
              <a:solidFill>
                <a:schemeClr val="bg1"/>
              </a:solidFill>
            </a:endParaRPr>
          </a:p>
          <a:p>
            <a:r>
              <a:rPr lang="pt-BR" sz="3200" b="1" dirty="0" smtClean="0">
                <a:solidFill>
                  <a:srgbClr val="FF0000"/>
                </a:solidFill>
              </a:rPr>
              <a:t>Objetivo </a:t>
            </a:r>
            <a:r>
              <a:rPr lang="pt-BR" sz="3200" b="1" dirty="0">
                <a:solidFill>
                  <a:srgbClr val="FF0000"/>
                </a:solidFill>
              </a:rPr>
              <a:t>05: </a:t>
            </a:r>
            <a:r>
              <a:rPr lang="pt-BR" sz="2800" b="1" dirty="0">
                <a:solidFill>
                  <a:schemeClr val="bg1"/>
                </a:solidFill>
              </a:rPr>
              <a:t>Realizar avaliação de risco.</a:t>
            </a:r>
            <a:endParaRPr lang="es-ES" sz="2800" b="1" dirty="0">
              <a:solidFill>
                <a:schemeClr val="bg1"/>
              </a:solidFill>
            </a:endParaRPr>
          </a:p>
          <a:p>
            <a:r>
              <a:rPr lang="pt-BR" sz="2800" b="1" i="1" u="sng" dirty="0">
                <a:solidFill>
                  <a:schemeClr val="bg1"/>
                </a:solidFill>
              </a:rPr>
              <a:t>Meta </a:t>
            </a:r>
            <a:r>
              <a:rPr lang="pt-BR" sz="2800" b="1" i="1" u="sng" dirty="0" smtClean="0">
                <a:solidFill>
                  <a:schemeClr val="bg1"/>
                </a:solidFill>
              </a:rPr>
              <a:t>5.1 </a:t>
            </a:r>
            <a:r>
              <a:rPr lang="pt-BR" sz="2800" b="1" dirty="0">
                <a:solidFill>
                  <a:schemeClr val="bg1"/>
                </a:solidFill>
              </a:rPr>
              <a:t>Avaliar risco gestacional em 100% das </a:t>
            </a:r>
            <a:r>
              <a:rPr lang="pt-BR" sz="2800" b="1" dirty="0" smtClean="0">
                <a:solidFill>
                  <a:schemeClr val="bg1"/>
                </a:solidFill>
              </a:rPr>
              <a:t>gestantes</a:t>
            </a:r>
            <a:endParaRPr lang="x-none" sz="2800" b="1" dirty="0" smtClean="0">
              <a:solidFill>
                <a:schemeClr val="bg1"/>
              </a:solidFill>
            </a:endParaRPr>
          </a:p>
          <a:p>
            <a:r>
              <a:rPr lang="pt-BR" sz="3200" b="1" dirty="0">
                <a:solidFill>
                  <a:srgbClr val="FF0000"/>
                </a:solidFill>
              </a:rPr>
              <a:t>Objetivo 06: </a:t>
            </a:r>
            <a:r>
              <a:rPr lang="pt-BR" sz="2800" b="1" dirty="0">
                <a:solidFill>
                  <a:schemeClr val="bg1"/>
                </a:solidFill>
              </a:rPr>
              <a:t>Promover a saúde no pré-natal.</a:t>
            </a:r>
            <a:endParaRPr lang="es-ES" sz="2800" b="1" dirty="0">
              <a:solidFill>
                <a:schemeClr val="bg1"/>
              </a:solidFill>
            </a:endParaRPr>
          </a:p>
          <a:p>
            <a:r>
              <a:rPr lang="pt-BR" sz="2800" b="1" i="1" u="sng" dirty="0">
                <a:solidFill>
                  <a:schemeClr val="bg1"/>
                </a:solidFill>
              </a:rPr>
              <a:t>Meta 6.1 </a:t>
            </a:r>
            <a:r>
              <a:rPr lang="pt-BR" sz="2800" b="1" dirty="0">
                <a:solidFill>
                  <a:schemeClr val="bg1"/>
                </a:solidFill>
              </a:rPr>
              <a:t>Garantir a 100% das gestantes orientações nutricional durante a gestação.</a:t>
            </a:r>
            <a:endParaRPr lang="es-ES" sz="2800" b="1" dirty="0">
              <a:solidFill>
                <a:schemeClr val="bg1"/>
              </a:solidFill>
            </a:endParaRPr>
          </a:p>
          <a:p>
            <a:endParaRPr lang="es-E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49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lamada ovalada 1"/>
          <p:cNvSpPr/>
          <p:nvPr/>
        </p:nvSpPr>
        <p:spPr>
          <a:xfrm>
            <a:off x="645458" y="94129"/>
            <a:ext cx="10529047" cy="887506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 smtClean="0">
                <a:solidFill>
                  <a:schemeClr val="bg1"/>
                </a:solidFill>
              </a:rPr>
              <a:t>OBJETIVOS ESPECIFICOS E METAS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0" y="1855694"/>
            <a:ext cx="12192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u="sng" dirty="0">
                <a:solidFill>
                  <a:schemeClr val="bg1"/>
                </a:solidFill>
              </a:rPr>
              <a:t>Meta 6.2 </a:t>
            </a:r>
            <a:r>
              <a:rPr lang="pt-BR" sz="2800" b="1" dirty="0">
                <a:solidFill>
                  <a:schemeClr val="bg1"/>
                </a:solidFill>
              </a:rPr>
              <a:t>Promover o aleitamento materno junto a 100% das gestantes.</a:t>
            </a:r>
            <a:endParaRPr lang="es-ES" sz="2800" b="1" dirty="0">
              <a:solidFill>
                <a:schemeClr val="bg1"/>
              </a:solidFill>
            </a:endParaRPr>
          </a:p>
          <a:p>
            <a:r>
              <a:rPr lang="pt-BR" sz="2800" b="1" i="1" u="sng" dirty="0">
                <a:solidFill>
                  <a:schemeClr val="bg1"/>
                </a:solidFill>
              </a:rPr>
              <a:t>Meta 6.3</a:t>
            </a:r>
            <a:r>
              <a:rPr lang="pt-BR" sz="2800" b="1" dirty="0">
                <a:solidFill>
                  <a:schemeClr val="bg1"/>
                </a:solidFill>
              </a:rPr>
              <a:t> Orientar 100% das gestantes sobre os cuidados com o recém-nascido (teste do pezinho, decúbito dorsal para dormir)</a:t>
            </a:r>
            <a:endParaRPr lang="es-ES" sz="2800" b="1" dirty="0">
              <a:solidFill>
                <a:schemeClr val="bg1"/>
              </a:solidFill>
            </a:endParaRPr>
          </a:p>
          <a:p>
            <a:r>
              <a:rPr lang="pt-BR" sz="2800" b="1" i="1" u="sng" dirty="0">
                <a:solidFill>
                  <a:schemeClr val="bg1"/>
                </a:solidFill>
              </a:rPr>
              <a:t>Meta 6.4 </a:t>
            </a:r>
            <a:r>
              <a:rPr lang="pt-BR" sz="2800" b="1" dirty="0">
                <a:solidFill>
                  <a:schemeClr val="bg1"/>
                </a:solidFill>
              </a:rPr>
              <a:t>Orientar 100% das gestantes sobre anticoncepcional após o parto.</a:t>
            </a:r>
            <a:endParaRPr lang="es-ES" sz="2800" b="1" dirty="0">
              <a:solidFill>
                <a:schemeClr val="bg1"/>
              </a:solidFill>
            </a:endParaRPr>
          </a:p>
          <a:p>
            <a:r>
              <a:rPr lang="pt-BR" sz="2800" b="1" i="1" u="sng" dirty="0">
                <a:solidFill>
                  <a:schemeClr val="bg1"/>
                </a:solidFill>
              </a:rPr>
              <a:t>Meta 6.5 </a:t>
            </a:r>
            <a:r>
              <a:rPr lang="pt-BR" sz="2800" b="1" dirty="0">
                <a:solidFill>
                  <a:schemeClr val="bg1"/>
                </a:solidFill>
              </a:rPr>
              <a:t>Orientar 100% das gestantes sobre os riscos de tabagismo e do uso de álcool e drogas na gestação.</a:t>
            </a:r>
            <a:endParaRPr lang="es-ES" sz="2800" b="1" dirty="0">
              <a:solidFill>
                <a:schemeClr val="bg1"/>
              </a:solidFill>
            </a:endParaRPr>
          </a:p>
          <a:p>
            <a:r>
              <a:rPr lang="pt-BR" sz="2800" b="1" i="1" u="sng" dirty="0">
                <a:solidFill>
                  <a:schemeClr val="bg1"/>
                </a:solidFill>
              </a:rPr>
              <a:t>Meta 6.6 </a:t>
            </a:r>
            <a:r>
              <a:rPr lang="pt-BR" sz="2800" b="1" dirty="0">
                <a:solidFill>
                  <a:schemeClr val="bg1"/>
                </a:solidFill>
              </a:rPr>
              <a:t>Orientar 100% das gestantes sobre higiene bucal.</a:t>
            </a:r>
            <a:endParaRPr lang="es-ES" sz="2800" b="1" dirty="0">
              <a:solidFill>
                <a:schemeClr val="bg1"/>
              </a:solidFill>
            </a:endParaRPr>
          </a:p>
          <a:p>
            <a:r>
              <a:rPr lang="pt-BR" sz="2800" b="1" dirty="0">
                <a:solidFill>
                  <a:schemeClr val="bg1"/>
                </a:solidFill>
              </a:rPr>
              <a:t> </a:t>
            </a:r>
            <a:endParaRPr lang="es-ES" sz="2800" b="1" dirty="0">
              <a:solidFill>
                <a:schemeClr val="bg1"/>
              </a:solidFill>
            </a:endParaRPr>
          </a:p>
          <a:p>
            <a:endParaRPr lang="es-E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69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lamada ovalada 1"/>
          <p:cNvSpPr/>
          <p:nvPr/>
        </p:nvSpPr>
        <p:spPr>
          <a:xfrm>
            <a:off x="0" y="94129"/>
            <a:ext cx="12192000" cy="1116106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 smtClean="0">
                <a:solidFill>
                  <a:schemeClr val="bg1"/>
                </a:solidFill>
              </a:rPr>
              <a:t>OBJETIVOS ESPECIFICOS E METAS</a:t>
            </a:r>
          </a:p>
          <a:p>
            <a:pPr algn="ctr"/>
            <a:r>
              <a:rPr lang="x-none" sz="3600" b="1" dirty="0" smtClean="0">
                <a:solidFill>
                  <a:schemeClr val="bg1"/>
                </a:solidFill>
              </a:rPr>
              <a:t>(PUERPERAS)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0" y="1371600"/>
            <a:ext cx="12192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Objetivo 1:</a:t>
            </a:r>
            <a:r>
              <a:rPr lang="pt-BR" sz="2800" b="1" dirty="0">
                <a:solidFill>
                  <a:schemeClr val="bg1"/>
                </a:solidFill>
              </a:rPr>
              <a:t> Ampliar a cobertura da atenção a puérperas.</a:t>
            </a:r>
            <a:endParaRPr lang="es-ES" sz="2800" b="1" dirty="0">
              <a:solidFill>
                <a:schemeClr val="bg1"/>
              </a:solidFill>
            </a:endParaRPr>
          </a:p>
          <a:p>
            <a:r>
              <a:rPr lang="pt-BR" sz="2800" b="1" i="1" u="sng" dirty="0">
                <a:solidFill>
                  <a:schemeClr val="bg1"/>
                </a:solidFill>
              </a:rPr>
              <a:t>Metas 1.1 </a:t>
            </a:r>
            <a:r>
              <a:rPr lang="pt-BR" sz="2800" b="1" dirty="0">
                <a:solidFill>
                  <a:schemeClr val="bg1"/>
                </a:solidFill>
              </a:rPr>
              <a:t>Garantir a 100% das puérperas cadastradas no programa de pré-natal e puerpério da unidade de saúde consulta puerperal antes dos 42 dias após o parto.</a:t>
            </a:r>
            <a:endParaRPr lang="es-ES" sz="2800" b="1" dirty="0">
              <a:solidFill>
                <a:schemeClr val="bg1"/>
              </a:solidFill>
            </a:endParaRPr>
          </a:p>
          <a:p>
            <a:r>
              <a:rPr lang="pt-BR" sz="3200" b="1" dirty="0" smtClean="0">
                <a:solidFill>
                  <a:srgbClr val="FF0000"/>
                </a:solidFill>
              </a:rPr>
              <a:t>Objetivo </a:t>
            </a:r>
            <a:r>
              <a:rPr lang="pt-BR" sz="3200" b="1" dirty="0">
                <a:solidFill>
                  <a:srgbClr val="FF0000"/>
                </a:solidFill>
              </a:rPr>
              <a:t>2:</a:t>
            </a:r>
            <a:r>
              <a:rPr lang="pt-BR" sz="2800" b="1" dirty="0">
                <a:solidFill>
                  <a:schemeClr val="bg1"/>
                </a:solidFill>
              </a:rPr>
              <a:t> Melhorar a qualidade da atenção às puérperas na Unidade de Saúde.</a:t>
            </a:r>
            <a:endParaRPr lang="es-ES" sz="2800" b="1" dirty="0">
              <a:solidFill>
                <a:schemeClr val="bg1"/>
              </a:solidFill>
            </a:endParaRPr>
          </a:p>
          <a:p>
            <a:r>
              <a:rPr lang="pt-BR" sz="2800" b="1" i="1" u="sng" dirty="0">
                <a:solidFill>
                  <a:schemeClr val="bg1"/>
                </a:solidFill>
              </a:rPr>
              <a:t>Meta </a:t>
            </a:r>
            <a:r>
              <a:rPr lang="pt-BR" sz="2800" b="1" i="1" u="sng" dirty="0" smtClean="0">
                <a:solidFill>
                  <a:schemeClr val="bg1"/>
                </a:solidFill>
              </a:rPr>
              <a:t>2.1</a:t>
            </a:r>
            <a:r>
              <a:rPr lang="x-none" sz="2800" b="1" i="1" u="sng" dirty="0" smtClean="0">
                <a:solidFill>
                  <a:schemeClr val="bg1"/>
                </a:solidFill>
              </a:rPr>
              <a:t> </a:t>
            </a:r>
            <a:r>
              <a:rPr lang="pt-BR" sz="2800" b="1" dirty="0" smtClean="0">
                <a:solidFill>
                  <a:schemeClr val="bg1"/>
                </a:solidFill>
              </a:rPr>
              <a:t>Examinar </a:t>
            </a:r>
            <a:r>
              <a:rPr lang="pt-BR" sz="2800" b="1" dirty="0">
                <a:solidFill>
                  <a:schemeClr val="bg1"/>
                </a:solidFill>
              </a:rPr>
              <a:t>as mamas em 100% das puérperas cadastradas no programa.</a:t>
            </a:r>
            <a:endParaRPr lang="es-ES" sz="2800" b="1" dirty="0">
              <a:solidFill>
                <a:schemeClr val="bg1"/>
              </a:solidFill>
            </a:endParaRPr>
          </a:p>
          <a:p>
            <a:r>
              <a:rPr lang="pt-BR" sz="2800" b="1" i="1" u="sng" dirty="0">
                <a:solidFill>
                  <a:schemeClr val="bg1"/>
                </a:solidFill>
              </a:rPr>
              <a:t>Meta 2.2 </a:t>
            </a:r>
            <a:r>
              <a:rPr lang="pt-BR" sz="2800" b="1" dirty="0">
                <a:solidFill>
                  <a:schemeClr val="bg1"/>
                </a:solidFill>
              </a:rPr>
              <a:t>Examinar no abdome em 100% das puérperas cadastradas no programa.</a:t>
            </a:r>
            <a:endParaRPr lang="es-ES" sz="2800" b="1" dirty="0">
              <a:solidFill>
                <a:schemeClr val="bg1"/>
              </a:solidFill>
            </a:endParaRPr>
          </a:p>
          <a:p>
            <a:r>
              <a:rPr lang="pt-BR" sz="2800" b="1" i="1" u="sng" dirty="0">
                <a:solidFill>
                  <a:schemeClr val="bg1"/>
                </a:solidFill>
              </a:rPr>
              <a:t>Meta 2.3 </a:t>
            </a:r>
            <a:r>
              <a:rPr lang="pt-BR" sz="2800" b="1" dirty="0">
                <a:solidFill>
                  <a:schemeClr val="bg1"/>
                </a:solidFill>
              </a:rPr>
              <a:t>realizar exame ginecológico em 100% das puérperas cadastradas no </a:t>
            </a:r>
            <a:r>
              <a:rPr lang="pt-BR" sz="2800" b="1" dirty="0" smtClean="0">
                <a:solidFill>
                  <a:schemeClr val="bg1"/>
                </a:solidFill>
              </a:rPr>
              <a:t>programa</a:t>
            </a:r>
            <a:endParaRPr lang="es-E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751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lamada ovalada 1"/>
          <p:cNvSpPr/>
          <p:nvPr/>
        </p:nvSpPr>
        <p:spPr>
          <a:xfrm>
            <a:off x="645458" y="94129"/>
            <a:ext cx="10529047" cy="887506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 smtClean="0">
                <a:solidFill>
                  <a:schemeClr val="bg1"/>
                </a:solidFill>
              </a:rPr>
              <a:t>OBJETIVOS ESPECIFICOS E METAS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0" y="1304364"/>
            <a:ext cx="12192001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u="sng" dirty="0">
                <a:solidFill>
                  <a:schemeClr val="bg1"/>
                </a:solidFill>
              </a:rPr>
              <a:t>Meta </a:t>
            </a:r>
            <a:r>
              <a:rPr lang="pt-BR" sz="2800" b="1" i="1" u="sng" dirty="0" smtClean="0">
                <a:solidFill>
                  <a:schemeClr val="bg1"/>
                </a:solidFill>
              </a:rPr>
              <a:t>2.4</a:t>
            </a:r>
            <a:r>
              <a:rPr lang="x-none" sz="2800" b="1" dirty="0" smtClean="0">
                <a:solidFill>
                  <a:schemeClr val="bg1"/>
                </a:solidFill>
              </a:rPr>
              <a:t> </a:t>
            </a:r>
            <a:r>
              <a:rPr lang="pt-BR" sz="2800" b="1" dirty="0" smtClean="0">
                <a:solidFill>
                  <a:schemeClr val="bg1"/>
                </a:solidFill>
              </a:rPr>
              <a:t>Avaliar </a:t>
            </a:r>
            <a:r>
              <a:rPr lang="pt-BR" sz="2800" b="1" dirty="0">
                <a:solidFill>
                  <a:schemeClr val="bg1"/>
                </a:solidFill>
              </a:rPr>
              <a:t>o estado psíquico em 100% das puérperas cadastradas no programa.</a:t>
            </a:r>
            <a:endParaRPr lang="es-ES" sz="2800" b="1" dirty="0">
              <a:solidFill>
                <a:schemeClr val="bg1"/>
              </a:solidFill>
            </a:endParaRPr>
          </a:p>
          <a:p>
            <a:r>
              <a:rPr lang="pt-BR" sz="2800" b="1" i="1" u="sng" dirty="0">
                <a:solidFill>
                  <a:schemeClr val="bg1"/>
                </a:solidFill>
              </a:rPr>
              <a:t>Meta 2.5 </a:t>
            </a:r>
            <a:r>
              <a:rPr lang="pt-BR" sz="2800" b="1" dirty="0">
                <a:solidFill>
                  <a:schemeClr val="bg1"/>
                </a:solidFill>
              </a:rPr>
              <a:t>Avaliar intercorrências em 100% das puérperas cadastradas no programa</a:t>
            </a:r>
            <a:endParaRPr lang="es-ES" sz="2800" b="1" dirty="0">
              <a:solidFill>
                <a:schemeClr val="bg1"/>
              </a:solidFill>
            </a:endParaRPr>
          </a:p>
          <a:p>
            <a:r>
              <a:rPr lang="pt-BR" sz="2800" b="1" i="1" u="sng" dirty="0">
                <a:solidFill>
                  <a:schemeClr val="bg1"/>
                </a:solidFill>
              </a:rPr>
              <a:t>Meta 2.6 </a:t>
            </a:r>
            <a:r>
              <a:rPr lang="pt-BR" sz="2800" b="1" dirty="0">
                <a:solidFill>
                  <a:schemeClr val="bg1"/>
                </a:solidFill>
              </a:rPr>
              <a:t>Prescrever em 100% das puérperas um dos métodos de anticoncepção.</a:t>
            </a:r>
            <a:endParaRPr lang="es-ES" sz="2800" b="1" dirty="0">
              <a:solidFill>
                <a:schemeClr val="bg1"/>
              </a:solidFill>
            </a:endParaRPr>
          </a:p>
          <a:p>
            <a:r>
              <a:rPr lang="pt-BR" sz="3200" b="1" dirty="0" smtClean="0">
                <a:solidFill>
                  <a:srgbClr val="FF0000"/>
                </a:solidFill>
              </a:rPr>
              <a:t>Objetivo </a:t>
            </a:r>
            <a:r>
              <a:rPr lang="pt-BR" sz="3200" b="1" dirty="0">
                <a:solidFill>
                  <a:srgbClr val="FF0000"/>
                </a:solidFill>
              </a:rPr>
              <a:t>3:</a:t>
            </a:r>
            <a:r>
              <a:rPr lang="pt-BR" sz="2800" b="1" dirty="0">
                <a:solidFill>
                  <a:schemeClr val="bg1"/>
                </a:solidFill>
              </a:rPr>
              <a:t> Melhorar a adesão das mães ao puerpério.</a:t>
            </a:r>
            <a:endParaRPr lang="es-ES" sz="2800" b="1" dirty="0">
              <a:solidFill>
                <a:schemeClr val="bg1"/>
              </a:solidFill>
            </a:endParaRPr>
          </a:p>
          <a:p>
            <a:r>
              <a:rPr lang="pt-BR" sz="2800" b="1" i="1" u="sng" dirty="0">
                <a:solidFill>
                  <a:schemeClr val="bg1"/>
                </a:solidFill>
              </a:rPr>
              <a:t>Metas 3.1 </a:t>
            </a:r>
            <a:r>
              <a:rPr lang="pt-BR" sz="2800" b="1" dirty="0">
                <a:solidFill>
                  <a:schemeClr val="bg1"/>
                </a:solidFill>
              </a:rPr>
              <a:t>Realizar busca ativa em 100% das puérperas que não realizaram a consulta de puerpério ate 30 dias após o parto.</a:t>
            </a:r>
            <a:endParaRPr lang="es-ES" sz="2800" b="1" dirty="0">
              <a:solidFill>
                <a:schemeClr val="bg1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59386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lamada ovalada 1"/>
          <p:cNvSpPr/>
          <p:nvPr/>
        </p:nvSpPr>
        <p:spPr>
          <a:xfrm>
            <a:off x="645458" y="94129"/>
            <a:ext cx="10529047" cy="887506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 smtClean="0">
                <a:solidFill>
                  <a:schemeClr val="bg1"/>
                </a:solidFill>
              </a:rPr>
              <a:t>OBJETIVOS ESPECIFICOS E METAS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" y="1613647"/>
            <a:ext cx="12192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Objetivo 4:</a:t>
            </a:r>
            <a:r>
              <a:rPr lang="pt-BR" sz="2800" b="1" dirty="0">
                <a:solidFill>
                  <a:schemeClr val="bg1"/>
                </a:solidFill>
              </a:rPr>
              <a:t> Melhorar o registro das informações.</a:t>
            </a:r>
            <a:endParaRPr lang="es-ES" sz="2800" b="1" dirty="0">
              <a:solidFill>
                <a:schemeClr val="bg1"/>
              </a:solidFill>
            </a:endParaRPr>
          </a:p>
          <a:p>
            <a:r>
              <a:rPr lang="pt-BR" sz="2800" b="1" i="1" u="sng" dirty="0">
                <a:solidFill>
                  <a:schemeClr val="bg1"/>
                </a:solidFill>
              </a:rPr>
              <a:t>Metas 4.1: </a:t>
            </a:r>
            <a:r>
              <a:rPr lang="pt-BR" sz="2800" b="1" dirty="0">
                <a:solidFill>
                  <a:schemeClr val="bg1"/>
                </a:solidFill>
              </a:rPr>
              <a:t>Manter registro na ficha de acompanhamento do programa 100% das </a:t>
            </a:r>
            <a:r>
              <a:rPr lang="pt-BR" sz="2800" b="1" dirty="0" err="1" smtClean="0">
                <a:solidFill>
                  <a:schemeClr val="bg1"/>
                </a:solidFill>
              </a:rPr>
              <a:t>pu</a:t>
            </a:r>
            <a:r>
              <a:rPr lang="x-none" sz="2800" b="1" dirty="0">
                <a:solidFill>
                  <a:schemeClr val="bg1"/>
                </a:solidFill>
              </a:rPr>
              <a:t>é</a:t>
            </a:r>
            <a:r>
              <a:rPr lang="pt-BR" sz="2800" b="1" dirty="0" err="1" smtClean="0">
                <a:solidFill>
                  <a:schemeClr val="bg1"/>
                </a:solidFill>
              </a:rPr>
              <a:t>rperas</a:t>
            </a:r>
            <a:r>
              <a:rPr lang="pt-BR" sz="2800" b="1" dirty="0" smtClean="0">
                <a:solidFill>
                  <a:schemeClr val="bg1"/>
                </a:solidFill>
              </a:rPr>
              <a:t>.</a:t>
            </a:r>
            <a:endParaRPr lang="es-ES" sz="2800" b="1" dirty="0">
              <a:solidFill>
                <a:schemeClr val="bg1"/>
              </a:solidFill>
            </a:endParaRPr>
          </a:p>
          <a:p>
            <a:r>
              <a:rPr lang="pt-BR" sz="3200" b="1" dirty="0">
                <a:solidFill>
                  <a:srgbClr val="FF0000"/>
                </a:solidFill>
              </a:rPr>
              <a:t>Objetivo 5:</a:t>
            </a:r>
            <a:r>
              <a:rPr lang="pt-BR" sz="2800" b="1" dirty="0">
                <a:solidFill>
                  <a:schemeClr val="bg1"/>
                </a:solidFill>
              </a:rPr>
              <a:t> Promover a saúde das puérperas.</a:t>
            </a:r>
            <a:endParaRPr lang="es-ES" sz="2800" b="1" dirty="0">
              <a:solidFill>
                <a:schemeClr val="bg1"/>
              </a:solidFill>
            </a:endParaRPr>
          </a:p>
          <a:p>
            <a:r>
              <a:rPr lang="pt-BR" sz="2800" b="1" i="1" u="sng" dirty="0">
                <a:solidFill>
                  <a:schemeClr val="bg1"/>
                </a:solidFill>
              </a:rPr>
              <a:t>Meta 5.1 </a:t>
            </a:r>
            <a:r>
              <a:rPr lang="pt-BR" sz="2800" b="1" dirty="0">
                <a:solidFill>
                  <a:schemeClr val="bg1"/>
                </a:solidFill>
              </a:rPr>
              <a:t>Orientar 100% das puérperas cadastradas no Programa sobre os cuidados de recém-nascido.</a:t>
            </a:r>
            <a:endParaRPr lang="es-ES" sz="2800" b="1" dirty="0">
              <a:solidFill>
                <a:schemeClr val="bg1"/>
              </a:solidFill>
            </a:endParaRPr>
          </a:p>
          <a:p>
            <a:r>
              <a:rPr lang="pt-BR" sz="2800" b="1" i="1" u="sng" dirty="0">
                <a:solidFill>
                  <a:schemeClr val="bg1"/>
                </a:solidFill>
              </a:rPr>
              <a:t>Meta 5.2</a:t>
            </a:r>
            <a:r>
              <a:rPr lang="pt-BR" sz="2800" b="1" dirty="0">
                <a:solidFill>
                  <a:schemeClr val="bg1"/>
                </a:solidFill>
              </a:rPr>
              <a:t> Orientar 100% das puérperas cadastradas no Programa sobre aleitamento materno exclusivo.</a:t>
            </a:r>
            <a:endParaRPr lang="es-ES" sz="2800" b="1" dirty="0">
              <a:solidFill>
                <a:schemeClr val="bg1"/>
              </a:solidFill>
            </a:endParaRPr>
          </a:p>
          <a:p>
            <a:r>
              <a:rPr lang="pt-BR" sz="2800" b="1" i="1" u="sng" dirty="0">
                <a:solidFill>
                  <a:schemeClr val="bg1"/>
                </a:solidFill>
              </a:rPr>
              <a:t>Meta </a:t>
            </a:r>
            <a:r>
              <a:rPr lang="pt-BR" sz="2800" b="1" i="1" u="sng" dirty="0" smtClean="0">
                <a:solidFill>
                  <a:schemeClr val="bg1"/>
                </a:solidFill>
              </a:rPr>
              <a:t>5.3</a:t>
            </a:r>
            <a:r>
              <a:rPr lang="x-none" sz="2800" b="1" i="1" u="sng" dirty="0" smtClean="0">
                <a:solidFill>
                  <a:schemeClr val="bg1"/>
                </a:solidFill>
              </a:rPr>
              <a:t> </a:t>
            </a:r>
            <a:r>
              <a:rPr lang="pt-BR" sz="2800" b="1" dirty="0" smtClean="0">
                <a:solidFill>
                  <a:schemeClr val="bg1"/>
                </a:solidFill>
              </a:rPr>
              <a:t>Orientar </a:t>
            </a:r>
            <a:r>
              <a:rPr lang="pt-BR" sz="2800" b="1" dirty="0">
                <a:solidFill>
                  <a:schemeClr val="bg1"/>
                </a:solidFill>
              </a:rPr>
              <a:t>100% das puérperas cadastradas no Programa sobre planejamento familiar.</a:t>
            </a:r>
            <a:endParaRPr lang="es-ES" sz="2800" b="1" dirty="0">
              <a:solidFill>
                <a:schemeClr val="bg1"/>
              </a:solidFill>
            </a:endParaRPr>
          </a:p>
          <a:p>
            <a:r>
              <a:rPr lang="pt-BR" sz="2800" b="1" dirty="0">
                <a:solidFill>
                  <a:schemeClr val="bg1"/>
                </a:solidFill>
              </a:rPr>
              <a:t> </a:t>
            </a:r>
            <a:endParaRPr lang="es-ES" sz="2800" b="1" dirty="0">
              <a:solidFill>
                <a:schemeClr val="bg1"/>
              </a:solidFill>
            </a:endParaRPr>
          </a:p>
          <a:p>
            <a:endParaRPr lang="es-E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494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lamada ovalada 2"/>
          <p:cNvSpPr/>
          <p:nvPr/>
        </p:nvSpPr>
        <p:spPr>
          <a:xfrm>
            <a:off x="759656" y="215153"/>
            <a:ext cx="9298744" cy="806823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 smtClean="0">
                <a:solidFill>
                  <a:schemeClr val="bg1"/>
                </a:solidFill>
              </a:rPr>
              <a:t>METODOLOGIA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0" y="1310184"/>
            <a:ext cx="12192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>
                <a:solidFill>
                  <a:schemeClr val="bg1"/>
                </a:solidFill>
              </a:rPr>
              <a:t>Este projeto </a:t>
            </a:r>
            <a:r>
              <a:rPr lang="x-none" sz="3200" b="1" dirty="0" smtClean="0">
                <a:solidFill>
                  <a:schemeClr val="bg1"/>
                </a:solidFill>
              </a:rPr>
              <a:t>foi </a:t>
            </a:r>
            <a:r>
              <a:rPr lang="x-none" sz="3200" b="1" dirty="0">
                <a:solidFill>
                  <a:schemeClr val="bg1"/>
                </a:solidFill>
              </a:rPr>
              <a:t>estruturado para ser desenvolvido no período de 16 semanas na </a:t>
            </a:r>
            <a:r>
              <a:rPr lang="pt-BR" sz="3200" b="1" dirty="0">
                <a:solidFill>
                  <a:schemeClr val="bg1"/>
                </a:solidFill>
              </a:rPr>
              <a:t>Unidade </a:t>
            </a:r>
            <a:r>
              <a:rPr lang="x-none" sz="3200" b="1" dirty="0">
                <a:solidFill>
                  <a:schemeClr val="bg1"/>
                </a:solidFill>
              </a:rPr>
              <a:t>de Saúde da Família (USF) Conrado Alves Guimarães, no município de Santa Vitoria do </a:t>
            </a:r>
            <a:r>
              <a:rPr lang="x-none" sz="3200" b="1" dirty="0" smtClean="0">
                <a:solidFill>
                  <a:schemeClr val="bg1"/>
                </a:solidFill>
              </a:rPr>
              <a:t>Palmar/RS. Participaram </a:t>
            </a:r>
            <a:r>
              <a:rPr lang="x-none" sz="3200" b="1" dirty="0">
                <a:solidFill>
                  <a:schemeClr val="bg1"/>
                </a:solidFill>
              </a:rPr>
              <a:t>da intervenção 38 </a:t>
            </a:r>
            <a:r>
              <a:rPr lang="x-none" sz="3200" b="1" dirty="0" smtClean="0">
                <a:solidFill>
                  <a:schemeClr val="bg1"/>
                </a:solidFill>
              </a:rPr>
              <a:t>gestantes pertenecentes ao área de abrangencia. </a:t>
            </a:r>
            <a:r>
              <a:rPr lang="pt-BR" sz="3200" b="1" dirty="0">
                <a:solidFill>
                  <a:schemeClr val="bg1"/>
                </a:solidFill>
              </a:rPr>
              <a:t>Finalmente foi desenvolto num período de 12 semanas por orientações dos professores do curso de especialização.</a:t>
            </a:r>
            <a:endParaRPr lang="es-ES" sz="3200" b="1" dirty="0">
              <a:solidFill>
                <a:schemeClr val="bg1"/>
              </a:solidFill>
            </a:endParaRPr>
          </a:p>
          <a:p>
            <a:endParaRPr lang="es-E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506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lamada ovalada 2"/>
          <p:cNvSpPr/>
          <p:nvPr/>
        </p:nvSpPr>
        <p:spPr>
          <a:xfrm>
            <a:off x="0" y="0"/>
            <a:ext cx="12192000" cy="1310185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 smtClean="0">
                <a:solidFill>
                  <a:schemeClr val="bg1"/>
                </a:solidFill>
              </a:rPr>
              <a:t>RESULTADOS DA </a:t>
            </a:r>
            <a:r>
              <a:rPr lang="pt-BR" sz="3600" b="1" dirty="0" smtClean="0">
                <a:solidFill>
                  <a:schemeClr val="bg1"/>
                </a:solidFill>
              </a:rPr>
              <a:t>INTERVENÇÃO</a:t>
            </a:r>
            <a:r>
              <a:rPr lang="x-none" sz="3600" b="1" dirty="0" smtClean="0">
                <a:solidFill>
                  <a:schemeClr val="bg1"/>
                </a:solidFill>
              </a:rPr>
              <a:t> PARA CADA OBJETIVO E META</a:t>
            </a:r>
            <a:endParaRPr lang="pt-BR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42374639"/>
              </p:ext>
            </p:extLst>
          </p:nvPr>
        </p:nvGraphicFramePr>
        <p:xfrm>
          <a:off x="0" y="2057112"/>
          <a:ext cx="5528603" cy="4065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5584874" y="2043252"/>
            <a:ext cx="634452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b="1" dirty="0" smtClean="0">
                <a:solidFill>
                  <a:schemeClr val="bg1"/>
                </a:solidFill>
              </a:rPr>
              <a:t>Gestantes</a:t>
            </a:r>
          </a:p>
          <a:p>
            <a:r>
              <a:rPr lang="pt-BR" sz="2400" b="1" dirty="0" smtClean="0">
                <a:solidFill>
                  <a:schemeClr val="bg1"/>
                </a:solidFill>
              </a:rPr>
              <a:t>Relativo </a:t>
            </a:r>
            <a:r>
              <a:rPr lang="pt-BR" sz="2400" b="1" dirty="0">
                <a:solidFill>
                  <a:schemeClr val="bg1"/>
                </a:solidFill>
              </a:rPr>
              <a:t>ao objetivo 01: Ampliar a cobertura do </a:t>
            </a:r>
            <a:r>
              <a:rPr lang="pt-BR" sz="2400" b="1" dirty="0" smtClean="0">
                <a:solidFill>
                  <a:schemeClr val="bg1"/>
                </a:solidFill>
              </a:rPr>
              <a:t>pré-natal</a:t>
            </a:r>
            <a:r>
              <a:rPr lang="x-none" sz="2400" b="1" dirty="0" smtClean="0">
                <a:solidFill>
                  <a:schemeClr val="bg1"/>
                </a:solidFill>
              </a:rPr>
              <a:t>.</a:t>
            </a:r>
            <a:endParaRPr lang="es-ES" sz="2400" b="1" dirty="0">
              <a:solidFill>
                <a:schemeClr val="bg1"/>
              </a:solidFill>
            </a:endParaRPr>
          </a:p>
          <a:p>
            <a:r>
              <a:rPr lang="pt-BR" sz="2400" b="1" dirty="0" smtClean="0">
                <a:solidFill>
                  <a:schemeClr val="bg1"/>
                </a:solidFill>
              </a:rPr>
              <a:t>Meta </a:t>
            </a:r>
            <a:r>
              <a:rPr lang="pt-BR" sz="2400" b="1" dirty="0">
                <a:solidFill>
                  <a:schemeClr val="bg1"/>
                </a:solidFill>
              </a:rPr>
              <a:t>1.1: Alcançar 100% de cobertura do programa de pré-natal, garantir a 100% das puérperas cadastradas na Unidade de Saúde consulta puerperal antes dos 42 dias após o parto</a:t>
            </a:r>
            <a:r>
              <a:rPr lang="pt-BR" sz="2400" b="1" dirty="0" smtClean="0">
                <a:solidFill>
                  <a:schemeClr val="bg1"/>
                </a:solidFill>
              </a:rPr>
              <a:t>.</a:t>
            </a:r>
            <a:endParaRPr lang="es-E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939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24462264"/>
              </p:ext>
            </p:extLst>
          </p:nvPr>
        </p:nvGraphicFramePr>
        <p:xfrm>
          <a:off x="112542" y="2250830"/>
          <a:ext cx="5542670" cy="4051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Llamada ovalada 2"/>
          <p:cNvSpPr/>
          <p:nvPr/>
        </p:nvSpPr>
        <p:spPr>
          <a:xfrm>
            <a:off x="0" y="0"/>
            <a:ext cx="12192000" cy="1310185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 smtClean="0">
                <a:solidFill>
                  <a:schemeClr val="bg1"/>
                </a:solidFill>
              </a:rPr>
              <a:t>RESULTADOS DA </a:t>
            </a:r>
            <a:r>
              <a:rPr lang="pt-BR" sz="3600" b="1" dirty="0">
                <a:solidFill>
                  <a:schemeClr val="bg1"/>
                </a:solidFill>
              </a:rPr>
              <a:t>INTERVENÇÃO </a:t>
            </a:r>
            <a:r>
              <a:rPr lang="x-none" sz="3600" b="1" dirty="0" smtClean="0">
                <a:solidFill>
                  <a:schemeClr val="bg1"/>
                </a:solidFill>
              </a:rPr>
              <a:t>PARA CADA OBJETIVO E META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105379" y="2419643"/>
            <a:ext cx="60866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Relativo ao objetivo 02: Melhorar a qualidade da atenção ao pré-natal e puerpério realizado na </a:t>
            </a:r>
            <a:r>
              <a:rPr lang="pt-BR" sz="2400" b="1" dirty="0" smtClean="0">
                <a:solidFill>
                  <a:schemeClr val="bg1"/>
                </a:solidFill>
              </a:rPr>
              <a:t>Unidade</a:t>
            </a:r>
            <a:endParaRPr lang="es-ES" sz="2400" b="1" dirty="0">
              <a:solidFill>
                <a:schemeClr val="bg1"/>
              </a:solidFill>
            </a:endParaRPr>
          </a:p>
          <a:p>
            <a:r>
              <a:rPr lang="pt-BR" sz="2400" b="1" dirty="0">
                <a:solidFill>
                  <a:schemeClr val="bg1"/>
                </a:solidFill>
              </a:rPr>
              <a:t>Meta 2.1: Garantir a 100% das gestantes o ingresso no Programa de Pré-natal no primeiro trimestre de gestação</a:t>
            </a:r>
            <a:r>
              <a:rPr lang="pt-BR" sz="2400" b="1" dirty="0" smtClean="0">
                <a:solidFill>
                  <a:schemeClr val="bg1"/>
                </a:solidFill>
              </a:rPr>
              <a:t>.</a:t>
            </a:r>
            <a:endParaRPr lang="es-E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443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20436050"/>
              </p:ext>
            </p:extLst>
          </p:nvPr>
        </p:nvGraphicFramePr>
        <p:xfrm>
          <a:off x="147085" y="2222695"/>
          <a:ext cx="5508128" cy="4065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Llamada ovalada 2"/>
          <p:cNvSpPr/>
          <p:nvPr/>
        </p:nvSpPr>
        <p:spPr>
          <a:xfrm>
            <a:off x="0" y="0"/>
            <a:ext cx="12192000" cy="1310185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 smtClean="0">
                <a:solidFill>
                  <a:schemeClr val="bg1"/>
                </a:solidFill>
              </a:rPr>
              <a:t>RESULTADOS DA </a:t>
            </a:r>
            <a:r>
              <a:rPr lang="pt-BR" sz="3600" b="1" dirty="0">
                <a:solidFill>
                  <a:schemeClr val="bg1"/>
                </a:solidFill>
              </a:rPr>
              <a:t>INTERVENÇÃO </a:t>
            </a:r>
            <a:r>
              <a:rPr lang="x-none" sz="3600" b="1" dirty="0" smtClean="0">
                <a:solidFill>
                  <a:schemeClr val="bg1"/>
                </a:solidFill>
              </a:rPr>
              <a:t>PARA CADA OBJETIVO E META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655213" y="2377441"/>
            <a:ext cx="65367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Meta 2.2: Realizar pelo menos um exame ginecológico por trimestre em 100% das gestantes</a:t>
            </a:r>
            <a:r>
              <a:rPr lang="pt-BR" sz="2800" b="1" dirty="0" smtClean="0">
                <a:solidFill>
                  <a:schemeClr val="bg1"/>
                </a:solidFill>
              </a:rPr>
              <a:t>.</a:t>
            </a:r>
            <a:endParaRPr lang="es-ES" sz="2800" b="1" dirty="0">
              <a:solidFill>
                <a:schemeClr val="bg1"/>
              </a:solidFill>
            </a:endParaRPr>
          </a:p>
          <a:p>
            <a:endParaRPr lang="es-E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945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lamada ovalada 1"/>
          <p:cNvSpPr/>
          <p:nvPr/>
        </p:nvSpPr>
        <p:spPr>
          <a:xfrm>
            <a:off x="0" y="0"/>
            <a:ext cx="12192000" cy="1310185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 smtClean="0">
                <a:solidFill>
                  <a:schemeClr val="bg1"/>
                </a:solidFill>
              </a:rPr>
              <a:t>RESULTADOS DA </a:t>
            </a:r>
            <a:r>
              <a:rPr lang="pt-BR" sz="3600" b="1" dirty="0">
                <a:solidFill>
                  <a:schemeClr val="bg1"/>
                </a:solidFill>
              </a:rPr>
              <a:t>INTERVENÇÃO </a:t>
            </a:r>
            <a:r>
              <a:rPr lang="x-none" sz="3600" b="1" dirty="0" smtClean="0">
                <a:solidFill>
                  <a:schemeClr val="bg1"/>
                </a:solidFill>
              </a:rPr>
              <a:t>PARA CADA OBJETIVO E META</a:t>
            </a:r>
            <a:endParaRPr lang="pt-BR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97802522"/>
              </p:ext>
            </p:extLst>
          </p:nvPr>
        </p:nvGraphicFramePr>
        <p:xfrm>
          <a:off x="217950" y="2489982"/>
          <a:ext cx="5634210" cy="39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6006905" y="2855742"/>
            <a:ext cx="618509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Meta 2.3: Realizar pelo menos um exame de mama em 100% das gestantes</a:t>
            </a:r>
            <a:r>
              <a:rPr lang="pt-BR" b="1" dirty="0" smtClean="0">
                <a:solidFill>
                  <a:schemeClr val="bg1"/>
                </a:solidFill>
              </a:rPr>
              <a:t>.</a:t>
            </a:r>
            <a:endParaRPr lang="es-ES" b="1" dirty="0">
              <a:solidFill>
                <a:schemeClr val="bg1"/>
              </a:solidFill>
            </a:endParaRPr>
          </a:p>
          <a:p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647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292772" y="1659988"/>
            <a:ext cx="9890235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</a:rPr>
              <a:t>Brasil</a:t>
            </a:r>
            <a:r>
              <a:rPr lang="pt-BR" sz="2800" b="1" dirty="0">
                <a:solidFill>
                  <a:schemeClr val="bg1"/>
                </a:solidFill>
              </a:rPr>
              <a:t>, a mortalidade infantil e mortalidade materna são um problema de saúde pública, sendo assim há a necessidade de melhorar esses </a:t>
            </a:r>
            <a:r>
              <a:rPr lang="pt-BR" sz="2800" b="1" dirty="0" smtClean="0">
                <a:solidFill>
                  <a:schemeClr val="bg1"/>
                </a:solidFill>
              </a:rPr>
              <a:t>indicadores</a:t>
            </a:r>
            <a:r>
              <a:rPr lang="x-none" sz="2800" b="1" dirty="0" smtClean="0">
                <a:solidFill>
                  <a:schemeClr val="bg1"/>
                </a:solidFill>
              </a:rPr>
              <a:t>. </a:t>
            </a:r>
            <a:r>
              <a:rPr lang="pt-BR" sz="2800" b="1" dirty="0" smtClean="0">
                <a:solidFill>
                  <a:schemeClr val="bg1"/>
                </a:solidFill>
              </a:rPr>
              <a:t>O </a:t>
            </a:r>
            <a:r>
              <a:rPr lang="pt-BR" sz="2800" b="1" dirty="0">
                <a:solidFill>
                  <a:schemeClr val="bg1"/>
                </a:solidFill>
              </a:rPr>
              <a:t>acompanhamento das mulheres grávidas e no puerpério por profissionais de saúde auxiliam a melhorar </a:t>
            </a:r>
            <a:r>
              <a:rPr lang="pt-BR" sz="2800" b="1" dirty="0" smtClean="0">
                <a:solidFill>
                  <a:schemeClr val="bg1"/>
                </a:solidFill>
              </a:rPr>
              <a:t>as </a:t>
            </a:r>
            <a:r>
              <a:rPr lang="pt-BR" sz="2800" b="1" dirty="0">
                <a:solidFill>
                  <a:schemeClr val="bg1"/>
                </a:solidFill>
              </a:rPr>
              <a:t>condições de saúde com que elas chegarão ao parto e </a:t>
            </a:r>
            <a:r>
              <a:rPr lang="pt-BR" sz="2800" b="1" dirty="0" smtClean="0">
                <a:solidFill>
                  <a:schemeClr val="bg1"/>
                </a:solidFill>
              </a:rPr>
              <a:t>no </a:t>
            </a:r>
            <a:r>
              <a:rPr lang="pt-BR" sz="2800" b="1" dirty="0">
                <a:solidFill>
                  <a:schemeClr val="bg1"/>
                </a:solidFill>
              </a:rPr>
              <a:t>pós-parto, assim como, reduzir a taxa de mortalidade infantil, o baixo peso ao </a:t>
            </a:r>
            <a:r>
              <a:rPr lang="pt-BR" sz="2800" b="1" dirty="0" smtClean="0">
                <a:solidFill>
                  <a:schemeClr val="bg1"/>
                </a:solidFill>
              </a:rPr>
              <a:t>nascer.</a:t>
            </a:r>
            <a:r>
              <a:rPr lang="x-none" sz="2800" b="1" baseline="30000" smtClean="0">
                <a:solidFill>
                  <a:schemeClr val="bg1"/>
                </a:solidFill>
              </a:rPr>
              <a:t>                            </a:t>
            </a:r>
            <a:r>
              <a:rPr lang="x-none" sz="2800" b="1" smtClean="0">
                <a:solidFill>
                  <a:schemeClr val="bg1"/>
                </a:solidFill>
              </a:rPr>
              <a:t>                                  </a:t>
            </a:r>
            <a:r>
              <a:rPr lang="x-none" sz="1100" b="1" dirty="0" smtClean="0">
                <a:solidFill>
                  <a:schemeClr val="bg1"/>
                </a:solidFill>
              </a:rPr>
              <a:t>(BRASIL, 2012)</a:t>
            </a:r>
            <a:endParaRPr lang="es-ES" sz="1100" b="1" dirty="0">
              <a:solidFill>
                <a:schemeClr val="bg1"/>
              </a:solidFill>
            </a:endParaRPr>
          </a:p>
        </p:txBody>
      </p:sp>
      <p:sp>
        <p:nvSpPr>
          <p:cNvPr id="4" name="Llamada ovalada 3"/>
          <p:cNvSpPr/>
          <p:nvPr/>
        </p:nvSpPr>
        <p:spPr>
          <a:xfrm>
            <a:off x="759656" y="215153"/>
            <a:ext cx="9298744" cy="806823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</a:rPr>
              <a:t>INTRODUÇÃO</a:t>
            </a:r>
            <a:endParaRPr lang="pt-BR" sz="3600" b="1" dirty="0">
              <a:solidFill>
                <a:schemeClr val="bg1"/>
              </a:solidFill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4701" y="5879718"/>
            <a:ext cx="37973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44807" y="215153"/>
            <a:ext cx="16764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0804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lamada ovalada 2"/>
          <p:cNvSpPr/>
          <p:nvPr/>
        </p:nvSpPr>
        <p:spPr>
          <a:xfrm>
            <a:off x="0" y="0"/>
            <a:ext cx="12192000" cy="1310185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 smtClean="0">
                <a:solidFill>
                  <a:schemeClr val="bg1"/>
                </a:solidFill>
              </a:rPr>
              <a:t>RESULTADOS DA </a:t>
            </a:r>
            <a:r>
              <a:rPr lang="pt-BR" sz="3600" b="1" dirty="0">
                <a:solidFill>
                  <a:schemeClr val="bg1"/>
                </a:solidFill>
              </a:rPr>
              <a:t>INTERVENÇÃO </a:t>
            </a:r>
            <a:r>
              <a:rPr lang="x-none" sz="3600" b="1" dirty="0" smtClean="0">
                <a:solidFill>
                  <a:schemeClr val="bg1"/>
                </a:solidFill>
              </a:rPr>
              <a:t>PARA CADA OBJETIVO E META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0" y="1786597"/>
            <a:ext cx="121920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Meta 2.4: Garantir as 100% das gestantes a solicitação de exames laboratoriais de acordo com protocolo.</a:t>
            </a:r>
            <a:endParaRPr lang="es-ES" sz="2400" b="1" dirty="0">
              <a:solidFill>
                <a:schemeClr val="bg1"/>
              </a:solidFill>
            </a:endParaRPr>
          </a:p>
          <a:p>
            <a:r>
              <a:rPr lang="pt-BR" sz="2400" b="1" dirty="0" smtClean="0">
                <a:solidFill>
                  <a:schemeClr val="bg1"/>
                </a:solidFill>
              </a:rPr>
              <a:t>Durante </a:t>
            </a:r>
            <a:r>
              <a:rPr lang="pt-BR" sz="2400" b="1" dirty="0">
                <a:solidFill>
                  <a:schemeClr val="bg1"/>
                </a:solidFill>
              </a:rPr>
              <a:t>o primeiro mês assistimos a 22 gestantes, no segundo mês a 37 e no terceiro mês a 38 que foram cadastradas, avaliadas e acompanhadas totalizando 100% de cobertura assistidas por essa ação nos três meses da intervenção</a:t>
            </a:r>
            <a:r>
              <a:rPr lang="pt-BR" sz="2400" b="1" dirty="0" smtClean="0">
                <a:solidFill>
                  <a:schemeClr val="bg1"/>
                </a:solidFill>
              </a:rPr>
              <a:t>.</a:t>
            </a:r>
            <a:endParaRPr lang="x-none" sz="2400" b="1" dirty="0" smtClean="0">
              <a:solidFill>
                <a:schemeClr val="bg1"/>
              </a:solidFill>
            </a:endParaRPr>
          </a:p>
          <a:p>
            <a:r>
              <a:rPr lang="pt-BR" sz="2400" b="1" dirty="0">
                <a:solidFill>
                  <a:schemeClr val="bg1"/>
                </a:solidFill>
              </a:rPr>
              <a:t>Meta 2.5: Garantir a 100% das gestantes a prescrição de sulfato ferroso e acido fólico conforme o protocolo.</a:t>
            </a:r>
            <a:endParaRPr lang="es-ES" sz="2400" b="1" dirty="0">
              <a:solidFill>
                <a:schemeClr val="bg1"/>
              </a:solidFill>
            </a:endParaRPr>
          </a:p>
          <a:p>
            <a:r>
              <a:rPr lang="pt-BR" sz="2400" b="1" dirty="0" smtClean="0">
                <a:solidFill>
                  <a:schemeClr val="bg1"/>
                </a:solidFill>
              </a:rPr>
              <a:t>Atingimos </a:t>
            </a:r>
            <a:r>
              <a:rPr lang="pt-BR" sz="2400" b="1" dirty="0">
                <a:solidFill>
                  <a:schemeClr val="bg1"/>
                </a:solidFill>
              </a:rPr>
              <a:t>100% nas prescrições de sulfato ferroso e acido fólico nos três meses da intervenção, sendo prescritos a 22 gestantes no primeiro mês, a 37 no segundo e a 38 no terceiro. </a:t>
            </a:r>
            <a:endParaRPr lang="es-ES" sz="2400" b="1" dirty="0">
              <a:solidFill>
                <a:schemeClr val="bg1"/>
              </a:solidFill>
            </a:endParaRPr>
          </a:p>
          <a:p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333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lamada ovalada 2"/>
          <p:cNvSpPr/>
          <p:nvPr/>
        </p:nvSpPr>
        <p:spPr>
          <a:xfrm>
            <a:off x="0" y="0"/>
            <a:ext cx="12192000" cy="1310185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 smtClean="0">
                <a:solidFill>
                  <a:schemeClr val="bg1"/>
                </a:solidFill>
              </a:rPr>
              <a:t>RESULTADOS DA </a:t>
            </a:r>
            <a:r>
              <a:rPr lang="pt-BR" sz="3600" b="1" dirty="0">
                <a:solidFill>
                  <a:schemeClr val="bg1"/>
                </a:solidFill>
              </a:rPr>
              <a:t>INTERVENÇÃO </a:t>
            </a:r>
            <a:r>
              <a:rPr lang="x-none" sz="3600" b="1" dirty="0" smtClean="0">
                <a:solidFill>
                  <a:schemeClr val="bg1"/>
                </a:solidFill>
              </a:rPr>
              <a:t>PARA CADA OBJETIVO E META</a:t>
            </a:r>
            <a:endParaRPr lang="pt-BR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08326381"/>
              </p:ext>
            </p:extLst>
          </p:nvPr>
        </p:nvGraphicFramePr>
        <p:xfrm>
          <a:off x="288288" y="2250831"/>
          <a:ext cx="5395060" cy="3770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5992837" y="2574388"/>
            <a:ext cx="61991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Meta 2.6: Garantir que 100% das gestantes estejam com vacina antitetânica em dia.</a:t>
            </a:r>
            <a:endParaRPr lang="es-ES" sz="2400" b="1" dirty="0">
              <a:solidFill>
                <a:schemeClr val="bg1"/>
              </a:solidFill>
            </a:endParaRPr>
          </a:p>
          <a:p>
            <a:endParaRPr lang="pt-BR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100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lamada ovalada 2"/>
          <p:cNvSpPr/>
          <p:nvPr/>
        </p:nvSpPr>
        <p:spPr>
          <a:xfrm>
            <a:off x="0" y="0"/>
            <a:ext cx="12192000" cy="1310185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 smtClean="0">
                <a:solidFill>
                  <a:schemeClr val="bg1"/>
                </a:solidFill>
              </a:rPr>
              <a:t>RESULTADOS DA </a:t>
            </a:r>
            <a:r>
              <a:rPr lang="pt-BR" sz="3600" b="1" dirty="0">
                <a:solidFill>
                  <a:schemeClr val="bg1"/>
                </a:solidFill>
              </a:rPr>
              <a:t>INTERVENÇÃO </a:t>
            </a:r>
            <a:r>
              <a:rPr lang="x-none" sz="3600" b="1" dirty="0" smtClean="0">
                <a:solidFill>
                  <a:schemeClr val="bg1"/>
                </a:solidFill>
              </a:rPr>
              <a:t>PARA CADA OBJETIVO E META</a:t>
            </a:r>
            <a:endParaRPr lang="pt-BR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48693916"/>
              </p:ext>
            </p:extLst>
          </p:nvPr>
        </p:nvGraphicFramePr>
        <p:xfrm>
          <a:off x="354303" y="2307102"/>
          <a:ext cx="5455654" cy="3840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147582" y="2307102"/>
            <a:ext cx="60444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Meta 2.7: Garantir que 100% das gestantes estejam com vacina contra hepatites B em dia.</a:t>
            </a:r>
            <a:endParaRPr lang="es-ES" sz="2400" b="1" dirty="0">
              <a:solidFill>
                <a:schemeClr val="bg1"/>
              </a:solidFill>
            </a:endParaRPr>
          </a:p>
          <a:p>
            <a:endParaRPr lang="es-E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380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lamada ovalada 2"/>
          <p:cNvSpPr/>
          <p:nvPr/>
        </p:nvSpPr>
        <p:spPr>
          <a:xfrm>
            <a:off x="0" y="0"/>
            <a:ext cx="12192000" cy="1310185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 smtClean="0">
                <a:solidFill>
                  <a:schemeClr val="bg1"/>
                </a:solidFill>
              </a:rPr>
              <a:t>RESULTADOS DA </a:t>
            </a:r>
            <a:r>
              <a:rPr lang="pt-BR" sz="3600" b="1" dirty="0">
                <a:solidFill>
                  <a:schemeClr val="bg1"/>
                </a:solidFill>
              </a:rPr>
              <a:t>INTERVENÇÃO </a:t>
            </a:r>
            <a:r>
              <a:rPr lang="x-none" sz="3600" b="1" dirty="0" smtClean="0">
                <a:solidFill>
                  <a:schemeClr val="bg1"/>
                </a:solidFill>
              </a:rPr>
              <a:t>PARA CADA OBJETIVO E META</a:t>
            </a:r>
            <a:endParaRPr lang="pt-BR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26505504"/>
              </p:ext>
            </p:extLst>
          </p:nvPr>
        </p:nvGraphicFramePr>
        <p:xfrm>
          <a:off x="255830" y="2447778"/>
          <a:ext cx="5441585" cy="3882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5936566" y="2785403"/>
            <a:ext cx="62554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Meta 2.8: Realizar avaliação da necessidade de atendimento odontológico em 100% das gestantes durante pré-natal</a:t>
            </a:r>
            <a:r>
              <a:rPr lang="pt-BR" sz="2400" b="1" dirty="0" smtClean="0">
                <a:solidFill>
                  <a:schemeClr val="bg1"/>
                </a:solidFill>
              </a:rPr>
              <a:t>.</a:t>
            </a:r>
            <a:endParaRPr lang="es-E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557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lamada ovalada 2"/>
          <p:cNvSpPr/>
          <p:nvPr/>
        </p:nvSpPr>
        <p:spPr>
          <a:xfrm>
            <a:off x="0" y="0"/>
            <a:ext cx="12192000" cy="1310185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 smtClean="0">
                <a:solidFill>
                  <a:schemeClr val="bg1"/>
                </a:solidFill>
              </a:rPr>
              <a:t>RESULTADOS DA </a:t>
            </a:r>
            <a:r>
              <a:rPr lang="pt-BR" sz="3600" b="1" dirty="0">
                <a:solidFill>
                  <a:schemeClr val="bg1"/>
                </a:solidFill>
              </a:rPr>
              <a:t>INTERVENÇÃO </a:t>
            </a:r>
            <a:r>
              <a:rPr lang="x-none" sz="3600" b="1" dirty="0" smtClean="0">
                <a:solidFill>
                  <a:schemeClr val="bg1"/>
                </a:solidFill>
              </a:rPr>
              <a:t>PARA CADA OBJETIVO E META</a:t>
            </a:r>
            <a:endParaRPr lang="pt-BR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85343210"/>
              </p:ext>
            </p:extLst>
          </p:nvPr>
        </p:nvGraphicFramePr>
        <p:xfrm>
          <a:off x="133543" y="2405576"/>
          <a:ext cx="557794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5922498" y="2574388"/>
            <a:ext cx="6269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Meta 2.9: Garantir a primeira consulta odontológica programática para 100% das gestantes cadastradas</a:t>
            </a:r>
            <a:r>
              <a:rPr lang="pt-BR" sz="2400" b="1" dirty="0" smtClean="0">
                <a:solidFill>
                  <a:schemeClr val="bg1"/>
                </a:solidFill>
              </a:rPr>
              <a:t>.</a:t>
            </a:r>
            <a:endParaRPr lang="es-E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307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lamada ovalada 2"/>
          <p:cNvSpPr/>
          <p:nvPr/>
        </p:nvSpPr>
        <p:spPr>
          <a:xfrm>
            <a:off x="0" y="0"/>
            <a:ext cx="12192000" cy="1310185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 smtClean="0">
                <a:solidFill>
                  <a:schemeClr val="bg1"/>
                </a:solidFill>
              </a:rPr>
              <a:t>RESULTADOS DA </a:t>
            </a:r>
            <a:r>
              <a:rPr lang="pt-BR" sz="3600" b="1" dirty="0">
                <a:solidFill>
                  <a:schemeClr val="bg1"/>
                </a:solidFill>
              </a:rPr>
              <a:t>INTERVENÇÃO </a:t>
            </a:r>
            <a:r>
              <a:rPr lang="x-none" sz="3600" b="1" dirty="0" smtClean="0">
                <a:solidFill>
                  <a:schemeClr val="bg1"/>
                </a:solidFill>
              </a:rPr>
              <a:t>PARA CADA OBJETIVO E META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0" y="1814733"/>
            <a:ext cx="121920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Relativo ao objetivo 03:</a:t>
            </a:r>
            <a:r>
              <a:rPr lang="pt-BR" sz="2400" dirty="0">
                <a:solidFill>
                  <a:schemeClr val="bg1"/>
                </a:solidFill>
              </a:rPr>
              <a:t> </a:t>
            </a:r>
            <a:r>
              <a:rPr lang="pt-BR" sz="2400" b="1" dirty="0">
                <a:solidFill>
                  <a:schemeClr val="bg1"/>
                </a:solidFill>
              </a:rPr>
              <a:t>Melhorar a adesão do pré-natal</a:t>
            </a:r>
            <a:r>
              <a:rPr lang="pt-BR" sz="2400" b="1" dirty="0" smtClean="0">
                <a:solidFill>
                  <a:schemeClr val="bg1"/>
                </a:solidFill>
              </a:rPr>
              <a:t>.</a:t>
            </a:r>
            <a:endParaRPr lang="x-none" sz="2400" b="1" dirty="0" smtClean="0">
              <a:solidFill>
                <a:schemeClr val="bg1"/>
              </a:solidFill>
            </a:endParaRPr>
          </a:p>
          <a:p>
            <a:r>
              <a:rPr lang="pt-BR" sz="2400" b="1" dirty="0" smtClean="0">
                <a:solidFill>
                  <a:schemeClr val="bg1"/>
                </a:solidFill>
              </a:rPr>
              <a:t>Meta 3.1: Realizar busca ativa de 100% das gestantes faltosas as consultas de pré-natal.</a:t>
            </a:r>
            <a:endParaRPr lang="es-ES" sz="2400" b="1" dirty="0" smtClean="0">
              <a:solidFill>
                <a:schemeClr val="bg1"/>
              </a:solidFill>
            </a:endParaRPr>
          </a:p>
          <a:p>
            <a:r>
              <a:rPr lang="pt-BR" sz="2400" b="1" dirty="0" smtClean="0">
                <a:solidFill>
                  <a:schemeClr val="bg1"/>
                </a:solidFill>
              </a:rPr>
              <a:t>a </a:t>
            </a:r>
            <a:r>
              <a:rPr lang="pt-BR" sz="2400" b="1" dirty="0">
                <a:solidFill>
                  <a:schemeClr val="bg1"/>
                </a:solidFill>
              </a:rPr>
              <a:t>busca ativa foi realizada para as 4 gestantes e 10 usuárias no segundo e 10 no terceiro mês sendo 100% de buscas realizadas nos três meses</a:t>
            </a:r>
            <a:r>
              <a:rPr lang="pt-BR" sz="2400" b="1" dirty="0" smtClean="0">
                <a:solidFill>
                  <a:schemeClr val="bg1"/>
                </a:solidFill>
              </a:rPr>
              <a:t>.</a:t>
            </a:r>
            <a:endParaRPr lang="x-none" sz="2400" b="1" dirty="0" smtClean="0">
              <a:solidFill>
                <a:schemeClr val="bg1"/>
              </a:solidFill>
            </a:endParaRPr>
          </a:p>
          <a:p>
            <a:r>
              <a:rPr lang="pt-BR" sz="2400" b="1" dirty="0">
                <a:solidFill>
                  <a:schemeClr val="bg1"/>
                </a:solidFill>
              </a:rPr>
              <a:t>Relativo ao objetivo 04: Melhorar o registro do programa de pré-natal</a:t>
            </a:r>
            <a:endParaRPr lang="es-ES" sz="2400" b="1" dirty="0">
              <a:solidFill>
                <a:schemeClr val="bg1"/>
              </a:solidFill>
            </a:endParaRPr>
          </a:p>
          <a:p>
            <a:r>
              <a:rPr lang="pt-BR" sz="2400" b="1" dirty="0" smtClean="0">
                <a:solidFill>
                  <a:schemeClr val="bg1"/>
                </a:solidFill>
              </a:rPr>
              <a:t>Meta </a:t>
            </a:r>
            <a:r>
              <a:rPr lang="pt-BR" sz="2400" b="1" dirty="0">
                <a:solidFill>
                  <a:schemeClr val="bg1"/>
                </a:solidFill>
              </a:rPr>
              <a:t>4.1: Manter registro na ficha espelho de pré-natal/vacinação em 100% das gestantes</a:t>
            </a:r>
            <a:r>
              <a:rPr lang="pt-BR" sz="2400" b="1" dirty="0" smtClean="0">
                <a:solidFill>
                  <a:schemeClr val="bg1"/>
                </a:solidFill>
              </a:rPr>
              <a:t>.</a:t>
            </a:r>
            <a:endParaRPr lang="x-none" sz="2400" b="1" dirty="0" smtClean="0">
              <a:solidFill>
                <a:schemeClr val="bg1"/>
              </a:solidFill>
            </a:endParaRPr>
          </a:p>
          <a:p>
            <a:r>
              <a:rPr lang="pt-BR" sz="2400" b="1" dirty="0">
                <a:solidFill>
                  <a:schemeClr val="bg1"/>
                </a:solidFill>
              </a:rPr>
              <a:t>Durante toda a intervenção todas as formas de registros (ficha espelho, planilha de coleta de dados e prontuários) de dados foram mantidas atualizadas, sendo 22 no primeiro mês, 37 no segundo e 38 no terceiro, alcançando 100% nos três meses de </a:t>
            </a:r>
            <a:r>
              <a:rPr lang="pt-BR" sz="2400" b="1" dirty="0" smtClean="0">
                <a:solidFill>
                  <a:schemeClr val="bg1"/>
                </a:solidFill>
              </a:rPr>
              <a:t>intervenção.</a:t>
            </a:r>
            <a:endParaRPr lang="pt-BR" sz="2400" b="1" dirty="0">
              <a:solidFill>
                <a:schemeClr val="bg1"/>
              </a:solidFill>
            </a:endParaRPr>
          </a:p>
          <a:p>
            <a:endParaRPr lang="es-ES" sz="2000" b="1" dirty="0">
              <a:solidFill>
                <a:schemeClr val="bg1"/>
              </a:solidFill>
            </a:endParaRPr>
          </a:p>
          <a:p>
            <a:endParaRPr lang="es-E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414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lamada ovalada 2"/>
          <p:cNvSpPr/>
          <p:nvPr/>
        </p:nvSpPr>
        <p:spPr>
          <a:xfrm>
            <a:off x="0" y="0"/>
            <a:ext cx="12192000" cy="1310185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 smtClean="0">
                <a:solidFill>
                  <a:schemeClr val="bg1"/>
                </a:solidFill>
              </a:rPr>
              <a:t>RESULTADOS DA </a:t>
            </a:r>
            <a:r>
              <a:rPr lang="pt-BR" sz="3600" b="1" dirty="0">
                <a:solidFill>
                  <a:schemeClr val="bg1"/>
                </a:solidFill>
              </a:rPr>
              <a:t>INTERVENÇÃO </a:t>
            </a:r>
            <a:r>
              <a:rPr lang="x-none" sz="3600" b="1" dirty="0" smtClean="0">
                <a:solidFill>
                  <a:schemeClr val="bg1"/>
                </a:solidFill>
              </a:rPr>
              <a:t>PARA CADA OBJETIVO E META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0" y="1716258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Relativo ao objetivo 05: Realizar avaliação de risco</a:t>
            </a:r>
            <a:endParaRPr lang="es-ES" sz="2400" b="1" dirty="0">
              <a:solidFill>
                <a:schemeClr val="bg1"/>
              </a:solidFill>
            </a:endParaRPr>
          </a:p>
          <a:p>
            <a:r>
              <a:rPr lang="pt-BR" sz="2400" b="1" dirty="0">
                <a:solidFill>
                  <a:schemeClr val="bg1"/>
                </a:solidFill>
              </a:rPr>
              <a:t>Meta 5.1: Avaliar risco gestacional em 100% das gestantes.</a:t>
            </a:r>
            <a:endParaRPr lang="x-none" sz="2400" b="1" dirty="0">
              <a:solidFill>
                <a:schemeClr val="bg1"/>
              </a:solidFill>
            </a:endParaRPr>
          </a:p>
          <a:p>
            <a:r>
              <a:rPr lang="pt-BR" sz="2400" b="1" dirty="0">
                <a:solidFill>
                  <a:schemeClr val="bg1"/>
                </a:solidFill>
              </a:rPr>
              <a:t>No primeiro mês foram avaliadas 22 gestantes, no segundo mês 37 e 38 gestantes no terceiro mês, sendo 100% das gestantes assistidas durante os três meses. </a:t>
            </a:r>
            <a:endParaRPr lang="x-none" sz="2400" b="1" dirty="0">
              <a:solidFill>
                <a:schemeClr val="bg1"/>
              </a:solidFill>
            </a:endParaRPr>
          </a:p>
          <a:p>
            <a:r>
              <a:rPr lang="pt-BR" sz="2400" b="1" dirty="0">
                <a:solidFill>
                  <a:schemeClr val="bg1"/>
                </a:solidFill>
              </a:rPr>
              <a:t>Relativo ao objetivo 06: Promover a saúde no pré-natal</a:t>
            </a:r>
            <a:endParaRPr lang="es-ES" sz="2400" b="1" dirty="0">
              <a:solidFill>
                <a:schemeClr val="bg1"/>
              </a:solidFill>
            </a:endParaRPr>
          </a:p>
          <a:p>
            <a:r>
              <a:rPr lang="pt-BR" sz="2400" b="1" dirty="0">
                <a:solidFill>
                  <a:schemeClr val="bg1"/>
                </a:solidFill>
              </a:rPr>
              <a:t>Meta 6.1: Garantir a 100% das gestantes orientações nutricional durante a gestação.</a:t>
            </a:r>
            <a:endParaRPr lang="x-none" sz="2400" b="1" dirty="0">
              <a:solidFill>
                <a:schemeClr val="bg1"/>
              </a:solidFill>
            </a:endParaRPr>
          </a:p>
          <a:p>
            <a:r>
              <a:rPr lang="pt-BR" sz="2400" b="1" dirty="0">
                <a:solidFill>
                  <a:schemeClr val="bg1"/>
                </a:solidFill>
              </a:rPr>
              <a:t>assistimos 22 gestantes no primeiro mês, 37 no segundo mês e 38 no terceiro mês, sendo 100% nos três meses da intervenção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xmlns="" val="415428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lamada ovalada 2"/>
          <p:cNvSpPr/>
          <p:nvPr/>
        </p:nvSpPr>
        <p:spPr>
          <a:xfrm>
            <a:off x="0" y="0"/>
            <a:ext cx="12192000" cy="1310185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 smtClean="0">
                <a:solidFill>
                  <a:schemeClr val="bg1"/>
                </a:solidFill>
              </a:rPr>
              <a:t>RESULTADOS DA </a:t>
            </a:r>
            <a:r>
              <a:rPr lang="pt-BR" sz="3600" b="1" dirty="0">
                <a:solidFill>
                  <a:schemeClr val="bg1"/>
                </a:solidFill>
              </a:rPr>
              <a:t>INTERVENÇÃO </a:t>
            </a:r>
            <a:r>
              <a:rPr lang="x-none" sz="3600" b="1" dirty="0" smtClean="0">
                <a:solidFill>
                  <a:schemeClr val="bg1"/>
                </a:solidFill>
              </a:rPr>
              <a:t>PARA CADA OBJETIVO E META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246056" y="2236763"/>
            <a:ext cx="5945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Meta 6.2: Promover o aleitamento materno junto a 100% das gestantes.</a:t>
            </a:r>
            <a:endParaRPr lang="x-none" sz="2400" b="1" dirty="0" smtClean="0">
              <a:solidFill>
                <a:schemeClr val="bg1"/>
              </a:solidFill>
            </a:endParaRPr>
          </a:p>
          <a:p>
            <a:endParaRPr lang="es-ES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45815051"/>
              </p:ext>
            </p:extLst>
          </p:nvPr>
        </p:nvGraphicFramePr>
        <p:xfrm>
          <a:off x="185711" y="2053884"/>
          <a:ext cx="5455433" cy="3910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78715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lamada ovalada 2"/>
          <p:cNvSpPr/>
          <p:nvPr/>
        </p:nvSpPr>
        <p:spPr>
          <a:xfrm>
            <a:off x="0" y="0"/>
            <a:ext cx="12192000" cy="1310185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 smtClean="0">
                <a:solidFill>
                  <a:schemeClr val="bg1"/>
                </a:solidFill>
              </a:rPr>
              <a:t>RESULTADOS DA </a:t>
            </a:r>
            <a:r>
              <a:rPr lang="pt-BR" sz="3600" b="1" dirty="0">
                <a:solidFill>
                  <a:schemeClr val="bg1"/>
                </a:solidFill>
              </a:rPr>
              <a:t>INTERVENÇÃO </a:t>
            </a:r>
            <a:r>
              <a:rPr lang="x-none" sz="3600" b="1" dirty="0" smtClean="0">
                <a:solidFill>
                  <a:schemeClr val="bg1"/>
                </a:solidFill>
              </a:rPr>
              <a:t>PARA CADA OBJETIVO E META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894363" y="2715065"/>
            <a:ext cx="62976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Meta 6.3: Orientar 100% das gestantes sobre os cuidados com o recém-nascido (teste do pezinho, decúbito dorsal para dormir</a:t>
            </a:r>
            <a:r>
              <a:rPr lang="pt-BR" sz="2400" b="1" dirty="0" smtClean="0">
                <a:solidFill>
                  <a:schemeClr val="bg1"/>
                </a:solidFill>
              </a:rPr>
              <a:t>)</a:t>
            </a:r>
            <a:endParaRPr lang="es-ES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87919802"/>
              </p:ext>
            </p:extLst>
          </p:nvPr>
        </p:nvGraphicFramePr>
        <p:xfrm>
          <a:off x="129441" y="2152356"/>
          <a:ext cx="5436000" cy="38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46654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lamada ovalada 2"/>
          <p:cNvSpPr/>
          <p:nvPr/>
        </p:nvSpPr>
        <p:spPr>
          <a:xfrm>
            <a:off x="0" y="0"/>
            <a:ext cx="12192000" cy="1310185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 smtClean="0">
                <a:solidFill>
                  <a:schemeClr val="bg1"/>
                </a:solidFill>
              </a:rPr>
              <a:t>RESULTADOS DA </a:t>
            </a:r>
            <a:r>
              <a:rPr lang="pt-BR" sz="3600" b="1" dirty="0">
                <a:solidFill>
                  <a:schemeClr val="bg1"/>
                </a:solidFill>
              </a:rPr>
              <a:t>INTERVENÇÃO </a:t>
            </a:r>
            <a:r>
              <a:rPr lang="x-none" sz="3600" b="1" dirty="0" smtClean="0">
                <a:solidFill>
                  <a:schemeClr val="bg1"/>
                </a:solidFill>
              </a:rPr>
              <a:t>PARA CADA OBJETIVO E META</a:t>
            </a:r>
            <a:endParaRPr lang="pt-BR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85895968"/>
              </p:ext>
            </p:extLst>
          </p:nvPr>
        </p:nvGraphicFramePr>
        <p:xfrm>
          <a:off x="209304" y="2180492"/>
          <a:ext cx="5436000" cy="38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096000" y="2560321"/>
            <a:ext cx="604441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Meta 6.4: Orientar 100% das gestantes sobre anticoncepcional após o parto</a:t>
            </a:r>
            <a:r>
              <a:rPr lang="pt-BR" sz="2000" b="1" dirty="0">
                <a:solidFill>
                  <a:schemeClr val="bg1"/>
                </a:solidFill>
              </a:rPr>
              <a:t>.</a:t>
            </a:r>
            <a:endParaRPr lang="es-ES" sz="2000" b="1" dirty="0">
              <a:solidFill>
                <a:schemeClr val="bg1"/>
              </a:solidFill>
            </a:endParaRPr>
          </a:p>
          <a:p>
            <a:r>
              <a:rPr lang="pt-BR" sz="2000" b="1" dirty="0" smtClean="0">
                <a:solidFill>
                  <a:schemeClr val="bg1"/>
                </a:solidFill>
              </a:rPr>
              <a:t>.</a:t>
            </a:r>
            <a:endParaRPr lang="es-E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057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59656" y="1983545"/>
            <a:ext cx="1143234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A atenção primária tem papel essencial e é dever de todos os profissionais de saúde acolher, visando um acompanhamento continuado, proporcionando também as orientações e esclarecimentos necessários a todas gestantes, permitindo que ocorra o nascimento de um bebê saudável, com o potencial de diminuir as causas de mortalidade materna e </a:t>
            </a:r>
            <a:r>
              <a:rPr lang="pt-BR" sz="3200" b="1" dirty="0" smtClean="0">
                <a:solidFill>
                  <a:schemeClr val="bg1"/>
                </a:solidFill>
              </a:rPr>
              <a:t>neonatal</a:t>
            </a:r>
            <a:r>
              <a:rPr lang="x-none" sz="3200" b="1" smtClean="0">
                <a:solidFill>
                  <a:schemeClr val="bg1"/>
                </a:solidFill>
              </a:rPr>
              <a:t>.</a:t>
            </a:r>
            <a:r>
              <a:rPr lang="x-none" sz="3200" b="1" baseline="30000">
                <a:solidFill>
                  <a:schemeClr val="bg1"/>
                </a:solidFill>
              </a:rPr>
              <a:t> </a:t>
            </a:r>
            <a:r>
              <a:rPr lang="x-none" sz="3200" b="1" baseline="30000" smtClean="0">
                <a:solidFill>
                  <a:schemeClr val="bg1"/>
                </a:solidFill>
              </a:rPr>
              <a:t>                          </a:t>
            </a:r>
            <a:r>
              <a:rPr lang="x-none" sz="3200" b="1" smtClean="0">
                <a:solidFill>
                  <a:schemeClr val="bg1"/>
                </a:solidFill>
              </a:rPr>
              <a:t>                                  </a:t>
            </a:r>
            <a:r>
              <a:rPr lang="x-none" sz="1200" b="1" dirty="0">
                <a:solidFill>
                  <a:schemeClr val="bg1"/>
                </a:solidFill>
              </a:rPr>
              <a:t>(BRASIL, 2012)</a:t>
            </a:r>
            <a:r>
              <a:rPr lang="pt-BR" sz="3200" b="1" dirty="0" smtClean="0">
                <a:solidFill>
                  <a:schemeClr val="bg1"/>
                </a:solidFill>
              </a:rPr>
              <a:t> </a:t>
            </a: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4" name="Llamada ovalada 3"/>
          <p:cNvSpPr/>
          <p:nvPr/>
        </p:nvSpPr>
        <p:spPr>
          <a:xfrm>
            <a:off x="759656" y="520505"/>
            <a:ext cx="9298744" cy="675249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</a:rPr>
              <a:t>INTRODUÇÃO</a:t>
            </a:r>
            <a:endParaRPr lang="pt-BR" sz="3600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8890" y="177091"/>
            <a:ext cx="16764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9904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lamada ovalada 2"/>
          <p:cNvSpPr/>
          <p:nvPr/>
        </p:nvSpPr>
        <p:spPr>
          <a:xfrm>
            <a:off x="0" y="0"/>
            <a:ext cx="12192000" cy="1310185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 smtClean="0">
                <a:solidFill>
                  <a:schemeClr val="bg1"/>
                </a:solidFill>
              </a:rPr>
              <a:t>RESULTADOS DA </a:t>
            </a:r>
            <a:r>
              <a:rPr lang="pt-BR" sz="3600" b="1" dirty="0">
                <a:solidFill>
                  <a:schemeClr val="bg1"/>
                </a:solidFill>
              </a:rPr>
              <a:t>INTERVENÇÃO </a:t>
            </a:r>
            <a:r>
              <a:rPr lang="x-none" sz="3600" b="1" dirty="0" smtClean="0">
                <a:solidFill>
                  <a:schemeClr val="bg1"/>
                </a:solidFill>
              </a:rPr>
              <a:t>PARA CADA OBJETIVO E META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0" y="2222695"/>
            <a:ext cx="1219200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Metas 6.5: Orientar 100% das gestantes sobre os riscos de tabagismo e do uso de álcool e drogas na gestação.</a:t>
            </a:r>
            <a:endParaRPr lang="es-ES" sz="2400" b="1" dirty="0">
              <a:solidFill>
                <a:schemeClr val="bg1"/>
              </a:solidFill>
            </a:endParaRPr>
          </a:p>
          <a:p>
            <a:r>
              <a:rPr lang="pt-BR" sz="2400" b="1" dirty="0">
                <a:solidFill>
                  <a:schemeClr val="bg1"/>
                </a:solidFill>
              </a:rPr>
              <a:t>Essas orientações foram realizadas a 100% das gestantes nos três meses da intervenção, sendo assistidas 22 gestantes no primeiro mês, 37 no segundo e 38 no terceiro mês</a:t>
            </a:r>
            <a:r>
              <a:rPr lang="pt-BR" sz="2400" b="1" dirty="0" smtClean="0">
                <a:solidFill>
                  <a:schemeClr val="bg1"/>
                </a:solidFill>
              </a:rPr>
              <a:t>.</a:t>
            </a:r>
            <a:endParaRPr lang="x-none" sz="2400" b="1" dirty="0" smtClean="0">
              <a:solidFill>
                <a:schemeClr val="bg1"/>
              </a:solidFill>
            </a:endParaRPr>
          </a:p>
          <a:p>
            <a:r>
              <a:rPr lang="pt-BR" sz="2400" b="1" dirty="0">
                <a:solidFill>
                  <a:schemeClr val="bg1"/>
                </a:solidFill>
              </a:rPr>
              <a:t>Metas 6.6: Orientar 100% das gestantes sobre higiene bucal</a:t>
            </a:r>
            <a:r>
              <a:rPr lang="pt-BR" sz="2400" b="1" dirty="0" smtClean="0">
                <a:solidFill>
                  <a:schemeClr val="bg1"/>
                </a:solidFill>
              </a:rPr>
              <a:t>.</a:t>
            </a:r>
            <a:endParaRPr lang="x-none" sz="2400" b="1" dirty="0" smtClean="0">
              <a:solidFill>
                <a:schemeClr val="bg1"/>
              </a:solidFill>
            </a:endParaRPr>
          </a:p>
          <a:p>
            <a:r>
              <a:rPr lang="pt-BR" sz="2400" b="1" dirty="0">
                <a:solidFill>
                  <a:schemeClr val="bg1"/>
                </a:solidFill>
              </a:rPr>
              <a:t>Essas orientações foram realizadas a 100% das gestantes nos três meses da intervenção, sendo assistidas 22 gestantes no primeiro mês, 37 no segundo e 38 no terceiro mês. </a:t>
            </a:r>
            <a:endParaRPr lang="x-none" sz="2400" b="1" dirty="0" smtClean="0">
              <a:solidFill>
                <a:schemeClr val="bg1"/>
              </a:solidFill>
            </a:endParaRPr>
          </a:p>
          <a:p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400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lamada ovalada 2"/>
          <p:cNvSpPr/>
          <p:nvPr/>
        </p:nvSpPr>
        <p:spPr>
          <a:xfrm>
            <a:off x="0" y="0"/>
            <a:ext cx="12192000" cy="1310185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 smtClean="0">
                <a:solidFill>
                  <a:schemeClr val="bg1"/>
                </a:solidFill>
              </a:rPr>
              <a:t>RESULTADOS DA </a:t>
            </a:r>
            <a:r>
              <a:rPr lang="pt-BR" sz="3600" b="1" dirty="0">
                <a:solidFill>
                  <a:schemeClr val="bg1"/>
                </a:solidFill>
              </a:rPr>
              <a:t>INTERVENÇÃO </a:t>
            </a:r>
            <a:r>
              <a:rPr lang="x-none" sz="3600" b="1" dirty="0" smtClean="0">
                <a:solidFill>
                  <a:schemeClr val="bg1"/>
                </a:solidFill>
              </a:rPr>
              <a:t>PARA CADA OBJETIVO E META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012874" y="23915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0" y="1575581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Puerpério</a:t>
            </a:r>
            <a:endParaRPr lang="es-ES" sz="2800" b="1" dirty="0">
              <a:solidFill>
                <a:schemeClr val="bg1"/>
              </a:solidFill>
            </a:endParaRPr>
          </a:p>
          <a:p>
            <a:r>
              <a:rPr lang="pt-BR" sz="2400" b="1" dirty="0">
                <a:solidFill>
                  <a:schemeClr val="bg1"/>
                </a:solidFill>
              </a:rPr>
              <a:t>Objetivo 1: Ampliar a cobertura da atenção a puérperas</a:t>
            </a:r>
            <a:endParaRPr lang="es-ES" sz="2400" b="1" dirty="0">
              <a:solidFill>
                <a:schemeClr val="bg1"/>
              </a:solidFill>
            </a:endParaRPr>
          </a:p>
          <a:p>
            <a:r>
              <a:rPr lang="pt-BR" sz="2400" b="1" dirty="0">
                <a:solidFill>
                  <a:schemeClr val="bg1"/>
                </a:solidFill>
              </a:rPr>
              <a:t>Meta 1.1: Garantir a 100% das puérperas cadastradas no programa de pré-natal e puerpério da unidade</a:t>
            </a:r>
            <a:r>
              <a:rPr lang="x-none" sz="2400" b="1" dirty="0">
                <a:solidFill>
                  <a:schemeClr val="bg1"/>
                </a:solidFill>
              </a:rPr>
              <a:t> </a:t>
            </a:r>
            <a:r>
              <a:rPr lang="pt-BR" sz="2400" b="1" dirty="0">
                <a:solidFill>
                  <a:schemeClr val="bg1"/>
                </a:solidFill>
              </a:rPr>
              <a:t>de saúde e consulta puerperal antes dos 42 dias após o parto</a:t>
            </a:r>
            <a:endParaRPr lang="x-none" sz="2400" b="1" dirty="0">
              <a:solidFill>
                <a:schemeClr val="bg1"/>
              </a:solidFill>
            </a:endParaRPr>
          </a:p>
          <a:p>
            <a:r>
              <a:rPr lang="pt-BR" sz="2400" b="1" dirty="0">
                <a:solidFill>
                  <a:schemeClr val="bg1"/>
                </a:solidFill>
              </a:rPr>
              <a:t>No primeiro mês assistimos 13 mulheres, no segundo mês 16 e no terceiro mês 17, tendo 100% de cobertura para esta ação durante os três meses da intervenção. </a:t>
            </a:r>
            <a:endParaRPr lang="x-none" sz="2400" b="1" dirty="0" smtClean="0">
              <a:solidFill>
                <a:schemeClr val="bg1"/>
              </a:solidFill>
            </a:endParaRPr>
          </a:p>
          <a:p>
            <a:endParaRPr lang="es-ES" sz="2000" b="1" dirty="0" smtClean="0">
              <a:solidFill>
                <a:schemeClr val="bg1"/>
              </a:solidFill>
            </a:endParaRPr>
          </a:p>
          <a:p>
            <a:endParaRPr lang="es-E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389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lamada ovalada 2"/>
          <p:cNvSpPr/>
          <p:nvPr/>
        </p:nvSpPr>
        <p:spPr>
          <a:xfrm>
            <a:off x="0" y="0"/>
            <a:ext cx="12192000" cy="1310185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 smtClean="0">
                <a:solidFill>
                  <a:schemeClr val="bg1"/>
                </a:solidFill>
              </a:rPr>
              <a:t>RESULTADOS DA </a:t>
            </a:r>
            <a:r>
              <a:rPr lang="pt-BR" sz="3600" b="1" dirty="0">
                <a:solidFill>
                  <a:schemeClr val="bg1"/>
                </a:solidFill>
              </a:rPr>
              <a:t>INTERVENÇÃO </a:t>
            </a:r>
            <a:r>
              <a:rPr lang="x-none" sz="3600" b="1" dirty="0" smtClean="0">
                <a:solidFill>
                  <a:schemeClr val="bg1"/>
                </a:solidFill>
              </a:rPr>
              <a:t>PARA CADA OBJETIVO E META</a:t>
            </a:r>
            <a:endParaRPr lang="pt-BR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47218451"/>
              </p:ext>
            </p:extLst>
          </p:nvPr>
        </p:nvGraphicFramePr>
        <p:xfrm>
          <a:off x="216876" y="2194559"/>
          <a:ext cx="5436000" cy="38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063175" y="2391508"/>
            <a:ext cx="612882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Meta 2.3: realizar exame ginecológico em 100% das puérperas cadastradas no programa</a:t>
            </a:r>
            <a:endParaRPr lang="es-ES" sz="2400" b="1" dirty="0">
              <a:solidFill>
                <a:schemeClr val="bg1"/>
              </a:solidFill>
            </a:endParaRPr>
          </a:p>
          <a:p>
            <a:endParaRPr lang="es-E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190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lamada ovalada 2"/>
          <p:cNvSpPr/>
          <p:nvPr/>
        </p:nvSpPr>
        <p:spPr>
          <a:xfrm>
            <a:off x="0" y="0"/>
            <a:ext cx="12192000" cy="1310185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 smtClean="0">
                <a:solidFill>
                  <a:schemeClr val="bg1"/>
                </a:solidFill>
              </a:rPr>
              <a:t>RESULTADOS DA </a:t>
            </a:r>
            <a:r>
              <a:rPr lang="pt-BR" sz="3600" b="1" dirty="0">
                <a:solidFill>
                  <a:schemeClr val="bg1"/>
                </a:solidFill>
              </a:rPr>
              <a:t>INTERVENÇÃO </a:t>
            </a:r>
            <a:r>
              <a:rPr lang="x-none" sz="3600" b="1" dirty="0" smtClean="0">
                <a:solidFill>
                  <a:schemeClr val="bg1"/>
                </a:solidFill>
              </a:rPr>
              <a:t>PARA CADA OBJETIVO E META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012874" y="23915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0" y="1575581"/>
            <a:ext cx="12192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2000" b="1" dirty="0" smtClean="0">
              <a:solidFill>
                <a:schemeClr val="bg1"/>
              </a:solidFill>
            </a:endParaRPr>
          </a:p>
          <a:p>
            <a:r>
              <a:rPr lang="pt-BR" sz="2400" b="1" dirty="0">
                <a:solidFill>
                  <a:schemeClr val="bg1"/>
                </a:solidFill>
              </a:rPr>
              <a:t>Objetivo 2: Melhorar a qualidade da atenção às puérperas na Unidade de Saúde</a:t>
            </a:r>
            <a:endParaRPr lang="x-none" sz="2400" b="1" dirty="0">
              <a:solidFill>
                <a:schemeClr val="bg1"/>
              </a:solidFill>
            </a:endParaRPr>
          </a:p>
          <a:p>
            <a:r>
              <a:rPr lang="pt-BR" sz="2400" b="1" dirty="0" smtClean="0">
                <a:solidFill>
                  <a:schemeClr val="bg1"/>
                </a:solidFill>
              </a:rPr>
              <a:t>Meta 2.1: Examinar as mamas em 100% das puérperas cadastradas no programa.</a:t>
            </a:r>
            <a:endParaRPr lang="x-none" sz="2400" b="1" dirty="0" smtClean="0">
              <a:solidFill>
                <a:schemeClr val="bg1"/>
              </a:solidFill>
            </a:endParaRPr>
          </a:p>
          <a:p>
            <a:r>
              <a:rPr lang="pt-BR" sz="2400" b="1" dirty="0" smtClean="0">
                <a:solidFill>
                  <a:schemeClr val="bg1"/>
                </a:solidFill>
              </a:rPr>
              <a:t>No primeiro mês assistimos 13 mulheres, no segundo mês 16 e no terceiro mês 17, tendo 100% de cobertura para esta ação durante os três meses da intervenção.</a:t>
            </a:r>
            <a:endParaRPr lang="x-none" sz="2400" b="1" dirty="0" smtClean="0">
              <a:solidFill>
                <a:schemeClr val="bg1"/>
              </a:solidFill>
            </a:endParaRPr>
          </a:p>
          <a:p>
            <a:r>
              <a:rPr lang="pt-BR" sz="2400" b="1" dirty="0" smtClean="0">
                <a:solidFill>
                  <a:schemeClr val="bg1"/>
                </a:solidFill>
              </a:rPr>
              <a:t>Meta 2.2: Examinar no abdome em 100% das puérperas cadastradas no programa</a:t>
            </a:r>
            <a:endParaRPr lang="es-ES" sz="2400" b="1" dirty="0" smtClean="0">
              <a:solidFill>
                <a:schemeClr val="bg1"/>
              </a:solidFill>
            </a:endParaRPr>
          </a:p>
          <a:p>
            <a:r>
              <a:rPr lang="pt-BR" sz="2400" b="1" dirty="0" smtClean="0">
                <a:solidFill>
                  <a:schemeClr val="bg1"/>
                </a:solidFill>
              </a:rPr>
              <a:t>No primeiro mês assistimos 13 mulheres, no segundo mês 16 e no terceiro mês 17, tendo 100% de cobertura para esta ação durante os três meses da intervenção</a:t>
            </a:r>
            <a:endParaRPr lang="es-ES" sz="2400" b="1" dirty="0" smtClean="0">
              <a:solidFill>
                <a:schemeClr val="bg1"/>
              </a:solidFill>
            </a:endParaRPr>
          </a:p>
          <a:p>
            <a:endParaRPr lang="es-ES" sz="2000" b="1" dirty="0" smtClean="0">
              <a:solidFill>
                <a:schemeClr val="bg1"/>
              </a:solidFill>
            </a:endParaRPr>
          </a:p>
          <a:p>
            <a:endParaRPr lang="es-E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411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lamada ovalada 2"/>
          <p:cNvSpPr/>
          <p:nvPr/>
        </p:nvSpPr>
        <p:spPr>
          <a:xfrm>
            <a:off x="0" y="0"/>
            <a:ext cx="12192000" cy="1310185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 smtClean="0">
                <a:solidFill>
                  <a:schemeClr val="bg1"/>
                </a:solidFill>
              </a:rPr>
              <a:t>RESULTADOS DA </a:t>
            </a:r>
            <a:r>
              <a:rPr lang="pt-BR" sz="3600" b="1" dirty="0">
                <a:solidFill>
                  <a:schemeClr val="bg1"/>
                </a:solidFill>
              </a:rPr>
              <a:t>INTERVENÇÃO </a:t>
            </a:r>
            <a:r>
              <a:rPr lang="x-none" sz="3600" b="1" dirty="0" smtClean="0">
                <a:solidFill>
                  <a:schemeClr val="bg1"/>
                </a:solidFill>
              </a:rPr>
              <a:t>PARA CADA OBJETIVO E META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0" y="2461846"/>
            <a:ext cx="1119452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Meta 2.4: Avaliar o estado psíquico em 100% das puérperas cadastradas </a:t>
            </a:r>
            <a:r>
              <a:rPr lang="pt-BR" sz="2400" b="1" dirty="0" smtClean="0">
                <a:solidFill>
                  <a:schemeClr val="bg1"/>
                </a:solidFill>
              </a:rPr>
              <a:t>no programa.</a:t>
            </a:r>
          </a:p>
          <a:p>
            <a:r>
              <a:rPr lang="x-none" sz="2400" b="1" dirty="0">
                <a:solidFill>
                  <a:schemeClr val="bg1"/>
                </a:solidFill>
              </a:rPr>
              <a:t>A</a:t>
            </a:r>
            <a:r>
              <a:rPr lang="pt-BR" sz="2400" b="1" dirty="0" err="1" smtClean="0">
                <a:solidFill>
                  <a:schemeClr val="bg1"/>
                </a:solidFill>
              </a:rPr>
              <a:t>ssistimos</a:t>
            </a:r>
            <a:r>
              <a:rPr lang="pt-BR" sz="2400" b="1" dirty="0" smtClean="0">
                <a:solidFill>
                  <a:schemeClr val="bg1"/>
                </a:solidFill>
              </a:rPr>
              <a:t> 13 mulheres no primeiro mês, 16 no segundo mês e 17 no terceiro mês tendo 100 % de avaliação. </a:t>
            </a:r>
          </a:p>
          <a:p>
            <a:r>
              <a:rPr lang="pt-BR" sz="2400" b="1" dirty="0" smtClean="0">
                <a:solidFill>
                  <a:schemeClr val="bg1"/>
                </a:solidFill>
              </a:rPr>
              <a:t>Metas 2.5: Avaliar intercorrências em 100% das </a:t>
            </a:r>
            <a:r>
              <a:rPr lang="pt-BR" sz="2400" b="1" dirty="0">
                <a:solidFill>
                  <a:schemeClr val="bg1"/>
                </a:solidFill>
              </a:rPr>
              <a:t>puérperas cadastradas no programa</a:t>
            </a:r>
            <a:r>
              <a:rPr lang="pt-BR" sz="2400" b="1" dirty="0" smtClean="0">
                <a:solidFill>
                  <a:schemeClr val="bg1"/>
                </a:solidFill>
              </a:rPr>
              <a:t>.</a:t>
            </a:r>
            <a:endParaRPr lang="x-none" sz="2400" b="1" dirty="0" smtClean="0">
              <a:solidFill>
                <a:schemeClr val="bg1"/>
              </a:solidFill>
            </a:endParaRPr>
          </a:p>
          <a:p>
            <a:r>
              <a:rPr lang="x-none" sz="2400" b="1" dirty="0">
                <a:solidFill>
                  <a:schemeClr val="bg1"/>
                </a:solidFill>
              </a:rPr>
              <a:t>N</a:t>
            </a:r>
            <a:r>
              <a:rPr lang="pt-BR" sz="2400" b="1" dirty="0" smtClean="0">
                <a:solidFill>
                  <a:schemeClr val="bg1"/>
                </a:solidFill>
              </a:rPr>
              <a:t>o </a:t>
            </a:r>
            <a:r>
              <a:rPr lang="pt-BR" sz="2400" b="1" dirty="0">
                <a:solidFill>
                  <a:schemeClr val="bg1"/>
                </a:solidFill>
              </a:rPr>
              <a:t>primeiro mês assistimos 13 mulheres, no segundo mês 16 e no terceiro mês 17, tendo 100% de cobertura para esta ação durante os três meses da intervenção</a:t>
            </a:r>
            <a:endParaRPr lang="es-ES" sz="2400" b="1" dirty="0">
              <a:solidFill>
                <a:schemeClr val="bg1"/>
              </a:solidFill>
            </a:endParaRPr>
          </a:p>
          <a:p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241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lamada ovalada 2"/>
          <p:cNvSpPr/>
          <p:nvPr/>
        </p:nvSpPr>
        <p:spPr>
          <a:xfrm>
            <a:off x="0" y="0"/>
            <a:ext cx="12192000" cy="1310185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 smtClean="0">
                <a:solidFill>
                  <a:schemeClr val="bg1"/>
                </a:solidFill>
              </a:rPr>
              <a:t>RESULTADOS DA </a:t>
            </a:r>
            <a:r>
              <a:rPr lang="pt-BR" sz="3600" b="1" dirty="0">
                <a:solidFill>
                  <a:schemeClr val="bg1"/>
                </a:solidFill>
              </a:rPr>
              <a:t>INTERVENÇÃO </a:t>
            </a:r>
            <a:r>
              <a:rPr lang="x-none" sz="3600" b="1" dirty="0" smtClean="0">
                <a:solidFill>
                  <a:schemeClr val="bg1"/>
                </a:solidFill>
              </a:rPr>
              <a:t>PARA CADA OBJETIVO E META</a:t>
            </a:r>
            <a:endParaRPr lang="pt-BR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98616705"/>
              </p:ext>
            </p:extLst>
          </p:nvPr>
        </p:nvGraphicFramePr>
        <p:xfrm>
          <a:off x="142215" y="2222695"/>
          <a:ext cx="5436000" cy="38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147582" y="2813538"/>
            <a:ext cx="604441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Metas 2.6: Prescrever em 100% das puérperas um dos métodos de anticoncepção</a:t>
            </a:r>
            <a:r>
              <a:rPr lang="pt-BR" sz="2400" b="1" dirty="0" smtClean="0">
                <a:solidFill>
                  <a:schemeClr val="bg1"/>
                </a:solidFill>
              </a:rPr>
              <a:t>.</a:t>
            </a:r>
            <a:endParaRPr lang="x-none" sz="2400" b="1" dirty="0" smtClean="0">
              <a:solidFill>
                <a:schemeClr val="bg1"/>
              </a:solidFill>
            </a:endParaRPr>
          </a:p>
          <a:p>
            <a:endParaRPr lang="es-ES" sz="2400" b="1" dirty="0">
              <a:solidFill>
                <a:schemeClr val="bg1"/>
              </a:solidFill>
            </a:endParaRPr>
          </a:p>
          <a:p>
            <a:endParaRPr lang="es-E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831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lamada ovalada 2"/>
          <p:cNvSpPr/>
          <p:nvPr/>
        </p:nvSpPr>
        <p:spPr>
          <a:xfrm>
            <a:off x="0" y="0"/>
            <a:ext cx="12192000" cy="1310185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 smtClean="0">
                <a:solidFill>
                  <a:schemeClr val="bg1"/>
                </a:solidFill>
              </a:rPr>
              <a:t>RESULTADOS DA </a:t>
            </a:r>
            <a:r>
              <a:rPr lang="pt-BR" sz="3600" b="1" dirty="0">
                <a:solidFill>
                  <a:schemeClr val="bg1"/>
                </a:solidFill>
              </a:rPr>
              <a:t>INTERVENÇÃO </a:t>
            </a:r>
            <a:r>
              <a:rPr lang="x-none" sz="3600" b="1" dirty="0" smtClean="0">
                <a:solidFill>
                  <a:schemeClr val="bg1"/>
                </a:solidFill>
              </a:rPr>
              <a:t>PARA CADA OBJETIVO E META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0" y="1519311"/>
            <a:ext cx="1219200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Objetivo 3: Melhorar a adesão das mães ao puerpério</a:t>
            </a:r>
            <a:endParaRPr lang="es-ES" sz="2000" b="1" dirty="0">
              <a:solidFill>
                <a:schemeClr val="bg1"/>
              </a:solidFill>
            </a:endParaRPr>
          </a:p>
          <a:p>
            <a:r>
              <a:rPr lang="pt-BR" sz="2000" b="1" dirty="0">
                <a:solidFill>
                  <a:schemeClr val="bg1"/>
                </a:solidFill>
              </a:rPr>
              <a:t> </a:t>
            </a:r>
            <a:r>
              <a:rPr lang="pt-BR" sz="2000" b="1" dirty="0" smtClean="0">
                <a:solidFill>
                  <a:schemeClr val="bg1"/>
                </a:solidFill>
              </a:rPr>
              <a:t>Metas </a:t>
            </a:r>
            <a:r>
              <a:rPr lang="pt-BR" sz="2000" b="1" dirty="0">
                <a:solidFill>
                  <a:schemeClr val="bg1"/>
                </a:solidFill>
              </a:rPr>
              <a:t>3.1: Realizar busca ativa em 100% das puérperas que não realizaram a consulta de puerpério até 30 dias após o parto</a:t>
            </a:r>
            <a:r>
              <a:rPr lang="pt-BR" sz="2000" b="1" dirty="0" smtClean="0">
                <a:solidFill>
                  <a:schemeClr val="bg1"/>
                </a:solidFill>
              </a:rPr>
              <a:t>.</a:t>
            </a:r>
            <a:endParaRPr lang="x-none" sz="2000" b="1" dirty="0" smtClean="0">
              <a:solidFill>
                <a:schemeClr val="bg1"/>
              </a:solidFill>
            </a:endParaRPr>
          </a:p>
          <a:p>
            <a:r>
              <a:rPr lang="pt-BR" sz="2000" b="1" dirty="0">
                <a:solidFill>
                  <a:schemeClr val="bg1"/>
                </a:solidFill>
              </a:rPr>
              <a:t>No primeiro mês, no segundo e no terceiro mês foram 2 puérperas com busca ativa realizada, tendo 100% de cobertura para esta ação durante os três meses da intervenção</a:t>
            </a:r>
            <a:r>
              <a:rPr lang="pt-BR" sz="2000" b="1" dirty="0" smtClean="0">
                <a:solidFill>
                  <a:schemeClr val="bg1"/>
                </a:solidFill>
              </a:rPr>
              <a:t>.</a:t>
            </a:r>
            <a:endParaRPr lang="x-none" sz="2000" b="1" dirty="0" smtClean="0">
              <a:solidFill>
                <a:schemeClr val="bg1"/>
              </a:solidFill>
            </a:endParaRPr>
          </a:p>
          <a:p>
            <a:r>
              <a:rPr lang="pt-BR" sz="2000" b="1" dirty="0">
                <a:solidFill>
                  <a:schemeClr val="bg1"/>
                </a:solidFill>
              </a:rPr>
              <a:t>Objetivo 4: Melhorar o registro das informações</a:t>
            </a:r>
            <a:endParaRPr lang="es-ES" sz="2000" b="1" dirty="0">
              <a:solidFill>
                <a:schemeClr val="bg1"/>
              </a:solidFill>
            </a:endParaRPr>
          </a:p>
          <a:p>
            <a:r>
              <a:rPr lang="pt-BR" sz="2000" b="1" dirty="0" smtClean="0">
                <a:solidFill>
                  <a:schemeClr val="bg1"/>
                </a:solidFill>
              </a:rPr>
              <a:t>Metas </a:t>
            </a:r>
            <a:r>
              <a:rPr lang="pt-BR" sz="2000" b="1" dirty="0">
                <a:solidFill>
                  <a:schemeClr val="bg1"/>
                </a:solidFill>
              </a:rPr>
              <a:t>4.1: Manter registro na ficha de acompanhamento do programa 100% das puérperas</a:t>
            </a:r>
            <a:r>
              <a:rPr lang="pt-BR" sz="2000" b="1" dirty="0" smtClean="0">
                <a:solidFill>
                  <a:schemeClr val="bg1"/>
                </a:solidFill>
              </a:rPr>
              <a:t>.</a:t>
            </a:r>
            <a:endParaRPr lang="x-none" sz="2000" b="1" dirty="0" smtClean="0">
              <a:solidFill>
                <a:schemeClr val="bg1"/>
              </a:solidFill>
            </a:endParaRPr>
          </a:p>
          <a:p>
            <a:r>
              <a:rPr lang="x-none" sz="2000" b="1" dirty="0">
                <a:solidFill>
                  <a:schemeClr val="bg1"/>
                </a:solidFill>
              </a:rPr>
              <a:t>N</a:t>
            </a:r>
            <a:r>
              <a:rPr lang="pt-BR" sz="2000" b="1" dirty="0" smtClean="0">
                <a:solidFill>
                  <a:schemeClr val="bg1"/>
                </a:solidFill>
              </a:rPr>
              <a:t>o primeiro </a:t>
            </a:r>
            <a:r>
              <a:rPr lang="pt-BR" sz="2000" b="1" dirty="0">
                <a:solidFill>
                  <a:schemeClr val="bg1"/>
                </a:solidFill>
              </a:rPr>
              <a:t>mês assistimos 13 mulheres, no segundo mês 16 e no terceiro mês 17, tendo 100% de cobertura para esta ação durante os três meses da intervenção</a:t>
            </a:r>
            <a:r>
              <a:rPr lang="pt-BR" sz="2000" b="1" dirty="0" smtClean="0">
                <a:solidFill>
                  <a:schemeClr val="bg1"/>
                </a:solidFill>
              </a:rPr>
              <a:t>.</a:t>
            </a:r>
            <a:endParaRPr lang="x-none" sz="2000" b="1" dirty="0" smtClean="0">
              <a:solidFill>
                <a:schemeClr val="bg1"/>
              </a:solidFill>
            </a:endParaRPr>
          </a:p>
          <a:p>
            <a:r>
              <a:rPr lang="pt-BR" sz="2000" b="1" dirty="0">
                <a:solidFill>
                  <a:schemeClr val="bg1"/>
                </a:solidFill>
              </a:rPr>
              <a:t>Objetivo 5: Promover a saúde das </a:t>
            </a:r>
            <a:r>
              <a:rPr lang="pt-BR" sz="2000" b="1" dirty="0" smtClean="0">
                <a:solidFill>
                  <a:schemeClr val="bg1"/>
                </a:solidFill>
              </a:rPr>
              <a:t>puérperas</a:t>
            </a:r>
            <a:endParaRPr lang="es-ES" sz="2000" b="1" dirty="0">
              <a:solidFill>
                <a:schemeClr val="bg1"/>
              </a:solidFill>
            </a:endParaRPr>
          </a:p>
          <a:p>
            <a:r>
              <a:rPr lang="pt-BR" sz="2000" b="1" dirty="0">
                <a:solidFill>
                  <a:schemeClr val="bg1"/>
                </a:solidFill>
              </a:rPr>
              <a:t>Meta 5.1: Orientar 100% das puérperas cadastradas no Programa sobre os cuidados de recém-nascido</a:t>
            </a:r>
            <a:r>
              <a:rPr lang="pt-BR" sz="2000" b="1" dirty="0" smtClean="0">
                <a:solidFill>
                  <a:schemeClr val="bg1"/>
                </a:solidFill>
              </a:rPr>
              <a:t>.</a:t>
            </a:r>
            <a:endParaRPr lang="x-none" sz="2000" b="1" dirty="0" smtClean="0">
              <a:solidFill>
                <a:schemeClr val="bg1"/>
              </a:solidFill>
            </a:endParaRPr>
          </a:p>
          <a:p>
            <a:r>
              <a:rPr lang="pt-BR" sz="2000" b="1" dirty="0">
                <a:solidFill>
                  <a:schemeClr val="bg1"/>
                </a:solidFill>
              </a:rPr>
              <a:t>Meta 5.2: Orientar 100% das puérperas cadastradas no Programa sobre aleitamento materno exclusivo</a:t>
            </a:r>
            <a:r>
              <a:rPr lang="pt-BR" sz="2000" b="1" dirty="0" smtClean="0">
                <a:solidFill>
                  <a:schemeClr val="bg1"/>
                </a:solidFill>
              </a:rPr>
              <a:t>.</a:t>
            </a:r>
            <a:endParaRPr lang="x-none" sz="2000" b="1" dirty="0" smtClean="0">
              <a:solidFill>
                <a:schemeClr val="bg1"/>
              </a:solidFill>
            </a:endParaRPr>
          </a:p>
          <a:p>
            <a:r>
              <a:rPr lang="pt-BR" sz="2000" b="1" dirty="0">
                <a:solidFill>
                  <a:schemeClr val="bg1"/>
                </a:solidFill>
              </a:rPr>
              <a:t>Meta 5.3: Orientar 100% das puérperas cadastradas no Programa sobre planejamento familiar.</a:t>
            </a:r>
            <a:endParaRPr lang="es-ES" sz="2000" b="1" dirty="0">
              <a:solidFill>
                <a:schemeClr val="bg1"/>
              </a:solidFill>
            </a:endParaRPr>
          </a:p>
          <a:p>
            <a:endParaRPr lang="es-ES" sz="2000" b="1" dirty="0">
              <a:solidFill>
                <a:schemeClr val="bg1"/>
              </a:solidFill>
            </a:endParaRPr>
          </a:p>
          <a:p>
            <a:endParaRPr lang="es-ES" sz="2000" b="1" dirty="0">
              <a:solidFill>
                <a:schemeClr val="bg1"/>
              </a:solidFill>
            </a:endParaRPr>
          </a:p>
          <a:p>
            <a:endParaRPr lang="es-ES" sz="2000" b="1" dirty="0">
              <a:solidFill>
                <a:schemeClr val="bg1"/>
              </a:solidFill>
            </a:endParaRPr>
          </a:p>
          <a:p>
            <a:endParaRPr lang="es-ES" sz="2000" b="1" dirty="0">
              <a:solidFill>
                <a:schemeClr val="bg1"/>
              </a:solidFill>
            </a:endParaRPr>
          </a:p>
          <a:p>
            <a:endParaRPr lang="es-E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537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" y="1125415"/>
            <a:ext cx="121920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A intervenção proporcionou que a equipe se organizasse para ampliar a cobertura e para qualificar a atenção ao usuário, em especial às gestantes e puérperas, uma vez que conseguimos regularizar a realização dos exames (de mama, abdômen, sangue e ginecológico) seguindo os protocolos do MS, melhoramos os registros, realizamos o acompanhamento de risco com devidos encaminhamentos, qualificamos a prática clínica, fizemos os acompanhamentos das carteiras de vacina e ampliamos a busca ativa, palestras e visitas domiciliares, sendo que isso permitiu que cumpríssemos com os princípios do SUS. Além disso, a intervenção proporcionou a qualificação e capacitação dos membros da equipe para diversas ações e facilitou a organização das agendas e atividades rotineiras da UBS.</a:t>
            </a:r>
            <a:endParaRPr lang="es-ES" b="1" dirty="0">
              <a:solidFill>
                <a:schemeClr val="bg1"/>
              </a:solidFill>
            </a:endParaRPr>
          </a:p>
          <a:p>
            <a:r>
              <a:rPr lang="pt-BR" b="1" dirty="0">
                <a:solidFill>
                  <a:schemeClr val="bg1"/>
                </a:solidFill>
              </a:rPr>
              <a:t> 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4" name="Llamada ovalada 3"/>
          <p:cNvSpPr/>
          <p:nvPr/>
        </p:nvSpPr>
        <p:spPr>
          <a:xfrm>
            <a:off x="1266092" y="215153"/>
            <a:ext cx="8792308" cy="806823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</a:rPr>
              <a:t>DISCUSSÃO</a:t>
            </a:r>
            <a:endParaRPr lang="pt-B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894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829995"/>
            <a:ext cx="12192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b="1" dirty="0">
                <a:solidFill>
                  <a:schemeClr val="bg1"/>
                </a:solidFill>
              </a:rPr>
              <a:t>A</a:t>
            </a:r>
            <a:r>
              <a:rPr lang="pt-BR" sz="2800" b="1" dirty="0" smtClean="0">
                <a:solidFill>
                  <a:schemeClr val="bg1"/>
                </a:solidFill>
              </a:rPr>
              <a:t> intervenção integrou a equipe e contribuiu para a organização dos serviços, assim como as relações pessoais entre a equipe e os usuários além das relações interpessoais entre seus membros, além disso, reviu as atribuições da equipe viabilizando a atenção com qualidade para um maior número de pessoas, aumentando assim o grau de satisfação da população assistida.  </a:t>
            </a:r>
            <a:endParaRPr lang="x-none" sz="2800" b="1" dirty="0" smtClean="0">
              <a:solidFill>
                <a:schemeClr val="bg1"/>
              </a:solidFill>
            </a:endParaRPr>
          </a:p>
          <a:p>
            <a:r>
              <a:rPr lang="pt-BR" sz="2800" b="1" dirty="0" smtClean="0">
                <a:solidFill>
                  <a:schemeClr val="bg1"/>
                </a:solidFill>
              </a:rPr>
              <a:t>O curso preconiza que a ação programática seja incorporada à rotina do serviço, de modo que, desde o início da intervenção,  já trabalhamos com essa finalidade. Assim, não será difícil manter as ações da ação programática de forma diária na UBS. </a:t>
            </a:r>
            <a:r>
              <a:rPr lang="x-none" sz="2800" b="1" dirty="0" err="1" smtClean="0">
                <a:solidFill>
                  <a:schemeClr val="bg1"/>
                </a:solidFill>
              </a:rPr>
              <a:t>Também</a:t>
            </a:r>
            <a:r>
              <a:rPr lang="x-none" sz="2800" b="1" dirty="0" smtClean="0">
                <a:solidFill>
                  <a:schemeClr val="bg1"/>
                </a:solidFill>
              </a:rPr>
              <a:t> </a:t>
            </a:r>
            <a:r>
              <a:rPr lang="pt-BR" sz="2800" b="1" dirty="0">
                <a:solidFill>
                  <a:schemeClr val="bg1"/>
                </a:solidFill>
              </a:rPr>
              <a:t>com a experiência positiva desta ação, </a:t>
            </a:r>
            <a:r>
              <a:rPr lang="x-none" sz="2800" b="1" dirty="0" smtClean="0">
                <a:solidFill>
                  <a:schemeClr val="bg1"/>
                </a:solidFill>
              </a:rPr>
              <a:t>podemos</a:t>
            </a:r>
            <a:r>
              <a:rPr lang="pt-BR" sz="2800" b="1" dirty="0" smtClean="0">
                <a:solidFill>
                  <a:schemeClr val="bg1"/>
                </a:solidFill>
              </a:rPr>
              <a:t> </a:t>
            </a:r>
            <a:r>
              <a:rPr lang="pt-BR" sz="2800" b="1" dirty="0">
                <a:solidFill>
                  <a:schemeClr val="bg1"/>
                </a:solidFill>
              </a:rPr>
              <a:t>ampliar para outras populações alvo, como por </a:t>
            </a:r>
            <a:r>
              <a:rPr lang="pt-BR" sz="2800" b="1" dirty="0" smtClean="0">
                <a:solidFill>
                  <a:schemeClr val="bg1"/>
                </a:solidFill>
              </a:rPr>
              <a:t>exemplo</a:t>
            </a:r>
            <a:r>
              <a:rPr lang="x-none" sz="2800" b="1" dirty="0" smtClean="0">
                <a:solidFill>
                  <a:schemeClr val="bg1"/>
                </a:solidFill>
              </a:rPr>
              <a:t>:</a:t>
            </a:r>
            <a:r>
              <a:rPr lang="pt-BR" sz="2800" b="1" dirty="0" smtClean="0">
                <a:solidFill>
                  <a:schemeClr val="bg1"/>
                </a:solidFill>
              </a:rPr>
              <a:t> </a:t>
            </a:r>
            <a:r>
              <a:rPr lang="x-none" sz="2800" b="1" dirty="0">
                <a:solidFill>
                  <a:schemeClr val="bg1"/>
                </a:solidFill>
              </a:rPr>
              <a:t>I</a:t>
            </a:r>
            <a:r>
              <a:rPr lang="pt-BR" sz="2800" b="1" dirty="0" err="1" smtClean="0">
                <a:solidFill>
                  <a:schemeClr val="bg1"/>
                </a:solidFill>
              </a:rPr>
              <a:t>dosos</a:t>
            </a:r>
            <a:r>
              <a:rPr lang="x-none" sz="2800" b="1" dirty="0" smtClean="0">
                <a:solidFill>
                  <a:schemeClr val="bg1"/>
                </a:solidFill>
              </a:rPr>
              <a:t>,</a:t>
            </a:r>
            <a:r>
              <a:rPr lang="pt-BR" sz="2800" b="1" dirty="0" smtClean="0">
                <a:solidFill>
                  <a:schemeClr val="bg1"/>
                </a:solidFill>
              </a:rPr>
              <a:t> </a:t>
            </a:r>
            <a:r>
              <a:rPr lang="pt-BR" sz="2800" b="1" dirty="0">
                <a:solidFill>
                  <a:schemeClr val="bg1"/>
                </a:solidFill>
              </a:rPr>
              <a:t>Hipertensos e Diabéticos.</a:t>
            </a:r>
            <a:endParaRPr lang="pt-BR" sz="2800" b="1" dirty="0" smtClean="0">
              <a:solidFill>
                <a:schemeClr val="bg1"/>
              </a:solidFill>
            </a:endParaRPr>
          </a:p>
          <a:p>
            <a:endParaRPr lang="es-ES" sz="2800" b="1" dirty="0">
              <a:solidFill>
                <a:schemeClr val="bg1"/>
              </a:solidFill>
            </a:endParaRPr>
          </a:p>
          <a:p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xmlns="" val="217089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26609" y="1111349"/>
            <a:ext cx="12192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A saúde no Brasil esta passando por muitos desafios, sendo </a:t>
            </a:r>
            <a:r>
              <a:rPr lang="x-none" sz="2800" b="1" dirty="0" smtClean="0">
                <a:solidFill>
                  <a:schemeClr val="bg1"/>
                </a:solidFill>
              </a:rPr>
              <a:t>que é </a:t>
            </a:r>
            <a:r>
              <a:rPr lang="pt-BR" sz="2800" b="1" dirty="0" smtClean="0">
                <a:solidFill>
                  <a:schemeClr val="bg1"/>
                </a:solidFill>
              </a:rPr>
              <a:t>uma parte significativa deste processo a formação de profissionais que tenham como foco o atendimento: a prevenção, o diagnóstico, o tratamento e a reabilitação de usuários. O curso de especialização em Saúde da Família da UFPEL oferece para os médicos do Programa Mais Médicos ferramentas necessárias para superar esses desafios, desenvolvendo atividades que promovam o uso de protocolos de atendimento em cada caso especifico, permitindo incrementar nosso raciocínio clínico, esclarecer nossas duvidas durante a prática clínica e incrementar nossos conhecimentos científicos. Além disso, o curso busca a realização de atividades práticas que busquem a implementação das políticas do SUS de forma mais eficaz. 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6" name="Llamada ovalada 5"/>
          <p:cNvSpPr/>
          <p:nvPr/>
        </p:nvSpPr>
        <p:spPr>
          <a:xfrm>
            <a:off x="0" y="1"/>
            <a:ext cx="12192000" cy="1111348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600" b="1" dirty="0">
              <a:solidFill>
                <a:schemeClr val="bg1"/>
              </a:solidFill>
            </a:endParaRPr>
          </a:p>
          <a:p>
            <a:pPr algn="ctr"/>
            <a:r>
              <a:rPr lang="pt-BR" sz="3600" b="1" dirty="0" smtClean="0">
                <a:solidFill>
                  <a:schemeClr val="bg1"/>
                </a:solidFill>
              </a:rPr>
              <a:t>Reflexão crítica sobre meu processo pessoal de aprendizagem</a:t>
            </a:r>
            <a:br>
              <a:rPr lang="pt-BR" sz="3600" b="1" dirty="0" smtClean="0">
                <a:solidFill>
                  <a:schemeClr val="bg1"/>
                </a:solidFill>
              </a:rPr>
            </a:br>
            <a:endParaRPr lang="pt-B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308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56958" y="359000"/>
            <a:ext cx="110253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</a:rPr>
              <a:t>Nosso trabalho foi desenvolto na Unidade básica de Saúde (UBS) Joseph Brasiliano D Souza, localizada no município de Santa Vitória do Palmar, especificamente no bairro Brasiliano, situado na periferia da cidade, atendendo um total de </a:t>
            </a:r>
            <a:r>
              <a:rPr lang="x-none" sz="2800" b="1" dirty="0" smtClean="0">
                <a:solidFill>
                  <a:schemeClr val="bg1"/>
                </a:solidFill>
              </a:rPr>
              <a:t>2275 habitantes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56958" y="2826127"/>
            <a:ext cx="111514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</a:rPr>
              <a:t>Santa </a:t>
            </a:r>
            <a:r>
              <a:rPr lang="pt-BR" sz="2800" b="1" dirty="0">
                <a:solidFill>
                  <a:schemeClr val="bg1"/>
                </a:solidFill>
              </a:rPr>
              <a:t>Vitória do </a:t>
            </a:r>
            <a:r>
              <a:rPr lang="pt-BR" sz="2800" b="1" dirty="0" smtClean="0">
                <a:solidFill>
                  <a:schemeClr val="bg1"/>
                </a:solidFill>
              </a:rPr>
              <a:t>Palmar</a:t>
            </a:r>
            <a:r>
              <a:rPr lang="x-none" sz="2800" b="1" dirty="0" smtClean="0">
                <a:solidFill>
                  <a:schemeClr val="bg1"/>
                </a:solidFill>
              </a:rPr>
              <a:t> é </a:t>
            </a:r>
            <a:r>
              <a:rPr lang="pt-BR" sz="2800" b="1" dirty="0" smtClean="0">
                <a:solidFill>
                  <a:schemeClr val="bg1"/>
                </a:solidFill>
              </a:rPr>
              <a:t>um</a:t>
            </a:r>
            <a:r>
              <a:rPr lang="x-none" sz="2800" b="1" dirty="0" smtClean="0">
                <a:solidFill>
                  <a:schemeClr val="bg1"/>
                </a:solidFill>
              </a:rPr>
              <a:t> municipio do estado Rio Grande do Sul que </a:t>
            </a:r>
            <a:r>
              <a:rPr lang="x-none" sz="2800" b="1" dirty="0" err="1" smtClean="0">
                <a:solidFill>
                  <a:schemeClr val="bg1"/>
                </a:solidFill>
              </a:rPr>
              <a:t>tem</a:t>
            </a:r>
            <a:r>
              <a:rPr lang="x-none" sz="2800" b="1" dirty="0" smtClean="0">
                <a:solidFill>
                  <a:schemeClr val="bg1"/>
                </a:solidFill>
              </a:rPr>
              <a:t> cerca de </a:t>
            </a:r>
            <a:r>
              <a:rPr lang="pt-BR" sz="2800" b="1" dirty="0" smtClean="0">
                <a:solidFill>
                  <a:schemeClr val="bg1"/>
                </a:solidFill>
              </a:rPr>
              <a:t>de </a:t>
            </a:r>
            <a:r>
              <a:rPr lang="pt-BR" sz="2800" b="1" dirty="0">
                <a:solidFill>
                  <a:schemeClr val="bg1"/>
                </a:solidFill>
              </a:rPr>
              <a:t>31 000 </a:t>
            </a:r>
            <a:r>
              <a:rPr lang="pt-BR" sz="2800" b="1" dirty="0" smtClean="0">
                <a:solidFill>
                  <a:schemeClr val="bg1"/>
                </a:solidFill>
              </a:rPr>
              <a:t>habitantes</a:t>
            </a:r>
            <a:r>
              <a:rPr lang="x-none" sz="2800" b="1" dirty="0" smtClean="0">
                <a:solidFill>
                  <a:schemeClr val="bg1"/>
                </a:solidFill>
              </a:rPr>
              <a:t>, </a:t>
            </a:r>
            <a:r>
              <a:rPr lang="x-none" sz="2800" b="1" dirty="0" err="1" smtClean="0">
                <a:solidFill>
                  <a:schemeClr val="bg1"/>
                </a:solidFill>
              </a:rPr>
              <a:t>com</a:t>
            </a:r>
            <a:r>
              <a:rPr lang="x-none" sz="2800" b="1" dirty="0" smtClean="0">
                <a:solidFill>
                  <a:schemeClr val="bg1"/>
                </a:solidFill>
              </a:rPr>
              <a:t> </a:t>
            </a:r>
            <a:r>
              <a:rPr lang="x-none" sz="2800" b="1" dirty="0" err="1" smtClean="0">
                <a:solidFill>
                  <a:schemeClr val="bg1"/>
                </a:solidFill>
              </a:rPr>
              <a:t>uma</a:t>
            </a:r>
            <a:r>
              <a:rPr lang="x-none" sz="2800" b="1" dirty="0" smtClean="0">
                <a:solidFill>
                  <a:schemeClr val="bg1"/>
                </a:solidFill>
              </a:rPr>
              <a:t> cobertura de </a:t>
            </a:r>
            <a:r>
              <a:rPr lang="pt-BR" sz="2800" b="1" dirty="0" smtClean="0">
                <a:solidFill>
                  <a:schemeClr val="bg1"/>
                </a:solidFill>
              </a:rPr>
              <a:t>atenção</a:t>
            </a:r>
            <a:r>
              <a:rPr lang="x-none" sz="2800" b="1" dirty="0" smtClean="0">
                <a:solidFill>
                  <a:schemeClr val="bg1"/>
                </a:solidFill>
              </a:rPr>
              <a:t> de 100 % da </a:t>
            </a:r>
            <a:r>
              <a:rPr lang="pt-BR" sz="2800" b="1" dirty="0" smtClean="0">
                <a:solidFill>
                  <a:schemeClr val="bg1"/>
                </a:solidFill>
              </a:rPr>
              <a:t>população</a:t>
            </a:r>
            <a:r>
              <a:rPr lang="x-none" sz="2800" b="1" dirty="0" smtClean="0">
                <a:solidFill>
                  <a:schemeClr val="bg1"/>
                </a:solidFill>
              </a:rPr>
              <a:t>, </a:t>
            </a:r>
            <a:r>
              <a:rPr lang="x-none" sz="2800" b="1" dirty="0" err="1" smtClean="0">
                <a:solidFill>
                  <a:schemeClr val="bg1"/>
                </a:solidFill>
              </a:rPr>
              <a:t>tendo</a:t>
            </a:r>
            <a:r>
              <a:rPr lang="pt-BR" sz="2800" b="1" dirty="0" smtClean="0">
                <a:solidFill>
                  <a:schemeClr val="bg1"/>
                </a:solidFill>
              </a:rPr>
              <a:t> </a:t>
            </a:r>
            <a:r>
              <a:rPr lang="pt-BR" sz="2800" b="1" dirty="0">
                <a:solidFill>
                  <a:schemeClr val="bg1"/>
                </a:solidFill>
              </a:rPr>
              <a:t>8 unidades de saúde, dos quais 5 pertencem a Estratégia de Saúde da Família (ESF) e 3 são unidades </a:t>
            </a:r>
            <a:r>
              <a:rPr lang="pt-BR" sz="2800" b="1" dirty="0" smtClean="0">
                <a:solidFill>
                  <a:schemeClr val="bg1"/>
                </a:solidFill>
              </a:rPr>
              <a:t>tradicionais</a:t>
            </a:r>
            <a:r>
              <a:rPr lang="x-none" sz="2800" b="1" dirty="0" smtClean="0">
                <a:solidFill>
                  <a:schemeClr val="bg1"/>
                </a:solidFill>
              </a:rPr>
              <a:t>. </a:t>
            </a:r>
            <a:r>
              <a:rPr lang="x-none" sz="2800" b="1" dirty="0" err="1" smtClean="0">
                <a:solidFill>
                  <a:schemeClr val="bg1"/>
                </a:solidFill>
              </a:rPr>
              <a:t>Conta</a:t>
            </a:r>
            <a:r>
              <a:rPr lang="x-none" sz="2800" b="1" dirty="0" smtClean="0">
                <a:solidFill>
                  <a:schemeClr val="bg1"/>
                </a:solidFill>
              </a:rPr>
              <a:t> </a:t>
            </a:r>
            <a:r>
              <a:rPr lang="x-none" sz="2800" b="1" dirty="0" err="1" smtClean="0">
                <a:solidFill>
                  <a:schemeClr val="bg1"/>
                </a:solidFill>
              </a:rPr>
              <a:t>também</a:t>
            </a:r>
            <a:r>
              <a:rPr lang="x-none" sz="2800" b="1" dirty="0" smtClean="0">
                <a:solidFill>
                  <a:schemeClr val="bg1"/>
                </a:solidFill>
              </a:rPr>
              <a:t> </a:t>
            </a:r>
            <a:r>
              <a:rPr lang="x-none" sz="2800" b="1" dirty="0" err="1" smtClean="0">
                <a:solidFill>
                  <a:schemeClr val="bg1"/>
                </a:solidFill>
              </a:rPr>
              <a:t>com</a:t>
            </a:r>
            <a:r>
              <a:rPr lang="x-none" sz="2800" b="1" dirty="0" smtClean="0">
                <a:solidFill>
                  <a:schemeClr val="bg1"/>
                </a:solidFill>
              </a:rPr>
              <a:t> </a:t>
            </a:r>
            <a:r>
              <a:rPr lang="x-none" sz="2800" b="1" dirty="0" err="1" smtClean="0">
                <a:solidFill>
                  <a:schemeClr val="bg1"/>
                </a:solidFill>
              </a:rPr>
              <a:t>um</a:t>
            </a:r>
            <a:r>
              <a:rPr lang="x-none" sz="2800" b="1" dirty="0" smtClean="0">
                <a:solidFill>
                  <a:schemeClr val="bg1"/>
                </a:solidFill>
              </a:rPr>
              <a:t> hospital, </a:t>
            </a:r>
            <a:r>
              <a:rPr lang="pt-BR" sz="2800" b="1" dirty="0">
                <a:solidFill>
                  <a:schemeClr val="bg1"/>
                </a:solidFill>
              </a:rPr>
              <a:t>a Santa Casa de Misericórdia, que está vinculado ao Sistema Único de Saúde (SUS)</a:t>
            </a:r>
            <a:r>
              <a:rPr lang="x-none" sz="2800" b="1" dirty="0" smtClean="0">
                <a:solidFill>
                  <a:schemeClr val="bg1"/>
                </a:solidFill>
              </a:rPr>
              <a:t> </a:t>
            </a:r>
            <a:endParaRPr lang="es-E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952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lamada ovalada 3"/>
          <p:cNvSpPr/>
          <p:nvPr/>
        </p:nvSpPr>
        <p:spPr>
          <a:xfrm>
            <a:off x="1266092" y="215153"/>
            <a:ext cx="8792308" cy="806823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600" b="1" dirty="0" smtClean="0">
              <a:solidFill>
                <a:schemeClr val="bg1"/>
              </a:solidFill>
            </a:endParaRPr>
          </a:p>
          <a:p>
            <a:pPr algn="ctr"/>
            <a:r>
              <a:rPr lang="x-none" sz="3600" b="1" dirty="0" smtClean="0">
                <a:solidFill>
                  <a:schemeClr val="bg1"/>
                </a:solidFill>
              </a:rPr>
              <a:t>R</a:t>
            </a:r>
            <a:r>
              <a:rPr lang="pt-BR" sz="3600" b="1" dirty="0" smtClean="0">
                <a:solidFill>
                  <a:schemeClr val="bg1"/>
                </a:solidFill>
              </a:rPr>
              <a:t>EFERÊNCIAS</a:t>
            </a:r>
          </a:p>
          <a:p>
            <a:pPr algn="ctr"/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" y="2433711"/>
            <a:ext cx="1219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000" b="1" dirty="0" smtClean="0">
                <a:solidFill>
                  <a:schemeClr val="bg1"/>
                </a:solidFill>
              </a:rPr>
              <a:t>      </a:t>
            </a:r>
            <a:r>
              <a:rPr lang="x-none" sz="2400" b="1" dirty="0" smtClean="0">
                <a:solidFill>
                  <a:schemeClr val="bg1"/>
                </a:solidFill>
              </a:rPr>
              <a:t>1. BRASIL, 2012. </a:t>
            </a:r>
            <a:r>
              <a:rPr lang="pt-BR" sz="2400" b="1" dirty="0" smtClean="0">
                <a:solidFill>
                  <a:schemeClr val="bg1"/>
                </a:solidFill>
              </a:rPr>
              <a:t>Ministério </a:t>
            </a:r>
            <a:r>
              <a:rPr lang="pt-BR" sz="2400" b="1" dirty="0">
                <a:solidFill>
                  <a:schemeClr val="bg1"/>
                </a:solidFill>
              </a:rPr>
              <a:t>da </a:t>
            </a:r>
            <a:r>
              <a:rPr lang="pt-BR" sz="2400" b="1" dirty="0" smtClean="0">
                <a:solidFill>
                  <a:schemeClr val="bg1"/>
                </a:solidFill>
              </a:rPr>
              <a:t>Saúde</a:t>
            </a:r>
            <a:r>
              <a:rPr lang="x-none" sz="2400" b="1" dirty="0" smtClean="0">
                <a:solidFill>
                  <a:schemeClr val="bg1"/>
                </a:solidFill>
              </a:rPr>
              <a:t>.</a:t>
            </a:r>
            <a:r>
              <a:rPr lang="pt-BR" sz="2400" b="1" dirty="0" smtClean="0">
                <a:solidFill>
                  <a:schemeClr val="bg1"/>
                </a:solidFill>
              </a:rPr>
              <a:t> </a:t>
            </a:r>
            <a:r>
              <a:rPr lang="pt-BR" sz="2400" b="1" dirty="0">
                <a:solidFill>
                  <a:schemeClr val="bg1"/>
                </a:solidFill>
              </a:rPr>
              <a:t>Pré-natal de Baixo Risco. DAB. Brasília: Ministério da Saúde, 2012.</a:t>
            </a:r>
            <a:endParaRPr lang="es-ES" sz="2400" b="1" dirty="0">
              <a:solidFill>
                <a:schemeClr val="bg1"/>
              </a:solidFill>
            </a:endParaRPr>
          </a:p>
          <a:p>
            <a:r>
              <a:rPr lang="pt-BR" sz="2400" b="1" dirty="0">
                <a:solidFill>
                  <a:schemeClr val="bg1"/>
                </a:solidFill>
              </a:rPr>
              <a:t> </a:t>
            </a:r>
            <a:endParaRPr lang="es-ES" sz="2400" b="1" dirty="0">
              <a:solidFill>
                <a:schemeClr val="bg1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1221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lamada ovalada 4"/>
          <p:cNvSpPr/>
          <p:nvPr/>
        </p:nvSpPr>
        <p:spPr>
          <a:xfrm>
            <a:off x="1266092" y="215153"/>
            <a:ext cx="8792308" cy="806823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 smtClean="0">
                <a:solidFill>
                  <a:schemeClr val="bg1"/>
                </a:solidFill>
              </a:rPr>
              <a:t>FOTOGRAFIAS</a:t>
            </a:r>
          </a:p>
        </p:txBody>
      </p:sp>
      <p:pic>
        <p:nvPicPr>
          <p:cNvPr id="2050" name="Imagem 7" descr="Descrição: CAM0017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542" y="1295012"/>
            <a:ext cx="4149967" cy="31044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101600">
              <a:schemeClr val="tx2">
                <a:lumMod val="75000"/>
                <a:alpha val="60000"/>
              </a:schemeClr>
            </a:glow>
            <a:reflection blurRad="12700" stA="38000" endPos="28000" dist="5000" dir="5400000" sy="-100000" algn="bl" rotWithShape="0"/>
          </a:effectLst>
          <a:extLst/>
        </p:spPr>
      </p:pic>
      <p:pic>
        <p:nvPicPr>
          <p:cNvPr id="2051" name="Imagem 12" descr="Descrição: CAM0017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2812" y="1295012"/>
            <a:ext cx="4213200" cy="31044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101600">
              <a:schemeClr val="tx2">
                <a:lumMod val="75000"/>
                <a:alpha val="60000"/>
              </a:schemeClr>
            </a:glow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CuadroTexto 2"/>
          <p:cNvSpPr txBox="1"/>
          <p:nvPr/>
        </p:nvSpPr>
        <p:spPr>
          <a:xfrm>
            <a:off x="703385" y="5642401"/>
            <a:ext cx="10339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Capacitação da equipe e monitoramento das ações da intervenção na reunião de equipe na unidade de saúde </a:t>
            </a:r>
            <a:endParaRPr lang="pt-BR" sz="2400" b="1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6316" y="1941342"/>
            <a:ext cx="3052689" cy="33775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glow rad="101600">
              <a:schemeClr val="tx2">
                <a:lumMod val="75000"/>
                <a:alpha val="60000"/>
              </a:schemeClr>
            </a:glo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54500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lamada ovalada 1"/>
          <p:cNvSpPr/>
          <p:nvPr/>
        </p:nvSpPr>
        <p:spPr>
          <a:xfrm>
            <a:off x="1266092" y="215153"/>
            <a:ext cx="8792308" cy="806823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 smtClean="0">
                <a:solidFill>
                  <a:schemeClr val="bg1"/>
                </a:solidFill>
              </a:rPr>
              <a:t>FOTOGRAFIAS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32264">
            <a:off x="703386" y="1505242"/>
            <a:ext cx="4445390" cy="29120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glow rad="101600">
              <a:schemeClr val="tx2">
                <a:lumMod val="75000"/>
                <a:alpha val="6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42833">
            <a:off x="6892204" y="1454115"/>
            <a:ext cx="4346918" cy="29120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glow rad="101600">
              <a:schemeClr val="tx2">
                <a:lumMod val="75000"/>
                <a:alpha val="6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uadroTexto 4"/>
          <p:cNvSpPr txBox="1"/>
          <p:nvPr/>
        </p:nvSpPr>
        <p:spPr>
          <a:xfrm>
            <a:off x="1992926" y="5444196"/>
            <a:ext cx="9275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b="1" dirty="0" err="1" smtClean="0">
                <a:solidFill>
                  <a:schemeClr val="bg1"/>
                </a:solidFill>
              </a:rPr>
              <a:t>Atendimento</a:t>
            </a:r>
            <a:r>
              <a:rPr lang="x-none" sz="2400" b="1" dirty="0" smtClean="0">
                <a:solidFill>
                  <a:schemeClr val="bg1"/>
                </a:solidFill>
              </a:rPr>
              <a:t> clínico e visita domiciliar as pacientes </a:t>
            </a:r>
            <a:r>
              <a:rPr lang="x-none" sz="2400" b="1" dirty="0" err="1" smtClean="0">
                <a:solidFill>
                  <a:schemeClr val="bg1"/>
                </a:solidFill>
              </a:rPr>
              <a:t>gravidas</a:t>
            </a:r>
            <a:endParaRPr lang="es-E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04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lamada ovalada 4"/>
          <p:cNvSpPr/>
          <p:nvPr/>
        </p:nvSpPr>
        <p:spPr>
          <a:xfrm>
            <a:off x="1266092" y="215153"/>
            <a:ext cx="8792308" cy="806823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 smtClean="0">
                <a:solidFill>
                  <a:schemeClr val="bg1"/>
                </a:solidFill>
              </a:rPr>
              <a:t>FOTOGRAFIAS</a:t>
            </a:r>
          </a:p>
        </p:txBody>
      </p:sp>
      <p:pic>
        <p:nvPicPr>
          <p:cNvPr id="3074" name="Imagem 11" descr="CAM0006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46" y="1519312"/>
            <a:ext cx="4825218" cy="45157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101600">
              <a:schemeClr val="tx2">
                <a:lumMod val="75000"/>
                <a:alpha val="6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CuadroTexto 1"/>
          <p:cNvSpPr txBox="1"/>
          <p:nvPr/>
        </p:nvSpPr>
        <p:spPr>
          <a:xfrm>
            <a:off x="5662246" y="2995015"/>
            <a:ext cx="62390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b="1" dirty="0" err="1" smtClean="0">
                <a:solidFill>
                  <a:schemeClr val="bg1"/>
                </a:solidFill>
              </a:rPr>
              <a:t>Exame</a:t>
            </a:r>
            <a:r>
              <a:rPr lang="x-none" sz="2400" b="1" dirty="0" smtClean="0">
                <a:solidFill>
                  <a:schemeClr val="bg1"/>
                </a:solidFill>
              </a:rPr>
              <a:t> físico</a:t>
            </a:r>
            <a:r>
              <a:rPr lang="pt-PT" sz="2400" b="1" dirty="0" smtClean="0">
                <a:solidFill>
                  <a:schemeClr val="bg1"/>
                </a:solidFill>
              </a:rPr>
              <a:t> </a:t>
            </a:r>
            <a:r>
              <a:rPr lang="pt-PT" sz="2400" b="1" dirty="0">
                <a:solidFill>
                  <a:schemeClr val="bg1"/>
                </a:solidFill>
              </a:rPr>
              <a:t>da gestante com o médico </a:t>
            </a:r>
            <a:r>
              <a:rPr lang="pt-PT" sz="2400" b="1" dirty="0" smtClean="0">
                <a:solidFill>
                  <a:schemeClr val="bg1"/>
                </a:solidFill>
              </a:rPr>
              <a:t>e </a:t>
            </a:r>
            <a:r>
              <a:rPr lang="pt-PT" sz="2400" b="1" dirty="0">
                <a:solidFill>
                  <a:schemeClr val="bg1"/>
                </a:solidFill>
              </a:rPr>
              <a:t>a enfermeira da equipe </a:t>
            </a:r>
            <a:r>
              <a:rPr lang="pt-BR" sz="2400" b="1" dirty="0">
                <a:solidFill>
                  <a:schemeClr val="bg1"/>
                </a:solidFill>
              </a:rPr>
              <a:t>na unidade de saúde</a:t>
            </a:r>
            <a:endParaRPr lang="es-E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372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lamada ovalada 4"/>
          <p:cNvSpPr/>
          <p:nvPr/>
        </p:nvSpPr>
        <p:spPr>
          <a:xfrm>
            <a:off x="1266092" y="215153"/>
            <a:ext cx="8792308" cy="806823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 smtClean="0">
                <a:solidFill>
                  <a:schemeClr val="bg1"/>
                </a:solidFill>
              </a:rPr>
              <a:t>FOTOGRAFIAS</a:t>
            </a:r>
          </a:p>
        </p:txBody>
      </p:sp>
      <p:pic>
        <p:nvPicPr>
          <p:cNvPr id="3" name="Imagem 13" descr="Descrição: CAM002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369" y="1730328"/>
            <a:ext cx="4375053" cy="40514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101600">
              <a:schemeClr val="tx2">
                <a:lumMod val="75000"/>
                <a:alpha val="6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CuadroTexto 1"/>
          <p:cNvSpPr txBox="1"/>
          <p:nvPr/>
        </p:nvSpPr>
        <p:spPr>
          <a:xfrm>
            <a:off x="5331655" y="2264898"/>
            <a:ext cx="68603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Consulta </a:t>
            </a:r>
            <a:r>
              <a:rPr lang="pt-BR" sz="2800" b="1" dirty="0" smtClean="0">
                <a:solidFill>
                  <a:schemeClr val="bg1"/>
                </a:solidFill>
              </a:rPr>
              <a:t>de</a:t>
            </a:r>
            <a:r>
              <a:rPr lang="x-none" sz="2800" b="1" dirty="0" smtClean="0">
                <a:solidFill>
                  <a:schemeClr val="bg1"/>
                </a:solidFill>
              </a:rPr>
              <a:t> puerperio e</a:t>
            </a:r>
            <a:r>
              <a:rPr lang="pt-BR" sz="2800" b="1" dirty="0" smtClean="0">
                <a:solidFill>
                  <a:schemeClr val="bg1"/>
                </a:solidFill>
              </a:rPr>
              <a:t> </a:t>
            </a:r>
            <a:r>
              <a:rPr lang="pt-BR" sz="2800" b="1" dirty="0">
                <a:solidFill>
                  <a:schemeClr val="bg1"/>
                </a:solidFill>
              </a:rPr>
              <a:t>orientação ao aleitamento materno na unidade de saúde </a:t>
            </a:r>
            <a:endParaRPr lang="es-E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468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lamada ovalada 4"/>
          <p:cNvSpPr/>
          <p:nvPr/>
        </p:nvSpPr>
        <p:spPr>
          <a:xfrm>
            <a:off x="1266092" y="215153"/>
            <a:ext cx="8792308" cy="806823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 smtClean="0">
                <a:solidFill>
                  <a:schemeClr val="bg1"/>
                </a:solidFill>
              </a:rPr>
              <a:t>FOTOGRAFIAS</a:t>
            </a:r>
          </a:p>
        </p:txBody>
      </p:sp>
      <p:pic>
        <p:nvPicPr>
          <p:cNvPr id="1026" name="Imagem 15" descr="Descrição: CAM003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926" y="1814732"/>
            <a:ext cx="4417256" cy="3207433"/>
          </a:xfrm>
          <a:prstGeom prst="round2DiagRect">
            <a:avLst>
              <a:gd name="adj1" fmla="val 16667"/>
              <a:gd name="adj2" fmla="val 0"/>
            </a:avLst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glow rad="101600">
              <a:schemeClr val="tx2">
                <a:lumMod val="75000"/>
                <a:alpha val="6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Imagem 1" descr="Descrição: CAM003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2246" y="1814732"/>
            <a:ext cx="4719711" cy="3207433"/>
          </a:xfrm>
          <a:prstGeom prst="round2DiagRect">
            <a:avLst>
              <a:gd name="adj1" fmla="val 16667"/>
              <a:gd name="adj2" fmla="val 0"/>
            </a:avLst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glow rad="101600">
              <a:schemeClr val="tx2">
                <a:lumMod val="75000"/>
                <a:alpha val="6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534572" y="5655212"/>
            <a:ext cx="10494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Consulta </a:t>
            </a:r>
            <a:r>
              <a:rPr lang="pt-BR" sz="2400" b="1" dirty="0">
                <a:solidFill>
                  <a:schemeClr val="bg1"/>
                </a:solidFill>
              </a:rPr>
              <a:t>ao recém-nascido e à puérpera na unidade de saúde </a:t>
            </a:r>
            <a:endParaRPr lang="es-E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297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m 14" descr="Descrição: CAM002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" y="1533380"/>
            <a:ext cx="4754881" cy="30948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tx2">
                <a:lumMod val="75000"/>
                <a:alpha val="6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Imagem 3" descr="Descrição: CAM002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4695" y="1533380"/>
            <a:ext cx="4754879" cy="30948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tx2">
                <a:lumMod val="75000"/>
                <a:alpha val="6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lamada ovalada 5"/>
          <p:cNvSpPr/>
          <p:nvPr/>
        </p:nvSpPr>
        <p:spPr>
          <a:xfrm>
            <a:off x="1266092" y="215153"/>
            <a:ext cx="8792308" cy="806823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 smtClean="0">
                <a:solidFill>
                  <a:schemeClr val="bg1"/>
                </a:solidFill>
              </a:rPr>
              <a:t>FOTOGRAFIAS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604911" y="5486400"/>
            <a:ext cx="11651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b="1" dirty="0" smtClean="0">
                <a:solidFill>
                  <a:schemeClr val="bg1"/>
                </a:solidFill>
              </a:rPr>
              <a:t>R</a:t>
            </a:r>
            <a:r>
              <a:rPr lang="pt-BR" sz="2400" b="1" dirty="0" err="1" smtClean="0">
                <a:solidFill>
                  <a:schemeClr val="bg1"/>
                </a:solidFill>
              </a:rPr>
              <a:t>ealização</a:t>
            </a:r>
            <a:r>
              <a:rPr lang="pt-BR" sz="2400" b="1" dirty="0" smtClean="0">
                <a:solidFill>
                  <a:schemeClr val="bg1"/>
                </a:solidFill>
              </a:rPr>
              <a:t> </a:t>
            </a:r>
            <a:r>
              <a:rPr lang="pt-BR" sz="2400" b="1" dirty="0">
                <a:solidFill>
                  <a:schemeClr val="bg1"/>
                </a:solidFill>
              </a:rPr>
              <a:t>de ações de promoção à </a:t>
            </a:r>
            <a:r>
              <a:rPr lang="pt-BR" sz="2400" b="1" dirty="0" smtClean="0">
                <a:solidFill>
                  <a:schemeClr val="bg1"/>
                </a:solidFill>
              </a:rPr>
              <a:t>saúde</a:t>
            </a:r>
            <a:r>
              <a:rPr lang="x-none" sz="2400" b="1" dirty="0" smtClean="0">
                <a:solidFill>
                  <a:schemeClr val="bg1"/>
                </a:solidFill>
              </a:rPr>
              <a:t> na 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Rádio </a:t>
            </a:r>
            <a:r>
              <a:rPr lang="pt-BR" sz="2400" b="1" dirty="0">
                <a:solidFill>
                  <a:schemeClr val="bg1"/>
                </a:solidFill>
              </a:rPr>
              <a:t>local </a:t>
            </a:r>
            <a:r>
              <a:rPr lang="x-none" sz="2400" b="1" dirty="0" smtClean="0">
                <a:solidFill>
                  <a:schemeClr val="bg1"/>
                </a:solidFill>
              </a:rPr>
              <a:t>do </a:t>
            </a:r>
            <a:r>
              <a:rPr lang="x-none" sz="2400" b="1" dirty="0" err="1" smtClean="0">
                <a:solidFill>
                  <a:schemeClr val="bg1"/>
                </a:solidFill>
              </a:rPr>
              <a:t>Município</a:t>
            </a:r>
            <a:r>
              <a:rPr lang="x-none" sz="2400" b="1" dirty="0" smtClean="0">
                <a:solidFill>
                  <a:schemeClr val="bg1"/>
                </a:solidFill>
              </a:rPr>
              <a:t> </a:t>
            </a:r>
            <a:endParaRPr lang="es-E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305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lamada ovalada 4"/>
          <p:cNvSpPr/>
          <p:nvPr/>
        </p:nvSpPr>
        <p:spPr>
          <a:xfrm>
            <a:off x="1726122" y="2638744"/>
            <a:ext cx="8792308" cy="1702192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800" b="1" dirty="0" smtClean="0">
                <a:solidFill>
                  <a:schemeClr val="bg1"/>
                </a:solidFill>
              </a:rPr>
              <a:t>MUITO OBRIGADO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0347" y="340436"/>
            <a:ext cx="199072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4494" y="230899"/>
            <a:ext cx="44100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50340" y="6427733"/>
            <a:ext cx="177165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501" y="5275729"/>
            <a:ext cx="27051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http://www.minhapos.com.br/data/artigos/images/ufpel.gif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50340" y="340436"/>
            <a:ext cx="1526956" cy="157244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10744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556916"/>
            <a:ext cx="12192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Também há disponíveis no município três laboratórios clínicos para a realização de exames complementares dos usuários, embora alguns exames de mais complexidade sejam realizados fora do município. </a:t>
            </a:r>
            <a:endParaRPr lang="x-none" sz="3200" b="1" dirty="0">
              <a:solidFill>
                <a:schemeClr val="bg1"/>
              </a:solidFill>
            </a:endParaRPr>
          </a:p>
          <a:p>
            <a:endParaRPr lang="x-none" sz="3200" b="1" dirty="0" smtClean="0">
              <a:solidFill>
                <a:schemeClr val="bg1"/>
              </a:solidFill>
            </a:endParaRPr>
          </a:p>
          <a:p>
            <a:r>
              <a:rPr lang="x-none" sz="3200" b="1" dirty="0" smtClean="0">
                <a:solidFill>
                  <a:schemeClr val="bg1"/>
                </a:solidFill>
              </a:rPr>
              <a:t>A </a:t>
            </a:r>
            <a:r>
              <a:rPr lang="pt-BR" sz="3200" b="1" dirty="0" smtClean="0">
                <a:solidFill>
                  <a:schemeClr val="bg1"/>
                </a:solidFill>
              </a:rPr>
              <a:t>equipe </a:t>
            </a:r>
            <a:r>
              <a:rPr lang="pt-BR" sz="3200" b="1" dirty="0">
                <a:solidFill>
                  <a:schemeClr val="bg1"/>
                </a:solidFill>
              </a:rPr>
              <a:t>de </a:t>
            </a:r>
            <a:r>
              <a:rPr lang="pt-BR" sz="3200" b="1" dirty="0" smtClean="0">
                <a:solidFill>
                  <a:schemeClr val="bg1"/>
                </a:solidFill>
              </a:rPr>
              <a:t>saúde</a:t>
            </a:r>
            <a:r>
              <a:rPr lang="x-none" sz="3200" b="1" dirty="0">
                <a:solidFill>
                  <a:schemeClr val="bg1"/>
                </a:solidFill>
              </a:rPr>
              <a:t> </a:t>
            </a:r>
            <a:r>
              <a:rPr lang="x-none" sz="3200" b="1" dirty="0" smtClean="0">
                <a:solidFill>
                  <a:schemeClr val="bg1"/>
                </a:solidFill>
              </a:rPr>
              <a:t>esta</a:t>
            </a:r>
            <a:r>
              <a:rPr lang="pt-BR" sz="3200" b="1" dirty="0" smtClean="0">
                <a:solidFill>
                  <a:schemeClr val="bg1"/>
                </a:solidFill>
              </a:rPr>
              <a:t> composta </a:t>
            </a:r>
            <a:r>
              <a:rPr lang="pt-BR" sz="3200" b="1" dirty="0">
                <a:solidFill>
                  <a:schemeClr val="bg1"/>
                </a:solidFill>
              </a:rPr>
              <a:t>de um médico, uma enfermeira, uma técnica de enfermagem, um </a:t>
            </a:r>
            <a:r>
              <a:rPr lang="pt-BR" sz="3200" b="1" dirty="0" smtClean="0">
                <a:solidFill>
                  <a:schemeClr val="bg1"/>
                </a:solidFill>
              </a:rPr>
              <a:t>dentista, d</a:t>
            </a:r>
            <a:r>
              <a:rPr lang="x-none" sz="3200" b="1" dirty="0" err="1" smtClean="0">
                <a:solidFill>
                  <a:schemeClr val="bg1"/>
                </a:solidFill>
              </a:rPr>
              <a:t>uas</a:t>
            </a:r>
            <a:r>
              <a:rPr lang="pt-BR" sz="3200" b="1" dirty="0" smtClean="0">
                <a:solidFill>
                  <a:schemeClr val="bg1"/>
                </a:solidFill>
              </a:rPr>
              <a:t> </a:t>
            </a:r>
            <a:r>
              <a:rPr lang="pt-BR" sz="3200" b="1" dirty="0">
                <a:solidFill>
                  <a:schemeClr val="bg1"/>
                </a:solidFill>
              </a:rPr>
              <a:t>agentes </a:t>
            </a:r>
            <a:r>
              <a:rPr lang="pt-BR" sz="3200" b="1" dirty="0" err="1" smtClean="0">
                <a:solidFill>
                  <a:schemeClr val="bg1"/>
                </a:solidFill>
              </a:rPr>
              <a:t>comunitári</a:t>
            </a:r>
            <a:r>
              <a:rPr lang="x-none" sz="3200" b="1" dirty="0" smtClean="0">
                <a:solidFill>
                  <a:schemeClr val="bg1"/>
                </a:solidFill>
              </a:rPr>
              <a:t>a</a:t>
            </a:r>
            <a:r>
              <a:rPr lang="pt-BR" sz="3200" b="1" dirty="0" smtClean="0">
                <a:solidFill>
                  <a:schemeClr val="bg1"/>
                </a:solidFill>
              </a:rPr>
              <a:t>s</a:t>
            </a:r>
            <a:r>
              <a:rPr lang="x-none" sz="3200" b="1" dirty="0" smtClean="0">
                <a:solidFill>
                  <a:schemeClr val="bg1"/>
                </a:solidFill>
              </a:rPr>
              <a:t>, </a:t>
            </a:r>
            <a:r>
              <a:rPr lang="x-none" sz="3200" b="1" dirty="0" err="1" smtClean="0">
                <a:solidFill>
                  <a:schemeClr val="bg1"/>
                </a:solidFill>
              </a:rPr>
              <a:t>uma</a:t>
            </a:r>
            <a:r>
              <a:rPr lang="x-none" sz="3200" b="1" dirty="0" smtClean="0">
                <a:solidFill>
                  <a:schemeClr val="bg1"/>
                </a:solidFill>
              </a:rPr>
              <a:t> recepcionista e </a:t>
            </a:r>
            <a:r>
              <a:rPr lang="pt-BR" sz="3200" b="1" dirty="0" smtClean="0">
                <a:solidFill>
                  <a:schemeClr val="bg1"/>
                </a:solidFill>
              </a:rPr>
              <a:t>uma auxiliar</a:t>
            </a:r>
            <a:r>
              <a:rPr lang="x-none" sz="3200" b="1" dirty="0" smtClean="0">
                <a:solidFill>
                  <a:schemeClr val="bg1"/>
                </a:solidFill>
              </a:rPr>
              <a:t> </a:t>
            </a:r>
            <a:r>
              <a:rPr lang="x-none" sz="3200" b="1" dirty="0" err="1" smtClean="0">
                <a:solidFill>
                  <a:schemeClr val="bg1"/>
                </a:solidFill>
              </a:rPr>
              <a:t>geral</a:t>
            </a:r>
            <a:r>
              <a:rPr lang="x-none" sz="3200" b="1" dirty="0" smtClean="0">
                <a:solidFill>
                  <a:schemeClr val="bg1"/>
                </a:solidFill>
              </a:rPr>
              <a:t>. </a:t>
            </a:r>
            <a:r>
              <a:rPr lang="x-none" sz="3200" b="1" dirty="0" err="1" smtClean="0">
                <a:solidFill>
                  <a:schemeClr val="bg1"/>
                </a:solidFill>
              </a:rPr>
              <a:t>Tambem</a:t>
            </a:r>
            <a:r>
              <a:rPr lang="x-none" sz="3200" b="1" dirty="0" smtClean="0">
                <a:solidFill>
                  <a:schemeClr val="bg1"/>
                </a:solidFill>
              </a:rPr>
              <a:t> </a:t>
            </a:r>
            <a:r>
              <a:rPr lang="x-none" sz="3200" b="1" dirty="0" err="1" smtClean="0">
                <a:solidFill>
                  <a:schemeClr val="bg1"/>
                </a:solidFill>
              </a:rPr>
              <a:t>trabalham</a:t>
            </a:r>
            <a:r>
              <a:rPr lang="x-none" sz="3200" b="1" dirty="0" smtClean="0">
                <a:solidFill>
                  <a:schemeClr val="bg1"/>
                </a:solidFill>
              </a:rPr>
              <a:t> </a:t>
            </a:r>
            <a:r>
              <a:rPr lang="x-none" sz="3200" b="1" dirty="0" err="1" smtClean="0">
                <a:solidFill>
                  <a:schemeClr val="bg1"/>
                </a:solidFill>
              </a:rPr>
              <a:t>uma</a:t>
            </a:r>
            <a:r>
              <a:rPr lang="x-none" sz="3200" b="1" dirty="0" smtClean="0">
                <a:solidFill>
                  <a:schemeClr val="bg1"/>
                </a:solidFill>
              </a:rPr>
              <a:t> nutricionista e </a:t>
            </a:r>
            <a:r>
              <a:rPr lang="x-none" sz="3200" b="1" dirty="0" err="1" smtClean="0">
                <a:solidFill>
                  <a:schemeClr val="bg1"/>
                </a:solidFill>
              </a:rPr>
              <a:t>uma</a:t>
            </a:r>
            <a:r>
              <a:rPr lang="x-none" sz="3200" b="1" dirty="0" smtClean="0">
                <a:solidFill>
                  <a:schemeClr val="bg1"/>
                </a:solidFill>
              </a:rPr>
              <a:t> fisioterapeuta</a:t>
            </a:r>
            <a:r>
              <a:rPr lang="x-none" sz="2800" b="1" dirty="0" smtClean="0">
                <a:solidFill>
                  <a:schemeClr val="bg1"/>
                </a:solidFill>
              </a:rPr>
              <a:t>.</a:t>
            </a:r>
            <a:endParaRPr lang="es-E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786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46234" y="753126"/>
            <a:ext cx="108256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</a:rPr>
              <a:t>Durante o período de análise situacional identificamos dificuldades que interferiam na adequada atenção as pacientes gravidas e puérperas como por exemplo: baixa cobertura de atenção, deficiências na realização do exame físico adequado e na solicitação de exames complementares na primeira consulta, falta de registros com informações especificas das gestantes e puérperas,</a:t>
            </a:r>
            <a:r>
              <a:rPr lang="x-none" sz="2800" b="1" dirty="0" smtClean="0">
                <a:solidFill>
                  <a:schemeClr val="bg1"/>
                </a:solidFill>
              </a:rPr>
              <a:t> </a:t>
            </a:r>
            <a:r>
              <a:rPr lang="pt-BR" sz="2800" b="1" dirty="0" smtClean="0">
                <a:solidFill>
                  <a:schemeClr val="bg1"/>
                </a:solidFill>
              </a:rPr>
              <a:t>dificuldade na avaliação de saúde bucal e poucas orientações sobre promoção e prevenção em saúde. Por todo isto decidimos realizar a intervenção nesta ação programática</a:t>
            </a:r>
            <a:r>
              <a:rPr lang="x-none" sz="2800" b="1" dirty="0" smtClean="0">
                <a:solidFill>
                  <a:schemeClr val="bg1"/>
                </a:solidFill>
              </a:rPr>
              <a:t>.</a:t>
            </a:r>
            <a:endParaRPr lang="pt-BR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0449" y="5992538"/>
            <a:ext cx="82772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2964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lamada ovalada 2"/>
          <p:cNvSpPr/>
          <p:nvPr/>
        </p:nvSpPr>
        <p:spPr>
          <a:xfrm>
            <a:off x="1163068" y="291905"/>
            <a:ext cx="9298744" cy="675249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 smtClean="0">
                <a:solidFill>
                  <a:schemeClr val="bg1"/>
                </a:solidFill>
              </a:rPr>
              <a:t>OBJETIVO GERAL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25215" y="2622176"/>
            <a:ext cx="1073106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Melhorar a qualidade da assistência prestada as gestantes e puérperas na Estratégia de Saúde da Família, </a:t>
            </a:r>
            <a:r>
              <a:rPr lang="pt-BR" sz="3200" b="1" dirty="0" smtClean="0">
                <a:solidFill>
                  <a:schemeClr val="bg1"/>
                </a:solidFill>
              </a:rPr>
              <a:t>Brasiliano </a:t>
            </a:r>
            <a:r>
              <a:rPr lang="pt-BR" sz="3200" b="1" dirty="0">
                <a:solidFill>
                  <a:schemeClr val="bg1"/>
                </a:solidFill>
              </a:rPr>
              <a:t>de Santa Vitória/RS.</a:t>
            </a:r>
            <a:endParaRPr lang="es-ES" sz="3200" b="1" dirty="0">
              <a:solidFill>
                <a:schemeClr val="bg1"/>
              </a:solidFill>
            </a:endParaRPr>
          </a:p>
          <a:p>
            <a:r>
              <a:rPr lang="pt-BR" sz="3200" b="1" dirty="0">
                <a:solidFill>
                  <a:schemeClr val="bg1"/>
                </a:solidFill>
              </a:rPr>
              <a:t> </a:t>
            </a:r>
            <a:endParaRPr lang="es-ES" sz="3200" b="1" dirty="0">
              <a:solidFill>
                <a:schemeClr val="bg1"/>
              </a:solidFill>
            </a:endParaRPr>
          </a:p>
          <a:p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0296" y="5146950"/>
            <a:ext cx="5400675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9783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lamada ovalada 2"/>
          <p:cNvSpPr/>
          <p:nvPr/>
        </p:nvSpPr>
        <p:spPr>
          <a:xfrm>
            <a:off x="121024" y="0"/>
            <a:ext cx="11967882" cy="1102659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 smtClean="0">
                <a:solidFill>
                  <a:schemeClr val="bg1"/>
                </a:solidFill>
              </a:rPr>
              <a:t>OBJETIVOS ESPECIFICOS E METAS</a:t>
            </a:r>
          </a:p>
          <a:p>
            <a:pPr algn="ctr"/>
            <a:r>
              <a:rPr lang="x-none" sz="3600" b="1" dirty="0" smtClean="0">
                <a:solidFill>
                  <a:schemeClr val="bg1"/>
                </a:solidFill>
              </a:rPr>
              <a:t>(GESTANTES)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0" y="981635"/>
            <a:ext cx="12192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b="1" dirty="0">
                <a:solidFill>
                  <a:srgbClr val="FF0000"/>
                </a:solidFill>
              </a:rPr>
              <a:t>Objetivo 01: </a:t>
            </a:r>
            <a:r>
              <a:rPr lang="pt-BR" sz="2800" b="1" dirty="0">
                <a:solidFill>
                  <a:schemeClr val="bg1"/>
                </a:solidFill>
              </a:rPr>
              <a:t>Ampliar a cobertura de pré-natal.</a:t>
            </a:r>
            <a:endParaRPr lang="es-ES" sz="2800" b="1" dirty="0">
              <a:solidFill>
                <a:schemeClr val="bg1"/>
              </a:solidFill>
            </a:endParaRPr>
          </a:p>
          <a:p>
            <a:pPr algn="just"/>
            <a:r>
              <a:rPr lang="pt-BR" sz="2800" b="1" i="1" u="sng" dirty="0">
                <a:solidFill>
                  <a:schemeClr val="bg1"/>
                </a:solidFill>
              </a:rPr>
              <a:t>Meta 1.1:</a:t>
            </a:r>
            <a:r>
              <a:rPr lang="pt-BR" sz="2800" b="1" dirty="0">
                <a:solidFill>
                  <a:srgbClr val="FF0000"/>
                </a:solidFill>
              </a:rPr>
              <a:t> </a:t>
            </a:r>
            <a:r>
              <a:rPr lang="pt-BR" sz="2800" b="1" dirty="0">
                <a:solidFill>
                  <a:schemeClr val="bg1"/>
                </a:solidFill>
              </a:rPr>
              <a:t>Alcançar 100% de cobertura das gestantes cadastradas no programa de pré-natal da unidade de saúde</a:t>
            </a:r>
            <a:r>
              <a:rPr lang="pt-BR" sz="2800" b="1" dirty="0" smtClean="0">
                <a:solidFill>
                  <a:schemeClr val="bg1"/>
                </a:solidFill>
              </a:rPr>
              <a:t>.</a:t>
            </a:r>
            <a:endParaRPr lang="x-none" sz="2800" b="1" dirty="0" smtClean="0">
              <a:solidFill>
                <a:schemeClr val="bg1"/>
              </a:solidFill>
            </a:endParaRPr>
          </a:p>
          <a:p>
            <a:r>
              <a:rPr lang="pt-BR" sz="3200" b="1" dirty="0" smtClean="0">
                <a:solidFill>
                  <a:srgbClr val="FF0000"/>
                </a:solidFill>
              </a:rPr>
              <a:t>Objetivo 02: </a:t>
            </a:r>
            <a:r>
              <a:rPr lang="pt-BR" sz="2800" b="1" dirty="0" smtClean="0">
                <a:solidFill>
                  <a:schemeClr val="bg1"/>
                </a:solidFill>
              </a:rPr>
              <a:t>Melhorar </a:t>
            </a:r>
            <a:r>
              <a:rPr lang="pt-BR" sz="2800" b="1" dirty="0">
                <a:solidFill>
                  <a:schemeClr val="bg1"/>
                </a:solidFill>
              </a:rPr>
              <a:t>a qualidade da atenção ao pré-natal realizado na unidade</a:t>
            </a:r>
            <a:r>
              <a:rPr lang="pt-BR" sz="2800" b="1" dirty="0" smtClean="0">
                <a:solidFill>
                  <a:schemeClr val="bg1"/>
                </a:solidFill>
              </a:rPr>
              <a:t>.</a:t>
            </a:r>
            <a:endParaRPr lang="es-ES" sz="2800" b="1" dirty="0">
              <a:solidFill>
                <a:schemeClr val="bg1"/>
              </a:solidFill>
            </a:endParaRPr>
          </a:p>
          <a:p>
            <a:r>
              <a:rPr lang="pt-BR" sz="2800" b="1" i="1" u="sng" dirty="0">
                <a:solidFill>
                  <a:schemeClr val="bg1"/>
                </a:solidFill>
              </a:rPr>
              <a:t>Meta 2.1 </a:t>
            </a:r>
            <a:r>
              <a:rPr lang="pt-BR" sz="2800" b="1" dirty="0">
                <a:solidFill>
                  <a:schemeClr val="bg1"/>
                </a:solidFill>
              </a:rPr>
              <a:t>Garantir a 100% das gestantes o ingresso no programa de Pré-natal no primeiro trimestre de gestação.</a:t>
            </a:r>
            <a:endParaRPr lang="es-ES" sz="2800" b="1" dirty="0">
              <a:solidFill>
                <a:schemeClr val="bg1"/>
              </a:solidFill>
            </a:endParaRPr>
          </a:p>
          <a:p>
            <a:r>
              <a:rPr lang="pt-BR" sz="2800" b="1" i="1" u="sng" dirty="0">
                <a:solidFill>
                  <a:schemeClr val="bg1"/>
                </a:solidFill>
              </a:rPr>
              <a:t>Meta 2.2</a:t>
            </a:r>
            <a:r>
              <a:rPr lang="pt-BR" sz="2800" b="1" dirty="0">
                <a:solidFill>
                  <a:schemeClr val="bg1"/>
                </a:solidFill>
              </a:rPr>
              <a:t> Realizar pelo menos um exame ginecológico por trimestre em 100% das gestantes</a:t>
            </a:r>
            <a:r>
              <a:rPr lang="pt-BR" sz="2800" b="1" dirty="0" smtClean="0">
                <a:solidFill>
                  <a:schemeClr val="bg1"/>
                </a:solidFill>
              </a:rPr>
              <a:t>.</a:t>
            </a:r>
            <a:endParaRPr lang="x-none" sz="2800" b="1" dirty="0" smtClean="0">
              <a:solidFill>
                <a:schemeClr val="bg1"/>
              </a:solidFill>
            </a:endParaRPr>
          </a:p>
          <a:p>
            <a:r>
              <a:rPr lang="pt-BR" sz="2800" b="1" i="1" u="sng" dirty="0">
                <a:solidFill>
                  <a:schemeClr val="bg1"/>
                </a:solidFill>
              </a:rPr>
              <a:t>Meta 2.3</a:t>
            </a:r>
            <a:r>
              <a:rPr lang="pt-BR" sz="2800" b="1" dirty="0">
                <a:solidFill>
                  <a:schemeClr val="bg1"/>
                </a:solidFill>
              </a:rPr>
              <a:t> Realizar pelo menos um exame de mama em 100% das gestantes.</a:t>
            </a:r>
            <a:endParaRPr lang="es-ES" sz="2800" b="1" dirty="0">
              <a:solidFill>
                <a:schemeClr val="bg1"/>
              </a:solidFill>
            </a:endParaRPr>
          </a:p>
          <a:p>
            <a:r>
              <a:rPr lang="pt-BR" sz="2800" b="1" i="1" u="sng" dirty="0">
                <a:solidFill>
                  <a:schemeClr val="bg1"/>
                </a:solidFill>
              </a:rPr>
              <a:t>Meta 2.4</a:t>
            </a:r>
            <a:r>
              <a:rPr lang="pt-BR" sz="2800" b="1" dirty="0">
                <a:solidFill>
                  <a:schemeClr val="bg1"/>
                </a:solidFill>
              </a:rPr>
              <a:t> Garantir as 100% das gestantes a solicitação de exames laboratoriais de acordo com o protocolo.</a:t>
            </a:r>
            <a:endParaRPr lang="es-ES" sz="2800" b="1" dirty="0">
              <a:solidFill>
                <a:schemeClr val="bg1"/>
              </a:solidFill>
            </a:endParaRPr>
          </a:p>
          <a:p>
            <a:endParaRPr lang="es-ES" sz="2800" b="1" dirty="0" smtClean="0">
              <a:solidFill>
                <a:schemeClr val="bg1"/>
              </a:solidFill>
            </a:endParaRPr>
          </a:p>
          <a:p>
            <a:pPr algn="just"/>
            <a:endParaRPr lang="es-ES" sz="2800" b="1" dirty="0">
              <a:solidFill>
                <a:schemeClr val="bg1"/>
              </a:solidFill>
            </a:endParaRPr>
          </a:p>
          <a:p>
            <a:endParaRPr lang="es-E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502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lamada ovalada 1"/>
          <p:cNvSpPr/>
          <p:nvPr/>
        </p:nvSpPr>
        <p:spPr>
          <a:xfrm>
            <a:off x="645458" y="94129"/>
            <a:ext cx="10529047" cy="887506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 smtClean="0">
                <a:solidFill>
                  <a:schemeClr val="bg1"/>
                </a:solidFill>
              </a:rPr>
              <a:t>OBJETIVOS ESPECIFICOS E METAS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0" y="1210235"/>
            <a:ext cx="12192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u="sng" dirty="0">
                <a:solidFill>
                  <a:schemeClr val="bg1"/>
                </a:solidFill>
              </a:rPr>
              <a:t>Meta 2.5 </a:t>
            </a:r>
            <a:r>
              <a:rPr lang="pt-BR" sz="2800" b="1" dirty="0">
                <a:solidFill>
                  <a:schemeClr val="bg1"/>
                </a:solidFill>
              </a:rPr>
              <a:t>Garantir a 100% das gestantes a prescrição de sulfato ferroso e acido fólico conforme o protocolo.</a:t>
            </a:r>
            <a:endParaRPr lang="es-ES" sz="2800" b="1" dirty="0">
              <a:solidFill>
                <a:schemeClr val="bg1"/>
              </a:solidFill>
            </a:endParaRPr>
          </a:p>
          <a:p>
            <a:r>
              <a:rPr lang="pt-BR" sz="2800" b="1" i="1" u="sng" dirty="0">
                <a:solidFill>
                  <a:schemeClr val="bg1"/>
                </a:solidFill>
              </a:rPr>
              <a:t>Meta 2.6 </a:t>
            </a:r>
            <a:r>
              <a:rPr lang="pt-BR" sz="2800" b="1" dirty="0">
                <a:solidFill>
                  <a:schemeClr val="bg1"/>
                </a:solidFill>
              </a:rPr>
              <a:t>Garantir que 100% das gestantes estejam com vacina antitetânica em dia.</a:t>
            </a:r>
            <a:endParaRPr lang="es-ES" sz="2800" b="1" dirty="0">
              <a:solidFill>
                <a:schemeClr val="bg1"/>
              </a:solidFill>
            </a:endParaRPr>
          </a:p>
          <a:p>
            <a:r>
              <a:rPr lang="pt-BR" sz="2800" b="1" i="1" u="sng" dirty="0">
                <a:solidFill>
                  <a:schemeClr val="bg1"/>
                </a:solidFill>
              </a:rPr>
              <a:t>Meta 2.7</a:t>
            </a:r>
            <a:r>
              <a:rPr lang="pt-BR" sz="2800" b="1" dirty="0">
                <a:solidFill>
                  <a:schemeClr val="bg1"/>
                </a:solidFill>
              </a:rPr>
              <a:t> Garantir que 100% das gestantes estejam com a vacina de hepatite B em dia.</a:t>
            </a:r>
            <a:endParaRPr lang="es-ES" sz="2800" b="1" dirty="0">
              <a:solidFill>
                <a:schemeClr val="bg1"/>
              </a:solidFill>
            </a:endParaRPr>
          </a:p>
          <a:p>
            <a:r>
              <a:rPr lang="pt-BR" sz="2800" b="1" i="1" u="sng" dirty="0">
                <a:solidFill>
                  <a:schemeClr val="bg1"/>
                </a:solidFill>
              </a:rPr>
              <a:t>Meta 2.8 </a:t>
            </a:r>
            <a:r>
              <a:rPr lang="pt-BR" sz="2800" b="1" dirty="0">
                <a:solidFill>
                  <a:schemeClr val="bg1"/>
                </a:solidFill>
              </a:rPr>
              <a:t>Realizar avaliação da necessidade de atendimento odontológico em 100% das gestantes durante pré-natal.</a:t>
            </a:r>
            <a:endParaRPr lang="es-ES" sz="2800" b="1" dirty="0">
              <a:solidFill>
                <a:schemeClr val="bg1"/>
              </a:solidFill>
            </a:endParaRPr>
          </a:p>
          <a:p>
            <a:r>
              <a:rPr lang="pt-BR" sz="2800" b="1" i="1" u="sng" dirty="0">
                <a:solidFill>
                  <a:schemeClr val="bg1"/>
                </a:solidFill>
              </a:rPr>
              <a:t>Meta 2.9 </a:t>
            </a:r>
            <a:r>
              <a:rPr lang="pt-BR" sz="2800" b="1" dirty="0">
                <a:solidFill>
                  <a:schemeClr val="bg1"/>
                </a:solidFill>
              </a:rPr>
              <a:t>Garantir a primeira consulta odontológica programática para 100% das gestantes cadastradas.</a:t>
            </a:r>
            <a:endParaRPr lang="es-ES" sz="2800" b="1" dirty="0">
              <a:solidFill>
                <a:schemeClr val="bg1"/>
              </a:solidFill>
            </a:endParaRPr>
          </a:p>
          <a:p>
            <a:endParaRPr lang="es-E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348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781</TotalTime>
  <Words>3128</Words>
  <Application>Microsoft Office PowerPoint</Application>
  <PresentationFormat>Personalizado</PresentationFormat>
  <Paragraphs>283</Paragraphs>
  <Slides>47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48" baseType="lpstr">
      <vt:lpstr>Sector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danet martinez</dc:creator>
  <cp:lastModifiedBy>Alexis</cp:lastModifiedBy>
  <cp:revision>51</cp:revision>
  <dcterms:created xsi:type="dcterms:W3CDTF">2015-09-08T20:01:14Z</dcterms:created>
  <dcterms:modified xsi:type="dcterms:W3CDTF">2015-09-17T14:34:11Z</dcterms:modified>
</cp:coreProperties>
</file>