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309" r:id="rId4"/>
    <p:sldId id="268" r:id="rId5"/>
    <p:sldId id="272" r:id="rId6"/>
    <p:sldId id="273" r:id="rId7"/>
    <p:sldId id="274" r:id="rId8"/>
    <p:sldId id="281" r:id="rId9"/>
    <p:sldId id="282" r:id="rId10"/>
    <p:sldId id="283" r:id="rId11"/>
    <p:sldId id="284" r:id="rId12"/>
    <p:sldId id="285" r:id="rId13"/>
    <p:sldId id="286" r:id="rId14"/>
    <p:sldId id="288" r:id="rId15"/>
    <p:sldId id="289" r:id="rId16"/>
    <p:sldId id="290" r:id="rId17"/>
    <p:sldId id="291" r:id="rId18"/>
    <p:sldId id="292" r:id="rId19"/>
    <p:sldId id="294" r:id="rId20"/>
    <p:sldId id="297" r:id="rId21"/>
    <p:sldId id="301" r:id="rId22"/>
    <p:sldId id="303" r:id="rId23"/>
    <p:sldId id="305" r:id="rId24"/>
    <p:sldId id="310"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Planilha_do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Planilha_do_Microsoft_Office_Excel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Planilha_do_Microsoft_Office_Excel11.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Planilha_do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Planilha_do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Planilha_do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Planilha_do_Microsoft_Office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Planilha_do_Microsoft_Office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Planilha_do_Microsoft_Office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Planilha_do_Microsoft_Office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Planilha_do_Microsoft_Office_Excel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200" b="1" i="0" u="none" strike="noStrike" baseline="0">
                <a:solidFill>
                  <a:srgbClr val="000000"/>
                </a:solidFill>
                <a:latin typeface="Arial" pitchFamily="34" charset="0"/>
                <a:ea typeface="Calibri"/>
                <a:cs typeface="Arial" pitchFamily="34" charset="0"/>
              </a:defRPr>
            </a:pPr>
            <a:r>
              <a:rPr lang="pt-BR" sz="1600" dirty="0"/>
              <a:t>Proporção de mulheres entre 25 e 64 anos com exame em dia para detecção precoce do câncer de colo de útero</a:t>
            </a:r>
          </a:p>
        </c:rich>
      </c:tx>
      <c:layout/>
      <c:spPr>
        <a:noFill/>
        <a:ln w="25400">
          <a:noFill/>
        </a:ln>
      </c:spPr>
    </c:title>
    <c:plotArea>
      <c:layout>
        <c:manualLayout>
          <c:layoutTarget val="inner"/>
          <c:xMode val="edge"/>
          <c:yMode val="edge"/>
          <c:x val="0.10849069097634498"/>
          <c:y val="0.24509745256622351"/>
          <c:w val="0.85849155468238136"/>
          <c:h val="0.62254752951820669"/>
        </c:manualLayout>
      </c:layout>
      <c:barChart>
        <c:barDir val="col"/>
        <c:grouping val="clustered"/>
        <c:ser>
          <c:idx val="0"/>
          <c:order val="0"/>
          <c:tx>
            <c:strRef>
              <c:f>Indicadores!$C$5</c:f>
              <c:strCache>
                <c:ptCount val="1"/>
                <c:pt idx="0">
                  <c:v>Proporção de mulheres entre 25 e 64 anos com exame em dia para detecção precoce do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5.0847457627118738E-2</c:v>
                </c:pt>
                <c:pt idx="1">
                  <c:v>0.15254237288135625</c:v>
                </c:pt>
                <c:pt idx="2">
                  <c:v>0.20677966101694914</c:v>
                </c:pt>
                <c:pt idx="3">
                  <c:v>0</c:v>
                </c:pt>
              </c:numCache>
            </c:numRef>
          </c:val>
        </c:ser>
        <c:axId val="196053632"/>
        <c:axId val="196063616"/>
      </c:barChart>
      <c:catAx>
        <c:axId val="19605363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063616"/>
        <c:crosses val="autoZero"/>
        <c:auto val="1"/>
        <c:lblAlgn val="ctr"/>
        <c:lblOffset val="100"/>
      </c:catAx>
      <c:valAx>
        <c:axId val="196063616"/>
        <c:scaling>
          <c:orientation val="minMax"/>
          <c:max val="1"/>
          <c:min val="0"/>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05363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title>
      <c:tx>
        <c:rich>
          <a:bodyPr/>
          <a:lstStyle/>
          <a:p>
            <a:pPr algn="ctr" rtl="1">
              <a:defRPr sz="1400" b="1" i="0" u="none" strike="noStrike" baseline="0">
                <a:solidFill>
                  <a:srgbClr val="000000"/>
                </a:solidFill>
                <a:latin typeface="Calibri"/>
                <a:ea typeface="Calibri"/>
                <a:cs typeface="Calibri"/>
              </a:defRPr>
            </a:pPr>
            <a:r>
              <a:rPr lang="pt-BR" sz="1400" dirty="0">
                <a:latin typeface="Arial" pitchFamily="34" charset="0"/>
                <a:cs typeface="Arial" pitchFamily="34" charset="0"/>
              </a:rPr>
              <a:t>Proporção de mulheres entre 25 e 64 anos que receberam orientação sobre </a:t>
            </a:r>
            <a:r>
              <a:rPr lang="pt-BR" sz="1400" dirty="0" err="1">
                <a:latin typeface="Arial" pitchFamily="34" charset="0"/>
                <a:cs typeface="Arial" pitchFamily="34" charset="0"/>
              </a:rPr>
              <a:t>DSTs</a:t>
            </a:r>
            <a:r>
              <a:rPr lang="pt-BR" sz="1400" dirty="0">
                <a:latin typeface="Arial" pitchFamily="34" charset="0"/>
                <a:cs typeface="Arial" pitchFamily="34" charset="0"/>
              </a:rPr>
              <a:t> e fatores de risco para câncer de colo de útero</a:t>
            </a:r>
          </a:p>
        </c:rich>
      </c:tx>
      <c:layout>
        <c:manualLayout>
          <c:xMode val="edge"/>
          <c:yMode val="edge"/>
          <c:x val="0.13542063287466441"/>
          <c:y val="2.4050358041025767E-2"/>
        </c:manualLayout>
      </c:layout>
      <c:spPr>
        <a:noFill/>
        <a:ln w="25400">
          <a:noFill/>
        </a:ln>
      </c:spPr>
    </c:title>
    <c:plotArea>
      <c:layout/>
      <c:barChart>
        <c:barDir val="col"/>
        <c:grouping val="clustered"/>
        <c:ser>
          <c:idx val="0"/>
          <c:order val="0"/>
          <c:tx>
            <c:strRef>
              <c:f>Indicadores!$C$63</c:f>
              <c:strCache>
                <c:ptCount val="1"/>
                <c:pt idx="0">
                  <c:v>Proporção de mulheres entre 25 e 64 anos que receberam orientação sobre DSTs e fatores de risco para câncer de colo de útero</c:v>
                </c:pt>
              </c:strCache>
            </c:strRef>
          </c:tx>
          <c:spPr>
            <a:solidFill>
              <a:srgbClr val="E46C0A"/>
            </a:solidFill>
            <a:ln w="25400">
              <a:noFill/>
            </a:ln>
          </c:spPr>
          <c:dLbls>
            <c:showVal val="1"/>
          </c:dLbls>
          <c:cat>
            <c:strRef>
              <c:f>Indicadores!$D$62:$G$62</c:f>
              <c:strCache>
                <c:ptCount val="4"/>
                <c:pt idx="0">
                  <c:v>Mês 1</c:v>
                </c:pt>
                <c:pt idx="1">
                  <c:v>Mês 2</c:v>
                </c:pt>
                <c:pt idx="2">
                  <c:v>Mês 3</c:v>
                </c:pt>
                <c:pt idx="3">
                  <c:v>Mês 4</c:v>
                </c:pt>
              </c:strCache>
            </c:strRef>
          </c:cat>
          <c:val>
            <c:numRef>
              <c:f>Indicadores!$D$63:$G$63</c:f>
              <c:numCache>
                <c:formatCode>0.0%</c:formatCode>
                <c:ptCount val="4"/>
                <c:pt idx="0">
                  <c:v>0.59649122807017563</c:v>
                </c:pt>
                <c:pt idx="1">
                  <c:v>0.86046511627906974</c:v>
                </c:pt>
                <c:pt idx="2">
                  <c:v>0.85654008438818685</c:v>
                </c:pt>
                <c:pt idx="3">
                  <c:v>0</c:v>
                </c:pt>
              </c:numCache>
            </c:numRef>
          </c:val>
        </c:ser>
        <c:axId val="52859264"/>
        <c:axId val="52861184"/>
      </c:barChart>
      <c:catAx>
        <c:axId val="5285926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2861184"/>
        <c:crosses val="autoZero"/>
        <c:auto val="1"/>
        <c:lblAlgn val="ctr"/>
        <c:lblOffset val="100"/>
      </c:catAx>
      <c:valAx>
        <c:axId val="52861184"/>
        <c:scaling>
          <c:orientation val="minMax"/>
          <c:max val="1"/>
          <c:min val="0"/>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285926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200" b="1" i="0" u="none" strike="noStrike" baseline="0">
                <a:solidFill>
                  <a:srgbClr val="000000"/>
                </a:solidFill>
                <a:latin typeface="Calibri"/>
                <a:ea typeface="Calibri"/>
                <a:cs typeface="Calibri"/>
              </a:defRPr>
            </a:pPr>
            <a:r>
              <a:rPr lang="pt-BR" sz="1600" dirty="0"/>
              <a:t>Proporção de mulheres entre 50 e 69 anos que receberam orientação sobre </a:t>
            </a:r>
            <a:r>
              <a:rPr lang="pt-BR" sz="1600" dirty="0" err="1"/>
              <a:t>DSTs</a:t>
            </a:r>
            <a:r>
              <a:rPr lang="pt-BR" sz="1600" dirty="0"/>
              <a:t> e fatores de risco para câncer de mama</a:t>
            </a:r>
          </a:p>
        </c:rich>
      </c:tx>
      <c:layout/>
      <c:spPr>
        <a:noFill/>
        <a:ln w="25400">
          <a:noFill/>
        </a:ln>
      </c:spPr>
    </c:title>
    <c:plotArea>
      <c:layout>
        <c:manualLayout>
          <c:layoutTarget val="inner"/>
          <c:xMode val="edge"/>
          <c:yMode val="edge"/>
          <c:x val="0.11031171830746762"/>
          <c:y val="0.24401871118506732"/>
          <c:w val="0.85611485729926162"/>
          <c:h val="0.6267931601028196"/>
        </c:manualLayout>
      </c:layout>
      <c:barChart>
        <c:barDir val="col"/>
        <c:grouping val="clustered"/>
        <c:ser>
          <c:idx val="0"/>
          <c:order val="0"/>
          <c:tx>
            <c:strRef>
              <c:f>Indicadores!$C$69</c:f>
              <c:strCache>
                <c:ptCount val="1"/>
                <c:pt idx="0">
                  <c:v>Proporção de mulheres entre 50 e 69 anos que receberam orientação sobre DSTs e fatores de risco para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Indicadores!$D$68:$G$68</c:f>
              <c:strCache>
                <c:ptCount val="4"/>
                <c:pt idx="0">
                  <c:v>Mês 1</c:v>
                </c:pt>
                <c:pt idx="1">
                  <c:v>Mês 2</c:v>
                </c:pt>
                <c:pt idx="2">
                  <c:v>Mês 3</c:v>
                </c:pt>
                <c:pt idx="3">
                  <c:v>Mês 4</c:v>
                </c:pt>
              </c:strCache>
            </c:strRef>
          </c:cat>
          <c:val>
            <c:numRef>
              <c:f>Indicadores!$D$69:$G$69</c:f>
              <c:numCache>
                <c:formatCode>0.0%</c:formatCode>
                <c:ptCount val="4"/>
                <c:pt idx="0">
                  <c:v>0.1304347826086957</c:v>
                </c:pt>
                <c:pt idx="1">
                  <c:v>0.68181818181818177</c:v>
                </c:pt>
                <c:pt idx="2">
                  <c:v>0.7415730337078652</c:v>
                </c:pt>
                <c:pt idx="3">
                  <c:v>0</c:v>
                </c:pt>
              </c:numCache>
            </c:numRef>
          </c:val>
        </c:ser>
        <c:axId val="196427776"/>
        <c:axId val="196429312"/>
      </c:barChart>
      <c:catAx>
        <c:axId val="19642777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429312"/>
        <c:crosses val="autoZero"/>
        <c:auto val="1"/>
        <c:lblAlgn val="ctr"/>
        <c:lblOffset val="100"/>
      </c:catAx>
      <c:valAx>
        <c:axId val="196429312"/>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42777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200" b="1" i="0" u="none" strike="noStrike" baseline="0">
                <a:solidFill>
                  <a:srgbClr val="000000"/>
                </a:solidFill>
                <a:latin typeface="Arial" pitchFamily="34" charset="0"/>
                <a:ea typeface="Calibri"/>
                <a:cs typeface="Arial" pitchFamily="34" charset="0"/>
              </a:defRPr>
            </a:pPr>
            <a:r>
              <a:rPr lang="pt-BR" sz="1600" dirty="0"/>
              <a:t>Proporção de mulheres entre 50 e 69 anos com exame em dia para detecção precoce de câncer de mama</a:t>
            </a:r>
          </a:p>
        </c:rich>
      </c:tx>
      <c:layout>
        <c:manualLayout>
          <c:xMode val="edge"/>
          <c:yMode val="edge"/>
          <c:x val="0.10000021252404175"/>
          <c:y val="4.0404040404040414E-2"/>
        </c:manualLayout>
      </c:layout>
      <c:spPr>
        <a:noFill/>
        <a:ln w="25400">
          <a:noFill/>
        </a:ln>
      </c:spPr>
    </c:title>
    <c:plotArea>
      <c:layout/>
      <c:barChart>
        <c:barDir val="col"/>
        <c:grouping val="clustered"/>
        <c:ser>
          <c:idx val="0"/>
          <c:order val="0"/>
          <c:tx>
            <c:strRef>
              <c:f>Indicadores!$C$10</c:f>
              <c:strCache>
                <c:ptCount val="1"/>
                <c:pt idx="0">
                  <c:v>Proporção de mulheres entre 50 e 69 anos com exame em dia para detecção precoce de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Indicadores!$D$9:$G$9</c:f>
              <c:strCache>
                <c:ptCount val="4"/>
                <c:pt idx="0">
                  <c:v>Mês 1</c:v>
                </c:pt>
                <c:pt idx="1">
                  <c:v>Mês 2</c:v>
                </c:pt>
                <c:pt idx="2">
                  <c:v>Mês 3</c:v>
                </c:pt>
                <c:pt idx="3">
                  <c:v>Mês 4</c:v>
                </c:pt>
              </c:strCache>
            </c:strRef>
          </c:cat>
          <c:val>
            <c:numRef>
              <c:f>Indicadores!$D$10:$G$10</c:f>
              <c:numCache>
                <c:formatCode>0.0%</c:formatCode>
                <c:ptCount val="4"/>
                <c:pt idx="0">
                  <c:v>0</c:v>
                </c:pt>
                <c:pt idx="1">
                  <c:v>1.9047619047619074E-2</c:v>
                </c:pt>
                <c:pt idx="2">
                  <c:v>1.9047619047619074E-2</c:v>
                </c:pt>
                <c:pt idx="3">
                  <c:v>0</c:v>
                </c:pt>
              </c:numCache>
            </c:numRef>
          </c:val>
        </c:ser>
        <c:axId val="196133248"/>
        <c:axId val="196134784"/>
      </c:barChart>
      <c:catAx>
        <c:axId val="19613324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134784"/>
        <c:crosses val="autoZero"/>
        <c:auto val="1"/>
        <c:lblAlgn val="ctr"/>
        <c:lblOffset val="100"/>
      </c:catAx>
      <c:valAx>
        <c:axId val="19613478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13324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200" b="1" i="0" u="none" strike="noStrike" baseline="0">
                <a:solidFill>
                  <a:srgbClr val="000000"/>
                </a:solidFill>
                <a:latin typeface="Calibri"/>
                <a:ea typeface="Calibri"/>
                <a:cs typeface="Calibri"/>
              </a:defRPr>
            </a:pPr>
            <a:r>
              <a:rPr lang="pt-BR" sz="1600" dirty="0"/>
              <a:t>Proporção de mulheres com amostras satisfatórias do exame citopatológico de colo de útero</a:t>
            </a:r>
          </a:p>
        </c:rich>
      </c:tx>
      <c:layout/>
      <c:spPr>
        <a:noFill/>
        <a:ln w="25400">
          <a:noFill/>
        </a:ln>
      </c:spPr>
    </c:title>
    <c:plotArea>
      <c:layout/>
      <c:barChart>
        <c:barDir val="col"/>
        <c:grouping val="clustered"/>
        <c:ser>
          <c:idx val="0"/>
          <c:order val="0"/>
          <c:tx>
            <c:strRef>
              <c:f>Indicadores!$C$15</c:f>
              <c:strCache>
                <c:ptCount val="1"/>
                <c:pt idx="0">
                  <c:v>Proporção de mulheres com amostras satisfatórias do exame citopatológico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Indicadores!$D$14:$G$14</c:f>
              <c:strCache>
                <c:ptCount val="4"/>
                <c:pt idx="0">
                  <c:v>Mês 1</c:v>
                </c:pt>
                <c:pt idx="1">
                  <c:v>Mês 2</c:v>
                </c:pt>
                <c:pt idx="2">
                  <c:v>Mês 3</c:v>
                </c:pt>
                <c:pt idx="3">
                  <c:v>Mês 4</c:v>
                </c:pt>
              </c:strCache>
            </c:strRef>
          </c:cat>
          <c:val>
            <c:numRef>
              <c:f>Indicadores!$D$15:$G$15</c:f>
              <c:numCache>
                <c:formatCode>0.0%</c:formatCode>
                <c:ptCount val="4"/>
                <c:pt idx="0">
                  <c:v>0.97777777777777775</c:v>
                </c:pt>
                <c:pt idx="1">
                  <c:v>0.99259259259259269</c:v>
                </c:pt>
                <c:pt idx="2">
                  <c:v>0.98275862068965514</c:v>
                </c:pt>
                <c:pt idx="3">
                  <c:v>0</c:v>
                </c:pt>
              </c:numCache>
            </c:numRef>
          </c:val>
        </c:ser>
        <c:axId val="196200320"/>
        <c:axId val="196201856"/>
      </c:barChart>
      <c:catAx>
        <c:axId val="19620032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201856"/>
        <c:crosses val="autoZero"/>
        <c:auto val="1"/>
        <c:lblAlgn val="ctr"/>
        <c:lblOffset val="100"/>
      </c:catAx>
      <c:valAx>
        <c:axId val="196201856"/>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9620032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200" b="1" i="0" u="none" strike="noStrike" baseline="0">
                <a:solidFill>
                  <a:srgbClr val="000000"/>
                </a:solidFill>
                <a:latin typeface="Arial" pitchFamily="34" charset="0"/>
                <a:ea typeface="Calibri"/>
                <a:cs typeface="Arial" pitchFamily="34" charset="0"/>
              </a:defRPr>
            </a:pPr>
            <a:r>
              <a:rPr lang="pt-BR" sz="1600" dirty="0"/>
              <a:t>Proporção de mulheres com exame citopatológico alterado que não retornaram para conhecer resultado </a:t>
            </a:r>
          </a:p>
        </c:rich>
      </c:tx>
      <c:layout>
        <c:manualLayout>
          <c:xMode val="edge"/>
          <c:yMode val="edge"/>
          <c:x val="0.14993354783424168"/>
          <c:y val="3.2407396443865637E-2"/>
        </c:manualLayout>
      </c:layout>
      <c:spPr>
        <a:noFill/>
        <a:ln w="25400">
          <a:noFill/>
        </a:ln>
      </c:spPr>
    </c:title>
    <c:plotArea>
      <c:layout/>
      <c:barChart>
        <c:barDir val="col"/>
        <c:grouping val="clustered"/>
        <c:ser>
          <c:idx val="0"/>
          <c:order val="0"/>
          <c:tx>
            <c:strRef>
              <c:f>Indicadores!$C$21</c:f>
              <c:strCache>
                <c:ptCount val="1"/>
                <c:pt idx="0">
                  <c:v>Proporção de mulheres com exame citopatológico alterado que não retornaram para conhecer resultado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Indicadores!$D$20:$G$20</c:f>
              <c:strCache>
                <c:ptCount val="4"/>
                <c:pt idx="0">
                  <c:v>Mês 1</c:v>
                </c:pt>
                <c:pt idx="1">
                  <c:v>Mês 2</c:v>
                </c:pt>
                <c:pt idx="2">
                  <c:v>Mês 3</c:v>
                </c:pt>
                <c:pt idx="3">
                  <c:v>Mês 4</c:v>
                </c:pt>
              </c:strCache>
            </c:strRef>
          </c:cat>
          <c:val>
            <c:numRef>
              <c:f>Indicadores!$D$21:$G$21</c:f>
              <c:numCache>
                <c:formatCode>0.0%</c:formatCode>
                <c:ptCount val="4"/>
                <c:pt idx="0">
                  <c:v>0.33333333333333331</c:v>
                </c:pt>
                <c:pt idx="1">
                  <c:v>0.33333333333333331</c:v>
                </c:pt>
                <c:pt idx="2">
                  <c:v>0.5</c:v>
                </c:pt>
                <c:pt idx="3">
                  <c:v>0</c:v>
                </c:pt>
              </c:numCache>
            </c:numRef>
          </c:val>
        </c:ser>
        <c:axId val="203087232"/>
        <c:axId val="203252864"/>
      </c:barChart>
      <c:catAx>
        <c:axId val="20308723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252864"/>
        <c:crosses val="autoZero"/>
        <c:auto val="1"/>
        <c:lblAlgn val="ctr"/>
        <c:lblOffset val="100"/>
      </c:catAx>
      <c:valAx>
        <c:axId val="20325286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08723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200" b="1" i="0" u="none" strike="noStrike" baseline="0">
                <a:solidFill>
                  <a:srgbClr val="000000"/>
                </a:solidFill>
                <a:latin typeface="Arial" pitchFamily="34" charset="0"/>
                <a:ea typeface="Calibri"/>
                <a:cs typeface="Arial" pitchFamily="34" charset="0"/>
              </a:defRPr>
            </a:pPr>
            <a:r>
              <a:rPr lang="pt-BR" sz="1600" dirty="0"/>
              <a:t>Proporção de mulheres que não retornaram para resultado de exame citopatológico </a:t>
            </a:r>
            <a:r>
              <a:rPr lang="pt-BR" sz="1600" dirty="0" smtClean="0"/>
              <a:t>e</a:t>
            </a:r>
            <a:r>
              <a:rPr lang="pt-BR" sz="1600" baseline="0" dirty="0" smtClean="0"/>
              <a:t> </a:t>
            </a:r>
            <a:r>
              <a:rPr lang="pt-BR" sz="1600" dirty="0" smtClean="0"/>
              <a:t>foi </a:t>
            </a:r>
            <a:r>
              <a:rPr lang="pt-BR" sz="1600" dirty="0"/>
              <a:t>feita busca ativa</a:t>
            </a:r>
          </a:p>
        </c:rich>
      </c:tx>
      <c:layout/>
      <c:spPr>
        <a:noFill/>
        <a:ln w="25400">
          <a:noFill/>
        </a:ln>
      </c:spPr>
    </c:title>
    <c:plotArea>
      <c:layout>
        <c:manualLayout>
          <c:layoutTarget val="inner"/>
          <c:xMode val="edge"/>
          <c:yMode val="edge"/>
          <c:x val="0.11165041927572045"/>
          <c:y val="0.25162576632899381"/>
          <c:w val="0.85436842576203464"/>
          <c:h val="0.61044669279171004"/>
        </c:manualLayout>
      </c:layout>
      <c:barChart>
        <c:barDir val="col"/>
        <c:grouping val="clustered"/>
        <c:ser>
          <c:idx val="0"/>
          <c:order val="0"/>
          <c:tx>
            <c:strRef>
              <c:f>Indicadores!$C$32</c:f>
              <c:strCache>
                <c:ptCount val="1"/>
                <c:pt idx="0">
                  <c:v>Proporção de mulheres que não retornaram para resultado de exame citopatológico e e foi feita busca ativa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Indicadores!$D$31:$G$31</c:f>
              <c:strCache>
                <c:ptCount val="4"/>
                <c:pt idx="0">
                  <c:v>Mês 1</c:v>
                </c:pt>
                <c:pt idx="1">
                  <c:v>Mês 2</c:v>
                </c:pt>
                <c:pt idx="2">
                  <c:v>Mês 3</c:v>
                </c:pt>
                <c:pt idx="3">
                  <c:v>Mês 4</c:v>
                </c:pt>
              </c:strCache>
            </c:strRef>
          </c:cat>
          <c:val>
            <c:numRef>
              <c:f>Indicadores!$D$32:$G$32</c:f>
              <c:numCache>
                <c:formatCode>0.0%</c:formatCode>
                <c:ptCount val="4"/>
                <c:pt idx="0">
                  <c:v>0</c:v>
                </c:pt>
                <c:pt idx="1">
                  <c:v>0</c:v>
                </c:pt>
                <c:pt idx="2">
                  <c:v>0.28571428571428614</c:v>
                </c:pt>
                <c:pt idx="3">
                  <c:v>0</c:v>
                </c:pt>
              </c:numCache>
            </c:numRef>
          </c:val>
        </c:ser>
        <c:axId val="203404800"/>
        <c:axId val="203406336"/>
      </c:barChart>
      <c:catAx>
        <c:axId val="20340480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406336"/>
        <c:crosses val="autoZero"/>
        <c:auto val="1"/>
        <c:lblAlgn val="ctr"/>
        <c:lblOffset val="100"/>
      </c:catAx>
      <c:valAx>
        <c:axId val="203406336"/>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40480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600" b="1" i="0" u="none" strike="noStrike" baseline="0">
                <a:solidFill>
                  <a:srgbClr val="000000"/>
                </a:solidFill>
                <a:latin typeface="Arial" pitchFamily="34" charset="0"/>
                <a:ea typeface="Calibri"/>
                <a:cs typeface="Arial" pitchFamily="34" charset="0"/>
              </a:defRPr>
            </a:pPr>
            <a:r>
              <a:rPr lang="pt-BR" sz="1600" dirty="0"/>
              <a:t>Proporção de mulheres com registro adequado do exame citopatológico de colo de </a:t>
            </a:r>
            <a:r>
              <a:rPr lang="pt-BR" sz="1600" dirty="0" smtClean="0"/>
              <a:t>útero</a:t>
            </a:r>
            <a:endParaRPr lang="pt-BR" sz="1600" dirty="0"/>
          </a:p>
        </c:rich>
      </c:tx>
      <c:layout/>
      <c:spPr>
        <a:noFill/>
        <a:ln w="25400">
          <a:noFill/>
        </a:ln>
      </c:spPr>
    </c:title>
    <c:plotArea>
      <c:layout/>
      <c:barChart>
        <c:barDir val="col"/>
        <c:grouping val="clustered"/>
        <c:ser>
          <c:idx val="0"/>
          <c:order val="0"/>
          <c:tx>
            <c:strRef>
              <c:f>Indicadores!$C$42</c:f>
              <c:strCache>
                <c:ptCount val="1"/>
                <c:pt idx="0">
                  <c:v>Proporção de mulheres com registro adequado do exame citopatológico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Indicadores!$D$41:$G$41</c:f>
              <c:strCache>
                <c:ptCount val="4"/>
                <c:pt idx="0">
                  <c:v>Mês 1</c:v>
                </c:pt>
                <c:pt idx="1">
                  <c:v>Mês 2</c:v>
                </c:pt>
                <c:pt idx="2">
                  <c:v>Mês 3</c:v>
                </c:pt>
                <c:pt idx="3">
                  <c:v>Mês 4</c:v>
                </c:pt>
              </c:strCache>
            </c:strRef>
          </c:cat>
          <c:val>
            <c:numRef>
              <c:f>Indicadores!$D$42:$G$42</c:f>
              <c:numCache>
                <c:formatCode>0.0%</c:formatCode>
                <c:ptCount val="4"/>
                <c:pt idx="0">
                  <c:v>0</c:v>
                </c:pt>
                <c:pt idx="1">
                  <c:v>0.29069767441860467</c:v>
                </c:pt>
                <c:pt idx="2">
                  <c:v>0.21097046413502138</c:v>
                </c:pt>
                <c:pt idx="3">
                  <c:v>0</c:v>
                </c:pt>
              </c:numCache>
            </c:numRef>
          </c:val>
        </c:ser>
        <c:axId val="229846016"/>
        <c:axId val="76518144"/>
      </c:barChart>
      <c:catAx>
        <c:axId val="22984601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6518144"/>
        <c:crosses val="autoZero"/>
        <c:auto val="1"/>
        <c:lblAlgn val="ctr"/>
        <c:lblOffset val="100"/>
      </c:catAx>
      <c:valAx>
        <c:axId val="7651814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984601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200" b="1" i="0" u="none" strike="noStrike" baseline="0">
                <a:solidFill>
                  <a:srgbClr val="000000"/>
                </a:solidFill>
                <a:latin typeface="Arial" pitchFamily="34" charset="0"/>
                <a:ea typeface="Calibri"/>
                <a:cs typeface="Arial" pitchFamily="34" charset="0"/>
              </a:defRPr>
            </a:pPr>
            <a:r>
              <a:rPr lang="pt-BR" sz="1600" dirty="0"/>
              <a:t>Proporção de mulheres com registro adequado da </a:t>
            </a:r>
            <a:r>
              <a:rPr lang="pt-BR" sz="1600" dirty="0" smtClean="0"/>
              <a:t>mamografia</a:t>
            </a:r>
            <a:endParaRPr lang="pt-BR" dirty="0"/>
          </a:p>
        </c:rich>
      </c:tx>
      <c:layout/>
      <c:spPr>
        <a:noFill/>
        <a:ln w="25400">
          <a:noFill/>
        </a:ln>
      </c:spPr>
    </c:title>
    <c:plotArea>
      <c:layout>
        <c:manualLayout>
          <c:layoutTarget val="inner"/>
          <c:xMode val="edge"/>
          <c:yMode val="edge"/>
          <c:x val="0.11302201132703507"/>
          <c:y val="0.19047643652400156"/>
          <c:w val="0.85257908544524286"/>
          <c:h val="0.67195853995967236"/>
        </c:manualLayout>
      </c:layout>
      <c:barChart>
        <c:barDir val="col"/>
        <c:grouping val="clustered"/>
        <c:ser>
          <c:idx val="0"/>
          <c:order val="0"/>
          <c:tx>
            <c:strRef>
              <c:f>Indicadores!$C$47</c:f>
              <c:strCache>
                <c:ptCount val="1"/>
                <c:pt idx="0">
                  <c:v>Proporção de mulheres com registro adequado da mamografia.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Indicadores!$D$46:$G$46</c:f>
              <c:strCache>
                <c:ptCount val="4"/>
                <c:pt idx="0">
                  <c:v>Mês 1</c:v>
                </c:pt>
                <c:pt idx="1">
                  <c:v>Mês 2</c:v>
                </c:pt>
                <c:pt idx="2">
                  <c:v>Mês 3</c:v>
                </c:pt>
                <c:pt idx="3">
                  <c:v>Mês 4</c:v>
                </c:pt>
              </c:strCache>
            </c:strRef>
          </c:cat>
          <c:val>
            <c:numRef>
              <c:f>Indicadores!$D$47:$G$47</c:f>
              <c:numCache>
                <c:formatCode>0.0%</c:formatCode>
                <c:ptCount val="4"/>
                <c:pt idx="0">
                  <c:v>0</c:v>
                </c:pt>
                <c:pt idx="1">
                  <c:v>6.0606060606060622E-2</c:v>
                </c:pt>
                <c:pt idx="2">
                  <c:v>4.49438202247191E-2</c:v>
                </c:pt>
                <c:pt idx="3">
                  <c:v>0</c:v>
                </c:pt>
              </c:numCache>
            </c:numRef>
          </c:val>
        </c:ser>
        <c:axId val="75597696"/>
        <c:axId val="75599232"/>
      </c:barChart>
      <c:catAx>
        <c:axId val="7559769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5599232"/>
        <c:crosses val="autoZero"/>
        <c:auto val="1"/>
        <c:lblAlgn val="ctr"/>
        <c:lblOffset val="100"/>
      </c:catAx>
      <c:valAx>
        <c:axId val="75599232"/>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559769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400" b="1" i="0" u="none" strike="noStrike" baseline="0">
                <a:solidFill>
                  <a:srgbClr val="000000"/>
                </a:solidFill>
                <a:latin typeface="Arial" pitchFamily="34" charset="0"/>
                <a:ea typeface="Calibri"/>
                <a:cs typeface="Arial" pitchFamily="34" charset="0"/>
              </a:defRPr>
            </a:pPr>
            <a:r>
              <a:rPr lang="pt-BR" sz="1400" b="1" dirty="0"/>
              <a:t>Proporção de mulheres entre 25 e 64 anos com pesquisa de sinais de alerta para câncer de colo de útero</a:t>
            </a:r>
          </a:p>
        </c:rich>
      </c:tx>
      <c:layout/>
      <c:spPr>
        <a:noFill/>
        <a:ln w="25400">
          <a:noFill/>
        </a:ln>
      </c:spPr>
    </c:title>
    <c:plotArea>
      <c:layout>
        <c:manualLayout>
          <c:layoutTarget val="inner"/>
          <c:xMode val="edge"/>
          <c:yMode val="edge"/>
          <c:x val="0.11442772170917664"/>
          <c:y val="0.25640961435893839"/>
          <c:w val="0.85074523531605328"/>
          <c:h val="0.6051266898870945"/>
        </c:manualLayout>
      </c:layout>
      <c:barChart>
        <c:barDir val="col"/>
        <c:grouping val="clustered"/>
        <c:ser>
          <c:idx val="0"/>
          <c:order val="0"/>
          <c:tx>
            <c:strRef>
              <c:f>Indicadores!$C$52</c:f>
              <c:strCache>
                <c:ptCount val="1"/>
                <c:pt idx="0">
                  <c:v>Proporção de mulheres entre 25 e 64 anos com pesquisa de sinais de alerta para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Indicadores!$D$51:$G$51</c:f>
              <c:strCache>
                <c:ptCount val="4"/>
                <c:pt idx="0">
                  <c:v>Mês 1</c:v>
                </c:pt>
                <c:pt idx="1">
                  <c:v>Mês 2</c:v>
                </c:pt>
                <c:pt idx="2">
                  <c:v>Mês 3</c:v>
                </c:pt>
                <c:pt idx="3">
                  <c:v>Mês 4</c:v>
                </c:pt>
              </c:strCache>
            </c:strRef>
          </c:cat>
          <c:val>
            <c:numRef>
              <c:f>Indicadores!$D$52:$G$52</c:f>
              <c:numCache>
                <c:formatCode>0.0%</c:formatCode>
                <c:ptCount val="4"/>
                <c:pt idx="0">
                  <c:v>0.54385964912280704</c:v>
                </c:pt>
                <c:pt idx="1">
                  <c:v>0.84302325581395354</c:v>
                </c:pt>
                <c:pt idx="2">
                  <c:v>0.83966244725738393</c:v>
                </c:pt>
                <c:pt idx="3">
                  <c:v>0</c:v>
                </c:pt>
              </c:numCache>
            </c:numRef>
          </c:val>
        </c:ser>
        <c:axId val="76561408"/>
        <c:axId val="76600064"/>
      </c:barChart>
      <c:catAx>
        <c:axId val="7656140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6600064"/>
        <c:crosses val="autoZero"/>
        <c:auto val="1"/>
        <c:lblAlgn val="ctr"/>
        <c:lblOffset val="100"/>
      </c:catAx>
      <c:valAx>
        <c:axId val="7660006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656140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BR"/>
  <c:style val="18"/>
  <c:clrMapOvr bg1="lt1" tx1="dk1" bg2="lt2" tx2="dk2" accent1="accent1" accent2="accent2" accent3="accent3" accent4="accent4" accent5="accent5" accent6="accent6" hlink="hlink" folHlink="folHlink"/>
  <c:chart>
    <c:title>
      <c:tx>
        <c:rich>
          <a:bodyPr/>
          <a:lstStyle/>
          <a:p>
            <a:pPr algn="ctr" rtl="1">
              <a:defRPr sz="1600" b="1" i="0" u="none" strike="noStrike" baseline="0">
                <a:solidFill>
                  <a:srgbClr val="000000"/>
                </a:solidFill>
                <a:latin typeface="Arial" pitchFamily="34" charset="0"/>
                <a:ea typeface="Calibri"/>
                <a:cs typeface="Arial" pitchFamily="34" charset="0"/>
              </a:defRPr>
            </a:pPr>
            <a:r>
              <a:rPr lang="es-BO" sz="1600" dirty="0" err="1">
                <a:latin typeface="Arial" pitchFamily="34" charset="0"/>
                <a:cs typeface="Arial" pitchFamily="34" charset="0"/>
              </a:rPr>
              <a:t>Proporção</a:t>
            </a:r>
            <a:r>
              <a:rPr lang="es-BO" sz="1600" dirty="0">
                <a:latin typeface="Arial" pitchFamily="34" charset="0"/>
                <a:cs typeface="Arial" pitchFamily="34" charset="0"/>
              </a:rPr>
              <a:t> de </a:t>
            </a:r>
            <a:r>
              <a:rPr lang="es-BO" sz="1600" dirty="0" err="1">
                <a:latin typeface="Arial" pitchFamily="34" charset="0"/>
                <a:cs typeface="Arial" pitchFamily="34" charset="0"/>
              </a:rPr>
              <a:t>mulheres</a:t>
            </a:r>
            <a:r>
              <a:rPr lang="es-BO" sz="1600" dirty="0">
                <a:latin typeface="Arial" pitchFamily="34" charset="0"/>
                <a:cs typeface="Arial" pitchFamily="34" charset="0"/>
              </a:rPr>
              <a:t> entre 50 e 69 anos </a:t>
            </a:r>
            <a:r>
              <a:rPr lang="es-BO" sz="1600" dirty="0" err="1">
                <a:latin typeface="Arial" pitchFamily="34" charset="0"/>
                <a:cs typeface="Arial" pitchFamily="34" charset="0"/>
              </a:rPr>
              <a:t>com</a:t>
            </a:r>
            <a:r>
              <a:rPr lang="es-BO" sz="1600" dirty="0">
                <a:latin typeface="Arial" pitchFamily="34" charset="0"/>
                <a:cs typeface="Arial" pitchFamily="34" charset="0"/>
              </a:rPr>
              <a:t> </a:t>
            </a:r>
            <a:r>
              <a:rPr lang="es-BO" sz="1600" dirty="0" err="1">
                <a:latin typeface="Arial" pitchFamily="34" charset="0"/>
                <a:cs typeface="Arial" pitchFamily="34" charset="0"/>
              </a:rPr>
              <a:t>avaliação</a:t>
            </a:r>
            <a:r>
              <a:rPr lang="es-BO" sz="1600" dirty="0">
                <a:latin typeface="Arial" pitchFamily="34" charset="0"/>
                <a:cs typeface="Arial" pitchFamily="34" charset="0"/>
              </a:rPr>
              <a:t> de risco para </a:t>
            </a:r>
            <a:r>
              <a:rPr lang="es-BO" sz="1600" dirty="0" err="1">
                <a:latin typeface="Arial" pitchFamily="34" charset="0"/>
                <a:cs typeface="Arial" pitchFamily="34" charset="0"/>
              </a:rPr>
              <a:t>câncer</a:t>
            </a:r>
            <a:r>
              <a:rPr lang="es-BO" sz="1600" dirty="0">
                <a:latin typeface="Arial" pitchFamily="34" charset="0"/>
                <a:cs typeface="Arial" pitchFamily="34" charset="0"/>
              </a:rPr>
              <a:t> de mama</a:t>
            </a:r>
          </a:p>
        </c:rich>
      </c:tx>
      <c:layout>
        <c:manualLayout>
          <c:xMode val="edge"/>
          <c:yMode val="edge"/>
          <c:x val="0.13753931081364995"/>
          <c:y val="4.6191957507366904E-2"/>
        </c:manualLayout>
      </c:layout>
      <c:spPr>
        <a:noFill/>
        <a:ln w="25400">
          <a:noFill/>
        </a:ln>
      </c:spPr>
    </c:title>
    <c:plotArea>
      <c:layout/>
      <c:barChart>
        <c:barDir val="col"/>
        <c:grouping val="clustered"/>
        <c:ser>
          <c:idx val="0"/>
          <c:order val="0"/>
          <c:tx>
            <c:strRef>
              <c:f>Indicadores!$C$57</c:f>
              <c:strCache>
                <c:ptCount val="1"/>
                <c:pt idx="0">
                  <c:v>Proporção de mulheres entre 50 e 69 anos com avaliação de risco para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Indicadores!$D$56:$G$56</c:f>
              <c:strCache>
                <c:ptCount val="4"/>
                <c:pt idx="0">
                  <c:v>Mês 1</c:v>
                </c:pt>
                <c:pt idx="1">
                  <c:v>Mês 2</c:v>
                </c:pt>
                <c:pt idx="2">
                  <c:v>Mês 3</c:v>
                </c:pt>
                <c:pt idx="3">
                  <c:v>Mês 4</c:v>
                </c:pt>
              </c:strCache>
            </c:strRef>
          </c:cat>
          <c:val>
            <c:numRef>
              <c:f>Indicadores!$D$57:$G$57</c:f>
              <c:numCache>
                <c:formatCode>0.0%</c:formatCode>
                <c:ptCount val="4"/>
                <c:pt idx="0">
                  <c:v>0.1739130434782612</c:v>
                </c:pt>
                <c:pt idx="1">
                  <c:v>0.69696969696969779</c:v>
                </c:pt>
                <c:pt idx="2">
                  <c:v>0.7528089887640449</c:v>
                </c:pt>
                <c:pt idx="3">
                  <c:v>0</c:v>
                </c:pt>
              </c:numCache>
            </c:numRef>
          </c:val>
        </c:ser>
        <c:axId val="203477376"/>
        <c:axId val="203478912"/>
      </c:barChart>
      <c:catAx>
        <c:axId val="20347737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478912"/>
        <c:crosses val="autoZero"/>
        <c:auto val="1"/>
        <c:lblAlgn val="ctr"/>
        <c:lblOffset val="100"/>
      </c:catAx>
      <c:valAx>
        <c:axId val="203478912"/>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347737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drawings/drawing1.xml><?xml version="1.0" encoding="utf-8"?>
<c:userShapes xmlns:c="http://schemas.openxmlformats.org/drawingml/2006/chart">
  <cdr:relSizeAnchor xmlns:cdr="http://schemas.openxmlformats.org/drawingml/2006/chartDrawing">
    <cdr:from>
      <cdr:x>0.15596</cdr:x>
      <cdr:y>0.57466</cdr:y>
    </cdr:from>
    <cdr:to>
      <cdr:x>0.33028</cdr:x>
      <cdr:y>0.72938</cdr:y>
    </cdr:to>
    <cdr:sp macro="" textlink="">
      <cdr:nvSpPr>
        <cdr:cNvPr id="2" name="CaixaDeTexto 1"/>
        <cdr:cNvSpPr txBox="1"/>
      </cdr:nvSpPr>
      <cdr:spPr>
        <a:xfrm xmlns:a="http://schemas.openxmlformats.org/drawingml/2006/main">
          <a:off x="1224136" y="1872208"/>
          <a:ext cx="136815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smtClean="0"/>
            <a:t>45 mulheres</a:t>
          </a:r>
          <a:endParaRPr lang="pt-BR" sz="1100" dirty="0"/>
        </a:p>
      </cdr:txBody>
    </cdr:sp>
  </cdr:relSizeAnchor>
  <cdr:relSizeAnchor xmlns:cdr="http://schemas.openxmlformats.org/drawingml/2006/chartDrawing">
    <cdr:from>
      <cdr:x>0.58716</cdr:x>
      <cdr:y>0.53046</cdr:y>
    </cdr:from>
    <cdr:to>
      <cdr:x>0.76147</cdr:x>
      <cdr:y>0.68518</cdr:y>
    </cdr:to>
    <cdr:sp macro="" textlink="">
      <cdr:nvSpPr>
        <cdr:cNvPr id="3" name="CaixaDeTexto 1"/>
        <cdr:cNvSpPr txBox="1"/>
      </cdr:nvSpPr>
      <cdr:spPr>
        <a:xfrm xmlns:a="http://schemas.openxmlformats.org/drawingml/2006/main">
          <a:off x="4608512" y="1728192"/>
          <a:ext cx="1368152"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1100" dirty="0" smtClean="0"/>
            <a:t>183 mulheres</a:t>
          </a:r>
          <a:endParaRPr lang="pt-BR" sz="1100" dirty="0"/>
        </a:p>
      </cdr:txBody>
    </cdr:sp>
  </cdr:relSizeAnchor>
  <cdr:relSizeAnchor xmlns:cdr="http://schemas.openxmlformats.org/drawingml/2006/chartDrawing">
    <cdr:from>
      <cdr:x>0.36697</cdr:x>
      <cdr:y>0.53046</cdr:y>
    </cdr:from>
    <cdr:to>
      <cdr:x>0.54128</cdr:x>
      <cdr:y>0.68518</cdr:y>
    </cdr:to>
    <cdr:sp macro="" textlink="">
      <cdr:nvSpPr>
        <cdr:cNvPr id="4" name="CaixaDeTexto 1"/>
        <cdr:cNvSpPr txBox="1"/>
      </cdr:nvSpPr>
      <cdr:spPr>
        <a:xfrm xmlns:a="http://schemas.openxmlformats.org/drawingml/2006/main">
          <a:off x="2880320" y="1728192"/>
          <a:ext cx="1368152"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1100" dirty="0" smtClean="0"/>
            <a:t>135 </a:t>
          </a:r>
          <a:r>
            <a:rPr lang="pt-BR" sz="1100" dirty="0" smtClean="0"/>
            <a:t>mulheres</a:t>
          </a:r>
          <a:endParaRPr lang="pt-B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4A5BD-AC2A-413F-83B9-1FC7A1138295}" type="datetimeFigureOut">
              <a:rPr lang="pt-BR" smtClean="0"/>
              <a:pPr/>
              <a:t>09/08/2015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AF5E7-5B8A-4A03-AE8C-FC8181375336}"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0BAF5E7-5B8A-4A03-AE8C-FC8181375336}" type="slidenum">
              <a:rPr lang="pt-BR" smtClean="0"/>
              <a:pPr/>
              <a:t>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63DE7-FAD6-4F96-86B3-C367203D89DC}" type="datetimeFigureOut">
              <a:rPr lang="pt-BR" smtClean="0"/>
              <a:pPr/>
              <a:t>09/08/2015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487D1C-A874-47EC-BBE9-A704D24B6C3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63DE7-FAD6-4F96-86B3-C367203D89DC}" type="datetimeFigureOut">
              <a:rPr lang="pt-BR" smtClean="0"/>
              <a:pPr/>
              <a:t>09/08/2015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87D1C-A874-47EC-BBE9-A704D24B6C3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08520" y="295275"/>
            <a:ext cx="9144000" cy="1754188"/>
          </a:xfrm>
          <a:prstGeom prst="rect">
            <a:avLst/>
          </a:prstGeom>
          <a:noFill/>
          <a:ln w="9525">
            <a:noFill/>
            <a:miter lim="800000"/>
            <a:headEnd/>
            <a:tailEnd/>
          </a:ln>
          <a:effectLst/>
        </p:spPr>
        <p:txBody>
          <a:bodyPr anchor="ctr">
            <a:spAutoFit/>
          </a:bodyPr>
          <a:lstStyle/>
          <a:p>
            <a:pPr indent="539750" algn="ctr">
              <a:defRPr/>
            </a:pPr>
            <a:r>
              <a:rPr lang="pt-BR" b="1" dirty="0">
                <a:solidFill>
                  <a:srgbClr val="000000"/>
                </a:solidFill>
                <a:latin typeface="Arial" pitchFamily="34" charset="0"/>
                <a:ea typeface="Calibri" pitchFamily="34" charset="0"/>
                <a:cs typeface="Arial" pitchFamily="34" charset="0"/>
              </a:rPr>
              <a:t>UNIVERSIDADE ABERTA DO SUS</a:t>
            </a:r>
            <a:endParaRPr lang="pt-BR" dirty="0">
              <a:latin typeface="Arial" pitchFamily="34" charset="0"/>
              <a:cs typeface="Arial" pitchFamily="34" charset="0"/>
            </a:endParaRPr>
          </a:p>
          <a:p>
            <a:pPr indent="539750" algn="ctr" eaLnBrk="0" hangingPunct="0">
              <a:defRPr/>
            </a:pPr>
            <a:r>
              <a:rPr lang="pt-BR" b="1" dirty="0">
                <a:solidFill>
                  <a:srgbClr val="000000"/>
                </a:solidFill>
                <a:latin typeface="Arial" pitchFamily="34" charset="0"/>
                <a:ea typeface="Calibri" pitchFamily="34" charset="0"/>
                <a:cs typeface="Arial" pitchFamily="34" charset="0"/>
              </a:rPr>
              <a:t>UNIVERSIDADE FEDERAL DE PELOTAS</a:t>
            </a:r>
            <a:endParaRPr lang="pt-BR" dirty="0">
              <a:latin typeface="Arial" pitchFamily="34" charset="0"/>
              <a:cs typeface="Arial" pitchFamily="34" charset="0"/>
            </a:endParaRPr>
          </a:p>
          <a:p>
            <a:pPr indent="539750" algn="ctr" eaLnBrk="0" hangingPunct="0">
              <a:defRPr/>
            </a:pPr>
            <a:r>
              <a:rPr lang="pt-BR" b="1" dirty="0">
                <a:solidFill>
                  <a:srgbClr val="000000"/>
                </a:solidFill>
                <a:latin typeface="Arial" pitchFamily="34" charset="0"/>
                <a:ea typeface="Calibri" pitchFamily="34" charset="0"/>
                <a:cs typeface="Arial" pitchFamily="34" charset="0"/>
              </a:rPr>
              <a:t>Especialização em Saúde da Família</a:t>
            </a:r>
            <a:endParaRPr lang="pt-BR" dirty="0">
              <a:latin typeface="Arial" pitchFamily="34" charset="0"/>
              <a:cs typeface="Arial" pitchFamily="34" charset="0"/>
            </a:endParaRPr>
          </a:p>
          <a:p>
            <a:pPr indent="539750" algn="ctr" eaLnBrk="0" hangingPunct="0">
              <a:defRPr/>
            </a:pPr>
            <a:r>
              <a:rPr lang="pt-BR" b="1" dirty="0">
                <a:solidFill>
                  <a:srgbClr val="000000"/>
                </a:solidFill>
                <a:latin typeface="Arial" pitchFamily="34" charset="0"/>
                <a:ea typeface="Calibri" pitchFamily="34" charset="0"/>
                <a:cs typeface="Arial" pitchFamily="34" charset="0"/>
              </a:rPr>
              <a:t>Modalidade </a:t>
            </a:r>
            <a:r>
              <a:rPr lang="pt-BR" b="1" dirty="0" smtClean="0">
                <a:solidFill>
                  <a:srgbClr val="000000"/>
                </a:solidFill>
                <a:latin typeface="Arial" pitchFamily="34" charset="0"/>
                <a:ea typeface="Calibri" pitchFamily="34" charset="0"/>
                <a:cs typeface="Arial" pitchFamily="34" charset="0"/>
              </a:rPr>
              <a:t>à </a:t>
            </a:r>
            <a:r>
              <a:rPr lang="pt-BR" b="1" dirty="0">
                <a:solidFill>
                  <a:srgbClr val="000000"/>
                </a:solidFill>
                <a:latin typeface="Arial" pitchFamily="34" charset="0"/>
                <a:ea typeface="Calibri" pitchFamily="34" charset="0"/>
                <a:cs typeface="Arial" pitchFamily="34" charset="0"/>
              </a:rPr>
              <a:t>Distância</a:t>
            </a:r>
          </a:p>
          <a:p>
            <a:pPr indent="539750" algn="ctr" eaLnBrk="0" hangingPunct="0">
              <a:defRPr/>
            </a:pPr>
            <a:r>
              <a:rPr lang="pt-BR" b="1" dirty="0">
                <a:latin typeface="Arial" pitchFamily="34" charset="0"/>
                <a:cs typeface="Arial" pitchFamily="34" charset="0"/>
              </a:rPr>
              <a:t>Turma </a:t>
            </a:r>
            <a:r>
              <a:rPr lang="pt-BR" b="1" dirty="0">
                <a:latin typeface="Arial" pitchFamily="34" charset="0"/>
                <a:cs typeface="Arial" pitchFamily="34" charset="0"/>
              </a:rPr>
              <a:t>nº7</a:t>
            </a:r>
            <a:endParaRPr lang="pt-BR" dirty="0">
              <a:latin typeface="Arial" pitchFamily="34" charset="0"/>
              <a:cs typeface="Arial" pitchFamily="34" charset="0"/>
            </a:endParaRPr>
          </a:p>
          <a:p>
            <a:pPr indent="539750" algn="ctr" eaLnBrk="0" hangingPunct="0">
              <a:defRPr/>
            </a:pPr>
            <a:endParaRPr lang="pt-BR" dirty="0">
              <a:latin typeface="+mj-lt"/>
            </a:endParaRPr>
          </a:p>
        </p:txBody>
      </p:sp>
      <p:sp>
        <p:nvSpPr>
          <p:cNvPr id="9" name="Retângulo 8"/>
          <p:cNvSpPr/>
          <p:nvPr/>
        </p:nvSpPr>
        <p:spPr>
          <a:xfrm>
            <a:off x="539552" y="2300679"/>
            <a:ext cx="8352928" cy="1384995"/>
          </a:xfrm>
          <a:prstGeom prst="rect">
            <a:avLst/>
          </a:prstGeom>
        </p:spPr>
        <p:txBody>
          <a:bodyPr wrap="square">
            <a:spAutoFit/>
          </a:bodyPr>
          <a:lstStyle/>
          <a:p>
            <a:pPr algn="ctr"/>
            <a:r>
              <a:rPr lang="pt-BR" sz="2800" b="1" dirty="0" smtClean="0">
                <a:solidFill>
                  <a:schemeClr val="tx2"/>
                </a:solidFill>
              </a:rPr>
              <a:t>Melhoria das Ações de Prevenção e Controle do </a:t>
            </a:r>
            <a:endParaRPr lang="pt-BR" sz="2800" b="1" dirty="0" smtClean="0">
              <a:solidFill>
                <a:schemeClr val="tx2"/>
              </a:solidFill>
            </a:endParaRPr>
          </a:p>
          <a:p>
            <a:pPr algn="ctr"/>
            <a:r>
              <a:rPr lang="pt-BR" sz="2800" b="1" dirty="0" smtClean="0">
                <a:solidFill>
                  <a:schemeClr val="tx2"/>
                </a:solidFill>
              </a:rPr>
              <a:t>Câncer de </a:t>
            </a:r>
            <a:r>
              <a:rPr lang="pt-BR" sz="2800" b="1" dirty="0" smtClean="0">
                <a:solidFill>
                  <a:schemeClr val="tx2"/>
                </a:solidFill>
              </a:rPr>
              <a:t>Colo Uterino e </a:t>
            </a:r>
            <a:r>
              <a:rPr lang="pt-BR" sz="2800" b="1" dirty="0" smtClean="0">
                <a:solidFill>
                  <a:schemeClr val="tx2"/>
                </a:solidFill>
              </a:rPr>
              <a:t>do Câncer </a:t>
            </a:r>
            <a:r>
              <a:rPr lang="pt-BR" sz="2800" b="1" dirty="0" smtClean="0">
                <a:solidFill>
                  <a:schemeClr val="tx2"/>
                </a:solidFill>
              </a:rPr>
              <a:t>de Mama </a:t>
            </a:r>
            <a:endParaRPr lang="pt-BR" sz="2800" b="1" dirty="0" smtClean="0">
              <a:solidFill>
                <a:schemeClr val="tx2"/>
              </a:solidFill>
            </a:endParaRPr>
          </a:p>
          <a:p>
            <a:pPr algn="ctr"/>
            <a:r>
              <a:rPr lang="pt-BR" sz="2800" b="1" dirty="0" smtClean="0">
                <a:solidFill>
                  <a:schemeClr val="tx2"/>
                </a:solidFill>
              </a:rPr>
              <a:t>na </a:t>
            </a:r>
            <a:r>
              <a:rPr lang="pt-BR" sz="2800" b="1" dirty="0" smtClean="0">
                <a:solidFill>
                  <a:schemeClr val="tx2"/>
                </a:solidFill>
              </a:rPr>
              <a:t>UBS Norton Vitorino </a:t>
            </a:r>
            <a:r>
              <a:rPr lang="pt-BR" sz="2800" b="1" dirty="0" err="1" smtClean="0">
                <a:solidFill>
                  <a:schemeClr val="tx2"/>
                </a:solidFill>
              </a:rPr>
              <a:t>Bohen</a:t>
            </a:r>
            <a:r>
              <a:rPr lang="pt-BR" sz="2800" b="1" dirty="0" smtClean="0">
                <a:solidFill>
                  <a:schemeClr val="tx2"/>
                </a:solidFill>
              </a:rPr>
              <a:t>, </a:t>
            </a:r>
            <a:r>
              <a:rPr lang="pt-BR" sz="2800" b="1" dirty="0" err="1" smtClean="0">
                <a:solidFill>
                  <a:schemeClr val="tx2"/>
                </a:solidFill>
              </a:rPr>
              <a:t>Acrelândia</a:t>
            </a:r>
            <a:r>
              <a:rPr lang="pt-BR" sz="2800" b="1" dirty="0" smtClean="0">
                <a:solidFill>
                  <a:schemeClr val="tx2"/>
                </a:solidFill>
              </a:rPr>
              <a:t>/AC</a:t>
            </a:r>
            <a:endParaRPr lang="pt-BR" sz="2800" dirty="0">
              <a:solidFill>
                <a:schemeClr val="tx2"/>
              </a:solidFill>
            </a:endParaRPr>
          </a:p>
        </p:txBody>
      </p:sp>
      <p:sp>
        <p:nvSpPr>
          <p:cNvPr id="10" name="Retângulo 9"/>
          <p:cNvSpPr/>
          <p:nvPr/>
        </p:nvSpPr>
        <p:spPr>
          <a:xfrm>
            <a:off x="755576" y="4221088"/>
            <a:ext cx="8064896" cy="2400657"/>
          </a:xfrm>
          <a:prstGeom prst="rect">
            <a:avLst/>
          </a:prstGeom>
        </p:spPr>
        <p:txBody>
          <a:bodyPr wrap="square">
            <a:spAutoFit/>
          </a:bodyPr>
          <a:lstStyle/>
          <a:p>
            <a:pPr algn="ctr"/>
            <a:r>
              <a:rPr lang="pt-BR" sz="2400" b="1" dirty="0" smtClean="0"/>
              <a:t>Alfredo Felix Gonzalez </a:t>
            </a:r>
            <a:r>
              <a:rPr lang="pt-BR" sz="2400" b="1" dirty="0" smtClean="0"/>
              <a:t>Kim</a:t>
            </a:r>
          </a:p>
          <a:p>
            <a:pPr algn="ctr"/>
            <a:endParaRPr lang="pt-BR" b="1" dirty="0" smtClean="0"/>
          </a:p>
          <a:p>
            <a:pPr algn="ctr"/>
            <a:endParaRPr lang="pt-BR" b="1" dirty="0" smtClean="0"/>
          </a:p>
          <a:p>
            <a:pPr algn="ctr"/>
            <a:endParaRPr lang="pt-BR" b="1" dirty="0" smtClean="0"/>
          </a:p>
          <a:p>
            <a:pPr algn="ctr"/>
            <a:r>
              <a:rPr lang="pt-BR" b="1" dirty="0" smtClean="0"/>
              <a:t>Orientadora Adrize Porto</a:t>
            </a:r>
          </a:p>
          <a:p>
            <a:pPr algn="ctr"/>
            <a:endParaRPr lang="pt-BR" b="1" dirty="0" smtClean="0"/>
          </a:p>
          <a:p>
            <a:pPr algn="ctr"/>
            <a:endParaRPr lang="pt-BR" b="1" dirty="0" smtClean="0"/>
          </a:p>
          <a:p>
            <a:pPr algn="ctr"/>
            <a:r>
              <a:rPr lang="pt-BR" b="1" dirty="0" smtClean="0"/>
              <a:t>Pelotas</a:t>
            </a:r>
            <a:r>
              <a:rPr lang="pt-BR" b="1" dirty="0" smtClean="0"/>
              <a:t>, 2015</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200" dirty="0" smtClean="0">
                <a:latin typeface="Arial" pitchFamily="34" charset="0"/>
                <a:cs typeface="Arial" pitchFamily="34" charset="0"/>
              </a:rPr>
              <a:t>Objetivo 2. Melhorar a qualidade do atendimento das mulheres que realizam detecção precoce de câncer de colo de útero e de mama na unidade de saúde</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268760"/>
            <a:ext cx="8229600" cy="4857403"/>
          </a:xfrm>
        </p:spPr>
        <p:txBody>
          <a:bodyPr>
            <a:normAutofit/>
          </a:bodyPr>
          <a:lstStyle/>
          <a:p>
            <a:pPr algn="just"/>
            <a:r>
              <a:rPr lang="pt-BR" sz="1800" dirty="0" smtClean="0">
                <a:latin typeface="Arial" pitchFamily="34" charset="0"/>
                <a:cs typeface="Arial" pitchFamily="34" charset="0"/>
              </a:rPr>
              <a:t>Meta 2.1. Obter 90% de coleta de amostras satisfatórias do exame citopatológico de colo de útero. </a:t>
            </a:r>
            <a:endParaRPr lang="pt-BR" sz="1800" dirty="0" smtClean="0">
              <a:latin typeface="Arial" pitchFamily="34" charset="0"/>
              <a:cs typeface="Arial" pitchFamily="34" charset="0"/>
            </a:endParaRPr>
          </a:p>
          <a:p>
            <a:pPr algn="just">
              <a:buNone/>
            </a:pPr>
            <a:endParaRPr lang="pt-BR" sz="1800" dirty="0" smtClean="0">
              <a:latin typeface="Arial" pitchFamily="34" charset="0"/>
              <a:cs typeface="Arial" pitchFamily="34" charset="0"/>
            </a:endParaRPr>
          </a:p>
          <a:p>
            <a:pPr algn="just"/>
            <a:r>
              <a:rPr lang="pt-BR" sz="1800" dirty="0" smtClean="0">
                <a:latin typeface="Arial" pitchFamily="34" charset="0"/>
                <a:cs typeface="Arial" pitchFamily="34" charset="0"/>
              </a:rPr>
              <a:t>No primeiro mês, o número de mulheres com amostras satisfatórias do exame citopatológico de colo de útero foi de 44 (97,8%), no segundo mês este número passou para 134 (99,3%) e, no terceiro mês, 180(98,4%) exames citopatológico tiveram amostras satisfatórias.</a:t>
            </a:r>
          </a:p>
          <a:p>
            <a:endParaRPr lang="pt-BR" sz="2000" dirty="0" smtClean="0"/>
          </a:p>
          <a:p>
            <a:endParaRPr lang="pt-BR" sz="2000" dirty="0" smtClean="0"/>
          </a:p>
          <a:p>
            <a:endParaRPr lang="pt-BR" sz="2000" dirty="0"/>
          </a:p>
        </p:txBody>
      </p:sp>
      <p:graphicFrame>
        <p:nvGraphicFramePr>
          <p:cNvPr id="4" name="Gráfico 3"/>
          <p:cNvGraphicFramePr/>
          <p:nvPr/>
        </p:nvGraphicFramePr>
        <p:xfrm>
          <a:off x="971600" y="3789040"/>
          <a:ext cx="6984776" cy="266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200" dirty="0" smtClean="0">
                <a:latin typeface="Arial" pitchFamily="34" charset="0"/>
                <a:cs typeface="Arial" pitchFamily="34" charset="0"/>
              </a:rPr>
              <a:t>Objetivo 3. Melhorar a adesão das mulheres à realização de exame </a:t>
            </a:r>
            <a:br>
              <a:rPr lang="pt-BR" sz="2200" dirty="0" smtClean="0">
                <a:latin typeface="Arial" pitchFamily="34" charset="0"/>
                <a:cs typeface="Arial" pitchFamily="34" charset="0"/>
              </a:rPr>
            </a:br>
            <a:r>
              <a:rPr lang="pt-BR" sz="2200" dirty="0" smtClean="0">
                <a:latin typeface="Arial" pitchFamily="34" charset="0"/>
                <a:cs typeface="Arial" pitchFamily="34" charset="0"/>
              </a:rPr>
              <a:t>citopatológico de colo de útero e mamografia</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196752"/>
            <a:ext cx="8229600" cy="5256584"/>
          </a:xfrm>
        </p:spPr>
        <p:txBody>
          <a:bodyPr>
            <a:normAutofit/>
          </a:bodyPr>
          <a:lstStyle/>
          <a:p>
            <a:pPr algn="just"/>
            <a:r>
              <a:rPr lang="pt-BR" sz="1800" dirty="0" smtClean="0">
                <a:latin typeface="Arial" pitchFamily="34" charset="0"/>
                <a:cs typeface="Arial" pitchFamily="34" charset="0"/>
              </a:rPr>
              <a:t>Meta: 3.1. Identificar 100% das mulheres com exame citopatológico alterado sem acompanhamento pela unidade de saúde</a:t>
            </a:r>
            <a:r>
              <a:rPr lang="pt-BR" sz="1800" dirty="0" smtClean="0">
                <a:latin typeface="Arial" pitchFamily="34" charset="0"/>
                <a:cs typeface="Arial" pitchFamily="34" charset="0"/>
              </a:rPr>
              <a:t>.</a:t>
            </a:r>
          </a:p>
          <a:p>
            <a:pPr>
              <a:buNone/>
            </a:pPr>
            <a:endParaRPr lang="pt-BR" sz="1800" dirty="0" smtClean="0">
              <a:latin typeface="Arial" pitchFamily="34" charset="0"/>
              <a:cs typeface="Arial" pitchFamily="34" charset="0"/>
            </a:endParaRPr>
          </a:p>
          <a:p>
            <a:pPr algn="just"/>
            <a:r>
              <a:rPr lang="pt-BR" sz="1600" dirty="0" smtClean="0">
                <a:latin typeface="Arial" pitchFamily="34" charset="0"/>
                <a:cs typeface="Arial" pitchFamily="34" charset="0"/>
              </a:rPr>
              <a:t>No </a:t>
            </a:r>
            <a:r>
              <a:rPr lang="pt-BR" sz="1600" dirty="0" smtClean="0">
                <a:latin typeface="Arial" pitchFamily="34" charset="0"/>
                <a:cs typeface="Arial" pitchFamily="34" charset="0"/>
              </a:rPr>
              <a:t>1º </a:t>
            </a:r>
            <a:r>
              <a:rPr lang="pt-BR" sz="1600" dirty="0" smtClean="0">
                <a:latin typeface="Arial" pitchFamily="34" charset="0"/>
                <a:cs typeface="Arial" pitchFamily="34" charset="0"/>
              </a:rPr>
              <a:t>mês, o número de mulheres com exame citopatológico alterado sem acompanhamento pela UBS foi de uma (33%), no </a:t>
            </a:r>
            <a:r>
              <a:rPr lang="pt-BR" sz="1600" dirty="0" smtClean="0">
                <a:latin typeface="Arial" pitchFamily="34" charset="0"/>
                <a:cs typeface="Arial" pitchFamily="34" charset="0"/>
              </a:rPr>
              <a:t>2º </a:t>
            </a:r>
            <a:r>
              <a:rPr lang="pt-BR" sz="1600" dirty="0" smtClean="0">
                <a:latin typeface="Arial" pitchFamily="34" charset="0"/>
                <a:cs typeface="Arial" pitchFamily="34" charset="0"/>
              </a:rPr>
              <a:t>mês foi zero e no </a:t>
            </a:r>
            <a:r>
              <a:rPr lang="pt-BR" sz="1600" dirty="0" smtClean="0">
                <a:latin typeface="Arial" pitchFamily="34" charset="0"/>
                <a:cs typeface="Arial" pitchFamily="34" charset="0"/>
              </a:rPr>
              <a:t>3º, </a:t>
            </a:r>
            <a:r>
              <a:rPr lang="pt-BR" sz="1600" dirty="0" smtClean="0">
                <a:latin typeface="Arial" pitchFamily="34" charset="0"/>
                <a:cs typeface="Arial" pitchFamily="34" charset="0"/>
              </a:rPr>
              <a:t>foram sete (50%) mulheres</a:t>
            </a:r>
            <a:r>
              <a:rPr lang="pt-BR" sz="1600" dirty="0" smtClean="0">
                <a:latin typeface="Arial" pitchFamily="34" charset="0"/>
                <a:cs typeface="Arial" pitchFamily="34" charset="0"/>
              </a:rPr>
              <a:t>. No 3º </a:t>
            </a:r>
            <a:r>
              <a:rPr lang="pt-BR" sz="1600" dirty="0" smtClean="0">
                <a:latin typeface="Arial" pitchFamily="34" charset="0"/>
                <a:cs typeface="Arial" pitchFamily="34" charset="0"/>
              </a:rPr>
              <a:t>mês, a equipe achou uma pasta arquivada com 12 exames alterados sem acompanhamento do ano de 2013, destas quatro mulheres mudaram de residência para outro município. </a:t>
            </a:r>
            <a:endParaRPr lang="pt-BR" sz="1600" dirty="0" smtClean="0">
              <a:latin typeface="Arial" pitchFamily="34" charset="0"/>
              <a:cs typeface="Arial" pitchFamily="34" charset="0"/>
            </a:endParaRPr>
          </a:p>
          <a:p>
            <a:pPr algn="just"/>
            <a:endParaRPr lang="pt-BR" sz="1600" dirty="0" smtClean="0">
              <a:latin typeface="Arial" pitchFamily="34" charset="0"/>
              <a:cs typeface="Arial" pitchFamily="34" charset="0"/>
            </a:endParaRPr>
          </a:p>
          <a:p>
            <a:pPr algn="just"/>
            <a:endParaRPr lang="pt-BR" sz="1600" dirty="0" smtClean="0"/>
          </a:p>
          <a:p>
            <a:pPr algn="just"/>
            <a:endParaRPr lang="pt-BR" sz="1600" dirty="0" smtClean="0"/>
          </a:p>
          <a:p>
            <a:pPr algn="just"/>
            <a:endParaRPr lang="pt-BR" sz="1600" dirty="0"/>
          </a:p>
        </p:txBody>
      </p:sp>
      <p:graphicFrame>
        <p:nvGraphicFramePr>
          <p:cNvPr id="4" name="Gráfico 3"/>
          <p:cNvGraphicFramePr/>
          <p:nvPr/>
        </p:nvGraphicFramePr>
        <p:xfrm>
          <a:off x="899592" y="3501008"/>
          <a:ext cx="7488832"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pt-BR" sz="2000" dirty="0" smtClean="0">
                <a:latin typeface="Arial" pitchFamily="34" charset="0"/>
                <a:cs typeface="Arial" pitchFamily="34" charset="0"/>
              </a:rPr>
              <a:t>3.2. Meta: Identificar 100% das mulheres com mamografia alterada sem </a:t>
            </a:r>
            <a:r>
              <a:rPr lang="pt-BR" sz="2000" dirty="0" smtClean="0">
                <a:latin typeface="Arial" pitchFamily="34" charset="0"/>
                <a:cs typeface="Arial" pitchFamily="34" charset="0"/>
              </a:rPr>
              <a:t>acompanhamento </a:t>
            </a:r>
            <a:r>
              <a:rPr lang="pt-BR" sz="2000" dirty="0" smtClean="0">
                <a:latin typeface="Arial" pitchFamily="34" charset="0"/>
                <a:cs typeface="Arial" pitchFamily="34" charset="0"/>
              </a:rPr>
              <a:t>pela unidade de saúde</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124744"/>
            <a:ext cx="8229600" cy="4525963"/>
          </a:xfrm>
        </p:spPr>
        <p:txBody>
          <a:bodyPr>
            <a:normAutofit/>
          </a:bodyPr>
          <a:lstStyle/>
          <a:p>
            <a:pPr algn="just"/>
            <a:r>
              <a:rPr lang="pt-BR" sz="1800" dirty="0" smtClean="0">
                <a:latin typeface="Arial" pitchFamily="34" charset="0"/>
                <a:cs typeface="Arial" pitchFamily="34" charset="0"/>
              </a:rPr>
              <a:t>No período da intervenção de 12 semanas, não foi identificado mulheres com mamografia alterada, sem acompanhamento pela unidade de saúde</a:t>
            </a:r>
            <a:r>
              <a:rPr lang="pt-BR" sz="1800" dirty="0" smtClean="0">
                <a:latin typeface="Arial" pitchFamily="34" charset="0"/>
                <a:cs typeface="Arial" pitchFamily="34" charset="0"/>
              </a:rPr>
              <a:t>.</a:t>
            </a:r>
          </a:p>
          <a:p>
            <a:pPr algn="just">
              <a:buNone/>
            </a:pPr>
            <a:endParaRPr lang="pt-BR" sz="1800" dirty="0" smtClean="0">
              <a:latin typeface="Arial" pitchFamily="34" charset="0"/>
              <a:cs typeface="Arial" pitchFamily="34" charset="0"/>
            </a:endParaRPr>
          </a:p>
          <a:p>
            <a:pPr algn="just"/>
            <a:r>
              <a:rPr lang="pt-BR" sz="1800" dirty="0" smtClean="0">
                <a:latin typeface="Arial" pitchFamily="34" charset="0"/>
                <a:cs typeface="Arial" pitchFamily="34" charset="0"/>
              </a:rPr>
              <a:t>Neste indicador </a:t>
            </a:r>
            <a:r>
              <a:rPr lang="pt-BR" sz="1800" dirty="0" smtClean="0">
                <a:latin typeface="Arial" pitchFamily="34" charset="0"/>
                <a:cs typeface="Arial" pitchFamily="34" charset="0"/>
              </a:rPr>
              <a:t>apesar </a:t>
            </a:r>
            <a:r>
              <a:rPr lang="pt-BR" sz="1800" dirty="0" smtClean="0">
                <a:latin typeface="Arial" pitchFamily="34" charset="0"/>
                <a:cs typeface="Arial" pitchFamily="34" charset="0"/>
              </a:rPr>
              <a:t>de estar sem mulheres com mamografia alteradas, só quatro mulheres têm exame em dia.</a:t>
            </a:r>
          </a:p>
          <a:p>
            <a:endParaRPr lang="pt-BR" sz="2000" dirty="0"/>
          </a:p>
        </p:txBody>
      </p:sp>
      <p:sp>
        <p:nvSpPr>
          <p:cNvPr id="4" name="Título 1"/>
          <p:cNvSpPr txBox="1">
            <a:spLocks/>
          </p:cNvSpPr>
          <p:nvPr/>
        </p:nvSpPr>
        <p:spPr>
          <a:xfrm>
            <a:off x="395536" y="3212976"/>
            <a:ext cx="8229600" cy="1143000"/>
          </a:xfrm>
          <a:prstGeom prst="rect">
            <a:avLst/>
          </a:prstGeom>
        </p:spPr>
        <p:txBody>
          <a:bodyPr vert="horz" lIns="91440" tIns="45720" rIns="91440" bIns="45720" rtlCol="0" anchor="ctr">
            <a:normAutofit fontScale="90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pt-BR"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pt-BR"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3.4. Meta: Realizar busca ativa em 100% de mulheres com mamografia alterada sem acompanhamento pela unidade de saúde</a:t>
            </a:r>
            <a:r>
              <a:rPr kumimoji="0" lang="pt-BR" sz="1900" b="0" i="0" u="none" strike="noStrike" kern="1200" cap="none" spc="0" normalizeH="0" baseline="0" noProof="0" dirty="0" smtClean="0">
                <a:ln>
                  <a:noFill/>
                </a:ln>
                <a:solidFill>
                  <a:schemeClr val="tx1"/>
                </a:solidFill>
                <a:effectLst/>
                <a:uLnTx/>
                <a:uFillTx/>
                <a:latin typeface="+mj-lt"/>
                <a:ea typeface="+mj-ea"/>
                <a:cs typeface="+mj-cs"/>
              </a:rPr>
              <a:t/>
            </a:r>
            <a:br>
              <a:rPr kumimoji="0" lang="pt-BR" sz="1900" b="0" i="0" u="none" strike="noStrike" kern="1200" cap="none" spc="0" normalizeH="0" baseline="0" noProof="0" dirty="0" smtClean="0">
                <a:ln>
                  <a:noFill/>
                </a:ln>
                <a:solidFill>
                  <a:schemeClr val="tx1"/>
                </a:solidFill>
                <a:effectLst/>
                <a:uLnTx/>
                <a:uFillTx/>
                <a:latin typeface="+mj-lt"/>
                <a:ea typeface="+mj-ea"/>
                <a:cs typeface="+mj-cs"/>
              </a:rPr>
            </a:br>
            <a:endParaRPr kumimoji="0" lang="pt-BR" sz="19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Espaço Reservado para Conteúdo 2"/>
          <p:cNvSpPr txBox="1">
            <a:spLocks/>
          </p:cNvSpPr>
          <p:nvPr/>
        </p:nvSpPr>
        <p:spPr>
          <a:xfrm>
            <a:off x="395536" y="4293096"/>
            <a:ext cx="8229600"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Ao longo do período de intervenção nenhuma mulher apresentou mamografia alterada sem acompanhamento pela unidade de saúde. Isso não significa que tudo está ótimo, porque as quatro mulheres cadastradas com exame de mamografia em dia são mínimas em relação a número de mulheres da faixa etária de 50 a 69 anos.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200" dirty="0" smtClean="0">
                <a:latin typeface="Arial" pitchFamily="34" charset="0"/>
                <a:cs typeface="Arial" pitchFamily="34" charset="0"/>
              </a:rPr>
              <a:t>3.3. Meta: Realizar busca ativa em 100% de mulheres com exame </a:t>
            </a:r>
            <a:br>
              <a:rPr lang="pt-BR" sz="2200" dirty="0" smtClean="0">
                <a:latin typeface="Arial" pitchFamily="34" charset="0"/>
                <a:cs typeface="Arial" pitchFamily="34" charset="0"/>
              </a:rPr>
            </a:br>
            <a:r>
              <a:rPr lang="pt-BR" sz="2200" dirty="0" smtClean="0">
                <a:latin typeface="Arial" pitchFamily="34" charset="0"/>
                <a:cs typeface="Arial" pitchFamily="34" charset="0"/>
              </a:rPr>
              <a:t>citopatológico alterado sem acompanhamento pela unidade de saúde</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196752"/>
            <a:ext cx="8229600" cy="4929411"/>
          </a:xfrm>
        </p:spPr>
        <p:txBody>
          <a:bodyPr>
            <a:normAutofit/>
          </a:bodyPr>
          <a:lstStyle/>
          <a:p>
            <a:pPr algn="just"/>
            <a:r>
              <a:rPr lang="pt-BR" sz="1800" dirty="0" smtClean="0">
                <a:latin typeface="Arial" pitchFamily="34" charset="0"/>
                <a:cs typeface="Arial" pitchFamily="34" charset="0"/>
              </a:rPr>
              <a:t>Ao longo da intervenção, identificaram-se sete mulheres com exame citopatológico alterado sem acompanhamento pela unidade de saúde, destas duas (28,6%) mulheres com exame citopatológico alterado não estão em acompanhamento e foram buscadas pelo serviço para dar continuidade ao tratamento.</a:t>
            </a:r>
          </a:p>
          <a:p>
            <a:endParaRPr lang="pt-BR" sz="2000" dirty="0" smtClean="0"/>
          </a:p>
          <a:p>
            <a:endParaRPr lang="pt-BR" sz="2000" dirty="0"/>
          </a:p>
        </p:txBody>
      </p:sp>
      <p:graphicFrame>
        <p:nvGraphicFramePr>
          <p:cNvPr id="4" name="Gráfico 3"/>
          <p:cNvGraphicFramePr/>
          <p:nvPr/>
        </p:nvGraphicFramePr>
        <p:xfrm>
          <a:off x="1115616" y="2924944"/>
          <a:ext cx="7200800"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a:bodyPr>
          <a:lstStyle/>
          <a:p>
            <a:r>
              <a:rPr lang="pt-BR" sz="2200" dirty="0" smtClean="0">
                <a:latin typeface="Arial" pitchFamily="34" charset="0"/>
                <a:cs typeface="Arial" pitchFamily="34" charset="0"/>
              </a:rPr>
              <a:t>Objetivo 4. Melhorar o registro das informações</a:t>
            </a:r>
            <a:endParaRPr lang="pt-BR" sz="2200" dirty="0">
              <a:latin typeface="Arial" pitchFamily="34" charset="0"/>
              <a:cs typeface="Arial" pitchFamily="34" charset="0"/>
            </a:endParaRPr>
          </a:p>
        </p:txBody>
      </p:sp>
      <p:sp>
        <p:nvSpPr>
          <p:cNvPr id="3" name="Espaço Reservado para Conteúdo 2"/>
          <p:cNvSpPr>
            <a:spLocks noGrp="1"/>
          </p:cNvSpPr>
          <p:nvPr>
            <p:ph idx="1"/>
          </p:nvPr>
        </p:nvSpPr>
        <p:spPr>
          <a:xfrm>
            <a:off x="457200" y="980728"/>
            <a:ext cx="8229600" cy="5145435"/>
          </a:xfrm>
        </p:spPr>
        <p:txBody>
          <a:bodyPr>
            <a:normAutofit/>
          </a:bodyPr>
          <a:lstStyle/>
          <a:p>
            <a:r>
              <a:rPr lang="pt-BR" sz="1800" dirty="0" smtClean="0">
                <a:latin typeface="Arial" pitchFamily="34" charset="0"/>
                <a:cs typeface="Arial" pitchFamily="34" charset="0"/>
              </a:rPr>
              <a:t>4.1. Meta: Manter registro da coleta de exame citopatológico de colo de útero em registro específico em 100% das mulheres cadastradas. </a:t>
            </a:r>
            <a:endParaRPr lang="pt-BR" sz="1800" dirty="0" smtClean="0">
              <a:latin typeface="Arial" pitchFamily="34" charset="0"/>
              <a:cs typeface="Arial" pitchFamily="34" charset="0"/>
            </a:endParaRPr>
          </a:p>
          <a:p>
            <a:pPr>
              <a:buNone/>
            </a:pPr>
            <a:endParaRPr lang="pt-BR" sz="1800" dirty="0" smtClean="0">
              <a:latin typeface="Arial" pitchFamily="34" charset="0"/>
              <a:cs typeface="Arial" pitchFamily="34" charset="0"/>
            </a:endParaRPr>
          </a:p>
          <a:p>
            <a:r>
              <a:rPr lang="pt-BR" sz="1800" dirty="0" smtClean="0">
                <a:latin typeface="Arial" pitchFamily="34" charset="0"/>
                <a:cs typeface="Arial" pitchFamily="34" charset="0"/>
              </a:rPr>
              <a:t>No  início da intervenção, a UBS não tinha o registro atualizado do exame citopatológico, nem prontuário e nem existiam fichas-espelhos. No primeiro mês</a:t>
            </a:r>
            <a:r>
              <a:rPr lang="pt-BR" sz="1800" dirty="0" smtClean="0">
                <a:latin typeface="Arial" pitchFamily="34" charset="0"/>
                <a:cs typeface="Arial" pitchFamily="34" charset="0"/>
              </a:rPr>
              <a:t>, o </a:t>
            </a:r>
            <a:r>
              <a:rPr lang="pt-BR" sz="1800" dirty="0" smtClean="0">
                <a:latin typeface="Arial" pitchFamily="34" charset="0"/>
                <a:cs typeface="Arial" pitchFamily="34" charset="0"/>
              </a:rPr>
              <a:t>número de registros adequados do exame citopatológico de colo de útero foi zero, no segundo </a:t>
            </a:r>
            <a:r>
              <a:rPr lang="pt-BR" sz="1800" dirty="0" smtClean="0">
                <a:latin typeface="Arial" pitchFamily="34" charset="0"/>
                <a:cs typeface="Arial" pitchFamily="34" charset="0"/>
              </a:rPr>
              <a:t>mês 50 </a:t>
            </a:r>
            <a:r>
              <a:rPr lang="pt-BR" sz="1800" dirty="0" smtClean="0">
                <a:latin typeface="Arial" pitchFamily="34" charset="0"/>
                <a:cs typeface="Arial" pitchFamily="34" charset="0"/>
              </a:rPr>
              <a:t>(29,1%) mulheres tinham esse registro e no terceiro mês não houve mais registros, ficando os 50 (21,1%).</a:t>
            </a:r>
          </a:p>
          <a:p>
            <a:pPr>
              <a:buNone/>
            </a:pPr>
            <a:endParaRPr lang="pt-BR" sz="2000" dirty="0" smtClean="0"/>
          </a:p>
          <a:p>
            <a:endParaRPr lang="pt-BR" sz="2000" dirty="0" smtClean="0"/>
          </a:p>
          <a:p>
            <a:endParaRPr lang="pt-BR" sz="2000" dirty="0"/>
          </a:p>
        </p:txBody>
      </p:sp>
      <p:graphicFrame>
        <p:nvGraphicFramePr>
          <p:cNvPr id="4" name="Gráfico 3"/>
          <p:cNvGraphicFramePr/>
          <p:nvPr/>
        </p:nvGraphicFramePr>
        <p:xfrm>
          <a:off x="1043608" y="3573016"/>
          <a:ext cx="7056784"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smtClean="0">
                <a:latin typeface="Arial" pitchFamily="34" charset="0"/>
                <a:cs typeface="Arial" pitchFamily="34" charset="0"/>
              </a:rPr>
              <a:t>4.2. Meta: Manter registro da realização da mamografia em registro específico em 100% das mulheres cadastradas</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124744"/>
            <a:ext cx="8229600" cy="5001419"/>
          </a:xfrm>
        </p:spPr>
        <p:txBody>
          <a:bodyPr>
            <a:normAutofit/>
          </a:bodyPr>
          <a:lstStyle/>
          <a:p>
            <a:pPr algn="just"/>
            <a:r>
              <a:rPr lang="pt-BR" sz="1800" dirty="0" smtClean="0">
                <a:latin typeface="Arial" pitchFamily="34" charset="0"/>
                <a:cs typeface="Arial" pitchFamily="34" charset="0"/>
              </a:rPr>
              <a:t>No primeiro mês,o número de registros adequados da mamografia foi zero. No segundo mês, quatro (6,1%) mulheres tiveram os registros adequados e no terceiro mês não houve mais registros.</a:t>
            </a:r>
          </a:p>
          <a:p>
            <a:endParaRPr lang="pt-BR" sz="2000" dirty="0" smtClean="0"/>
          </a:p>
          <a:p>
            <a:endParaRPr lang="pt-BR" sz="2000" dirty="0"/>
          </a:p>
        </p:txBody>
      </p:sp>
      <p:graphicFrame>
        <p:nvGraphicFramePr>
          <p:cNvPr id="4" name="Gráfico 3"/>
          <p:cNvGraphicFramePr/>
          <p:nvPr/>
        </p:nvGraphicFramePr>
        <p:xfrm>
          <a:off x="899592" y="2780928"/>
          <a:ext cx="6984776" cy="33843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Autofit/>
          </a:bodyPr>
          <a:lstStyle/>
          <a:p>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Objetivo 5. Mapear as mulheres de risco para câncer de colo de útero e de mama </a:t>
            </a:r>
            <a:br>
              <a:rPr lang="pt-BR" sz="2200" dirty="0" smtClean="0">
                <a:latin typeface="Arial" pitchFamily="34" charset="0"/>
                <a:cs typeface="Arial" pitchFamily="34" charset="0"/>
              </a:rPr>
            </a:br>
            <a:endParaRPr lang="pt-BR" sz="2200" dirty="0">
              <a:latin typeface="Arial" pitchFamily="34" charset="0"/>
              <a:cs typeface="Arial" pitchFamily="34" charset="0"/>
            </a:endParaRPr>
          </a:p>
        </p:txBody>
      </p:sp>
      <p:sp>
        <p:nvSpPr>
          <p:cNvPr id="3" name="Espaço Reservado para Conteúdo 2"/>
          <p:cNvSpPr>
            <a:spLocks noGrp="1"/>
          </p:cNvSpPr>
          <p:nvPr>
            <p:ph idx="1"/>
          </p:nvPr>
        </p:nvSpPr>
        <p:spPr>
          <a:xfrm>
            <a:off x="457200" y="1052736"/>
            <a:ext cx="8229600" cy="5073427"/>
          </a:xfrm>
        </p:spPr>
        <p:txBody>
          <a:bodyPr>
            <a:normAutofit/>
          </a:bodyPr>
          <a:lstStyle/>
          <a:p>
            <a:pPr algn="just"/>
            <a:r>
              <a:rPr lang="pt-BR" sz="1800" dirty="0" smtClean="0">
                <a:latin typeface="Arial" pitchFamily="34" charset="0"/>
                <a:cs typeface="Arial" pitchFamily="34" charset="0"/>
              </a:rPr>
              <a:t>Meta 5.1. Pesquisar sinais de alerta para câncer de colo de útero em 100% das mulheres entre 25 e 64 </a:t>
            </a:r>
            <a:r>
              <a:rPr lang="pt-BR" sz="1800" dirty="0" smtClean="0">
                <a:latin typeface="Arial" pitchFamily="34" charset="0"/>
                <a:cs typeface="Arial" pitchFamily="34" charset="0"/>
              </a:rPr>
              <a:t>anos</a:t>
            </a:r>
          </a:p>
          <a:p>
            <a:pPr algn="just">
              <a:buNone/>
            </a:pPr>
            <a:endParaRPr lang="pt-BR" sz="1800" dirty="0" smtClean="0">
              <a:latin typeface="Arial" pitchFamily="34" charset="0"/>
              <a:cs typeface="Arial" pitchFamily="34" charset="0"/>
            </a:endParaRPr>
          </a:p>
          <a:p>
            <a:pPr algn="just">
              <a:buNone/>
            </a:pPr>
            <a:r>
              <a:rPr lang="pt-BR" sz="1800" dirty="0" smtClean="0">
                <a:latin typeface="Arial" pitchFamily="34" charset="0"/>
                <a:cs typeface="Arial" pitchFamily="34" charset="0"/>
              </a:rPr>
              <a:t>      Nossa UBS,tem aproximadamente 885 mulheres entre 25 e 64 anos, destas realizaram pesquisa de sinais de alerta para câncer de colo de útero, no primeiro mês 31 (54,4%) de 57 que frequentou o programa na UBS. No segundo mês, 145 (84,3%) mulheres foram pesquisadas de 172 residentes. E ao longo da intervenção foram pesquisadas 199 (84%) mulheres de 237.</a:t>
            </a:r>
          </a:p>
          <a:p>
            <a:pPr>
              <a:buNone/>
            </a:pPr>
            <a:endParaRPr lang="pt-BR" sz="2000" dirty="0" smtClean="0"/>
          </a:p>
          <a:p>
            <a:pPr>
              <a:buNone/>
            </a:pPr>
            <a:endParaRPr lang="pt-BR" sz="2000" dirty="0" smtClean="0"/>
          </a:p>
          <a:p>
            <a:endParaRPr lang="pt-BR" sz="2000" dirty="0" smtClean="0"/>
          </a:p>
          <a:p>
            <a:endParaRPr lang="pt-BR" sz="2000" dirty="0"/>
          </a:p>
        </p:txBody>
      </p:sp>
      <p:graphicFrame>
        <p:nvGraphicFramePr>
          <p:cNvPr id="4" name="Gráfico 3"/>
          <p:cNvGraphicFramePr/>
          <p:nvPr/>
        </p:nvGraphicFramePr>
        <p:xfrm>
          <a:off x="899592" y="3933057"/>
          <a:ext cx="7416824" cy="266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smtClean="0">
                <a:latin typeface="Arial" pitchFamily="34" charset="0"/>
                <a:cs typeface="Arial" pitchFamily="34" charset="0"/>
              </a:rPr>
              <a:t>5.2. Meta: Realizar avaliação de risco para câncer de mama em</a:t>
            </a:r>
            <a:br>
              <a:rPr lang="pt-BR" sz="2200" dirty="0" smtClean="0">
                <a:latin typeface="Arial" pitchFamily="34" charset="0"/>
                <a:cs typeface="Arial" pitchFamily="34" charset="0"/>
              </a:rPr>
            </a:br>
            <a:r>
              <a:rPr lang="pt-BR" sz="2200" dirty="0" smtClean="0">
                <a:latin typeface="Arial" pitchFamily="34" charset="0"/>
                <a:cs typeface="Arial" pitchFamily="34" charset="0"/>
              </a:rPr>
              <a:t>100% das mulheres entre 50 e 69 anos.</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124744"/>
            <a:ext cx="8229600" cy="5001419"/>
          </a:xfrm>
        </p:spPr>
        <p:txBody>
          <a:bodyPr>
            <a:normAutofit/>
          </a:bodyPr>
          <a:lstStyle/>
          <a:p>
            <a:pPr algn="just"/>
            <a:r>
              <a:rPr lang="pt-BR" sz="1800" dirty="0" smtClean="0">
                <a:latin typeface="Arial" pitchFamily="34" charset="0"/>
                <a:cs typeface="Arial" pitchFamily="34" charset="0"/>
              </a:rPr>
              <a:t>A UBS tem aproximadamente 210 mulheres entre 50 e 69 anos, destas quatro  (17,4%) realizaram pesquisa de sinais de alerta para câncer de mama no primeiro mês, das 23 que frequentaram o programa na UBS. No segundo mês, 46 (69,7%) mulheres das 66 tiveram a pesquisa dos sinais de alerta. Ao longo da intervenção foram pesquisadas 67 (75,3%) mulheres de 89 que frequentaram o programa na UBS.</a:t>
            </a:r>
          </a:p>
          <a:p>
            <a:endParaRPr lang="pt-BR" sz="2000" dirty="0" smtClean="0"/>
          </a:p>
          <a:p>
            <a:endParaRPr lang="pt-BR" sz="2000" dirty="0"/>
          </a:p>
        </p:txBody>
      </p:sp>
      <p:graphicFrame>
        <p:nvGraphicFramePr>
          <p:cNvPr id="4" name="Gráfico 3"/>
          <p:cNvGraphicFramePr/>
          <p:nvPr/>
        </p:nvGraphicFramePr>
        <p:xfrm>
          <a:off x="971600" y="3429000"/>
          <a:ext cx="7272808"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8229600" cy="1008112"/>
          </a:xfrm>
        </p:spPr>
        <p:txBody>
          <a:bodyPr>
            <a:normAutofit fontScale="90000"/>
          </a:bodyPr>
          <a:lstStyle/>
          <a:p>
            <a:r>
              <a:rPr lang="pt-BR" sz="2200" dirty="0" smtClean="0">
                <a:latin typeface="Arial" pitchFamily="34" charset="0"/>
                <a:cs typeface="Arial" pitchFamily="34" charset="0"/>
              </a:rPr>
              <a:t>Objetivo 6. Promover a saúde das mulheres que realizam detecção precoce de câncer de colo de útero e de mama na unidade de saúde</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539552" y="1019869"/>
            <a:ext cx="8229600" cy="3633267"/>
          </a:xfrm>
        </p:spPr>
        <p:txBody>
          <a:bodyPr>
            <a:normAutofit/>
          </a:bodyPr>
          <a:lstStyle/>
          <a:p>
            <a:pPr algn="just"/>
            <a:r>
              <a:rPr lang="pt-BR" sz="1600" dirty="0" smtClean="0">
                <a:latin typeface="Arial" pitchFamily="34" charset="0"/>
                <a:cs typeface="Arial" pitchFamily="34" charset="0"/>
              </a:rPr>
              <a:t>6.1. Meta: Orientar 100% das mulheres cadastradas sobre doenças sexualmente transmissíveis (DST) e fatores de risco para câncer de colo de útero</a:t>
            </a:r>
            <a:r>
              <a:rPr lang="pt-BR" sz="1600" dirty="0" smtClean="0">
                <a:latin typeface="Arial" pitchFamily="34" charset="0"/>
                <a:cs typeface="Arial" pitchFamily="34" charset="0"/>
              </a:rPr>
              <a:t>.</a:t>
            </a:r>
          </a:p>
          <a:p>
            <a:pPr algn="just">
              <a:buNone/>
            </a:pPr>
            <a:endParaRPr lang="pt-BR" sz="1600" dirty="0" smtClean="0">
              <a:latin typeface="Arial" pitchFamily="34" charset="0"/>
              <a:cs typeface="Arial" pitchFamily="34" charset="0"/>
            </a:endParaRPr>
          </a:p>
          <a:p>
            <a:pPr algn="just"/>
            <a:r>
              <a:rPr lang="pt-BR" sz="1600" dirty="0" smtClean="0">
                <a:latin typeface="Arial" pitchFamily="34" charset="0"/>
                <a:cs typeface="Arial" pitchFamily="34" charset="0"/>
              </a:rPr>
              <a:t>No </a:t>
            </a:r>
            <a:r>
              <a:rPr lang="pt-BR" sz="1600" dirty="0" smtClean="0">
                <a:latin typeface="Arial" pitchFamily="34" charset="0"/>
                <a:cs typeface="Arial" pitchFamily="34" charset="0"/>
              </a:rPr>
              <a:t>primeiro mês, 57 mulheres residentes no território frequentaram o programa na UBS, destas 34 (59,6%) foram orientadas sobre DST e fatores de risco para câncer de colo de útero. No segundo mês, de 172 mulheres residentes no território, 148 (86%) mulheres foram orientadas sobre DST e fatores de risco para câncer de colo de útero. No terceiro mês,237 mulheres frequentaram o programa na UBS, destas </a:t>
            </a:r>
            <a:r>
              <a:rPr lang="pt-BR" sz="1600" dirty="0" smtClean="0">
                <a:latin typeface="Arial" pitchFamily="34" charset="0"/>
                <a:cs typeface="Arial" pitchFamily="34" charset="0"/>
              </a:rPr>
              <a:t>203 (</a:t>
            </a:r>
            <a:r>
              <a:rPr lang="pt-BR" sz="1600" dirty="0" smtClean="0">
                <a:latin typeface="Arial" pitchFamily="34" charset="0"/>
                <a:cs typeface="Arial" pitchFamily="34" charset="0"/>
              </a:rPr>
              <a:t>85,7%) mulheres foram orientadas sobre DST e fatores de risco para câncer de colo de útero. </a:t>
            </a:r>
          </a:p>
          <a:p>
            <a:endParaRPr lang="pt-BR" sz="1600" dirty="0" smtClean="0">
              <a:latin typeface="Arial" pitchFamily="34" charset="0"/>
              <a:cs typeface="Arial" pitchFamily="34" charset="0"/>
            </a:endParaRPr>
          </a:p>
          <a:p>
            <a:endParaRPr lang="pt-BR" sz="2000" dirty="0"/>
          </a:p>
        </p:txBody>
      </p:sp>
      <p:graphicFrame>
        <p:nvGraphicFramePr>
          <p:cNvPr id="4" name="Gráfico 3"/>
          <p:cNvGraphicFramePr/>
          <p:nvPr/>
        </p:nvGraphicFramePr>
        <p:xfrm>
          <a:off x="1043608" y="3645024"/>
          <a:ext cx="7416824" cy="2880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dirty="0" smtClean="0">
                <a:latin typeface="Arial" pitchFamily="34" charset="0"/>
                <a:cs typeface="Arial" pitchFamily="34" charset="0"/>
              </a:rPr>
              <a:t>6.2. Meta: Orientar 100% das mulheres cadastradas sobre doenças sexualmente transmissíveis (DST) e fatores de risco para câncer de mama.</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340768"/>
            <a:ext cx="8229600" cy="5400600"/>
          </a:xfrm>
        </p:spPr>
        <p:txBody>
          <a:bodyPr>
            <a:normAutofit/>
          </a:bodyPr>
          <a:lstStyle/>
          <a:p>
            <a:pPr algn="just"/>
            <a:r>
              <a:rPr lang="pt-BR" sz="1800" dirty="0" smtClean="0">
                <a:latin typeface="Arial" pitchFamily="34" charset="0"/>
                <a:cs typeface="Arial" pitchFamily="34" charset="0"/>
              </a:rPr>
              <a:t>No primeiro mês</a:t>
            </a:r>
            <a:r>
              <a:rPr lang="pt-BR" sz="1800" dirty="0" smtClean="0">
                <a:latin typeface="Arial" pitchFamily="34" charset="0"/>
                <a:cs typeface="Arial" pitchFamily="34" charset="0"/>
              </a:rPr>
              <a:t>, 23 </a:t>
            </a:r>
            <a:r>
              <a:rPr lang="pt-BR" sz="1800" dirty="0" smtClean="0">
                <a:latin typeface="Arial" pitchFamily="34" charset="0"/>
                <a:cs typeface="Arial" pitchFamily="34" charset="0"/>
              </a:rPr>
              <a:t>mulheres residentes no território frequentaram o programa na UBS, delas </a:t>
            </a:r>
            <a:r>
              <a:rPr lang="pt-BR" sz="1800" dirty="0" smtClean="0">
                <a:latin typeface="Arial" pitchFamily="34" charset="0"/>
                <a:cs typeface="Arial" pitchFamily="34" charset="0"/>
              </a:rPr>
              <a:t>três (13</a:t>
            </a:r>
            <a:r>
              <a:rPr lang="pt-BR" sz="1800" dirty="0" smtClean="0">
                <a:latin typeface="Arial" pitchFamily="34" charset="0"/>
                <a:cs typeface="Arial" pitchFamily="34" charset="0"/>
              </a:rPr>
              <a:t>%) mulheres foram orientadas sobre DST e fatores de risco para câncer de mama. No segundo mês,de 66 mulheres residentes no território, 45 (68,2%) foram orientadas sobre DST e fatores de risco para câncer de mama. Durante o período de intervenção, 66 (74,2%) mulheres de 89 mulheres residentes na área e acompanhadas pela UBS foram orientadas sobre DST e fatores de risco para câncer de mama.</a:t>
            </a:r>
          </a:p>
          <a:p>
            <a:endParaRPr lang="pt-BR" sz="2000" dirty="0" smtClean="0">
              <a:latin typeface="Arial" pitchFamily="34" charset="0"/>
              <a:cs typeface="Arial" pitchFamily="34" charset="0"/>
            </a:endParaRPr>
          </a:p>
          <a:p>
            <a:endParaRPr lang="pt-BR" sz="2400" dirty="0"/>
          </a:p>
        </p:txBody>
      </p:sp>
      <p:graphicFrame>
        <p:nvGraphicFramePr>
          <p:cNvPr id="4" name="Gráfico 3"/>
          <p:cNvGraphicFramePr/>
          <p:nvPr/>
        </p:nvGraphicFramePr>
        <p:xfrm>
          <a:off x="1259632" y="3645024"/>
          <a:ext cx="6840760" cy="2791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normAutofit/>
          </a:bodyPr>
          <a:lstStyle/>
          <a:p>
            <a:pPr algn="l"/>
            <a:r>
              <a:rPr lang="pt-BR" sz="2200" dirty="0" smtClean="0">
                <a:latin typeface="Arial" pitchFamily="34" charset="0"/>
                <a:cs typeface="Arial" pitchFamily="34" charset="0"/>
              </a:rPr>
              <a:t>INTRODUÇÃO</a:t>
            </a:r>
            <a:endParaRPr lang="pt-BR" sz="2200" dirty="0">
              <a:latin typeface="Arial" pitchFamily="34" charset="0"/>
              <a:cs typeface="Arial" pitchFamily="34" charset="0"/>
            </a:endParaRPr>
          </a:p>
        </p:txBody>
      </p:sp>
      <p:sp>
        <p:nvSpPr>
          <p:cNvPr id="3" name="Espaço Reservado para Conteúdo 2"/>
          <p:cNvSpPr>
            <a:spLocks noGrp="1"/>
          </p:cNvSpPr>
          <p:nvPr>
            <p:ph idx="1"/>
          </p:nvPr>
        </p:nvSpPr>
        <p:spPr>
          <a:xfrm>
            <a:off x="467544" y="1196752"/>
            <a:ext cx="4618856" cy="2332856"/>
          </a:xfrm>
        </p:spPr>
        <p:txBody>
          <a:bodyPr>
            <a:normAutofit/>
          </a:bodyPr>
          <a:lstStyle/>
          <a:p>
            <a:pPr>
              <a:buClr>
                <a:srgbClr val="00B0F0"/>
              </a:buClr>
              <a:buFont typeface="Wingdings" pitchFamily="2" charset="2"/>
              <a:buChar char="q"/>
            </a:pPr>
            <a:r>
              <a:rPr lang="pt-BR" sz="1800" dirty="0" smtClean="0">
                <a:latin typeface="Arial" pitchFamily="34" charset="0"/>
                <a:cs typeface="Arial" pitchFamily="34" charset="0"/>
              </a:rPr>
              <a:t>Acrelândia - </a:t>
            </a:r>
            <a:r>
              <a:rPr lang="pt-BR" sz="1800" dirty="0">
                <a:latin typeface="Arial" pitchFamily="34" charset="0"/>
                <a:cs typeface="Arial" pitchFamily="34" charset="0"/>
              </a:rPr>
              <a:t>nordeste do </a:t>
            </a:r>
            <a:endParaRPr lang="pt-BR" sz="1800" dirty="0" smtClean="0">
              <a:latin typeface="Arial" pitchFamily="34" charset="0"/>
              <a:cs typeface="Arial" pitchFamily="34" charset="0"/>
            </a:endParaRPr>
          </a:p>
          <a:p>
            <a:pPr>
              <a:buClr>
                <a:srgbClr val="00B0F0"/>
              </a:buClr>
              <a:buNone/>
            </a:pPr>
            <a:r>
              <a:rPr lang="pt-BR" sz="1800" dirty="0" smtClean="0">
                <a:latin typeface="Arial" pitchFamily="34" charset="0"/>
                <a:cs typeface="Arial" pitchFamily="34" charset="0"/>
              </a:rPr>
              <a:t>AC, fundada 28/4/92</a:t>
            </a:r>
            <a:r>
              <a:rPr lang="pt-BR" sz="1800" dirty="0">
                <a:latin typeface="Arial" pitchFamily="34" charset="0"/>
                <a:cs typeface="Arial" pitchFamily="34" charset="0"/>
              </a:rPr>
              <a:t>. </a:t>
            </a:r>
            <a:endParaRPr lang="pt-BR" sz="1800" dirty="0" smtClean="0">
              <a:latin typeface="Arial" pitchFamily="34" charset="0"/>
              <a:cs typeface="Arial" pitchFamily="34" charset="0"/>
            </a:endParaRPr>
          </a:p>
          <a:p>
            <a:pPr>
              <a:buClr>
                <a:srgbClr val="00B0F0"/>
              </a:buClr>
              <a:buFont typeface="Wingdings" pitchFamily="2" charset="2"/>
              <a:buChar char="q"/>
            </a:pPr>
            <a:r>
              <a:rPr lang="pt-BR" sz="1800" dirty="0" smtClean="0">
                <a:latin typeface="Arial" pitchFamily="34" charset="0"/>
                <a:cs typeface="Arial" pitchFamily="34" charset="0"/>
              </a:rPr>
              <a:t>12.538 </a:t>
            </a:r>
            <a:r>
              <a:rPr lang="pt-BR" sz="1800" dirty="0">
                <a:latin typeface="Arial" pitchFamily="34" charset="0"/>
                <a:cs typeface="Arial" pitchFamily="34" charset="0"/>
              </a:rPr>
              <a:t>habitantes </a:t>
            </a:r>
            <a:r>
              <a:rPr lang="pt-BR" sz="1800" dirty="0" smtClean="0">
                <a:latin typeface="Arial" pitchFamily="34" charset="0"/>
                <a:cs typeface="Arial" pitchFamily="34" charset="0"/>
              </a:rPr>
              <a:t>(IBGE,2014</a:t>
            </a:r>
            <a:r>
              <a:rPr lang="pt-BR" sz="1800" dirty="0">
                <a:latin typeface="Arial" pitchFamily="34" charset="0"/>
                <a:cs typeface="Arial" pitchFamily="34" charset="0"/>
              </a:rPr>
              <a:t>) </a:t>
            </a:r>
            <a:endParaRPr lang="pt-BR" sz="1800" dirty="0" smtClean="0">
              <a:latin typeface="Arial" pitchFamily="34" charset="0"/>
              <a:cs typeface="Arial" pitchFamily="34" charset="0"/>
            </a:endParaRPr>
          </a:p>
          <a:p>
            <a:pPr>
              <a:buClr>
                <a:srgbClr val="00B0F0"/>
              </a:buClr>
              <a:buNone/>
            </a:pPr>
            <a:r>
              <a:rPr lang="pt-BR" sz="1800" dirty="0" smtClean="0">
                <a:latin typeface="Arial" pitchFamily="34" charset="0"/>
                <a:cs typeface="Arial" pitchFamily="34" charset="0"/>
              </a:rPr>
              <a:t>e 1.807.916 </a:t>
            </a:r>
            <a:r>
              <a:rPr lang="pt-BR" sz="1800" dirty="0">
                <a:latin typeface="Arial" pitchFamily="34" charset="0"/>
                <a:cs typeface="Arial" pitchFamily="34" charset="0"/>
              </a:rPr>
              <a:t>km² (7,49 h/km²</a:t>
            </a:r>
            <a:r>
              <a:rPr lang="pt-BR" sz="1800" dirty="0" smtClean="0">
                <a:latin typeface="Arial" pitchFamily="34" charset="0"/>
                <a:cs typeface="Arial" pitchFamily="34" charset="0"/>
              </a:rPr>
              <a:t>).</a:t>
            </a:r>
            <a:endParaRPr lang="pt-BR" sz="1800" dirty="0">
              <a:latin typeface="Arial" pitchFamily="34" charset="0"/>
              <a:cs typeface="Arial" pitchFamily="34" charset="0"/>
            </a:endParaRPr>
          </a:p>
          <a:p>
            <a:pPr>
              <a:buNone/>
            </a:pPr>
            <a:endParaRPr lang="pt-BR" sz="2000" dirty="0"/>
          </a:p>
          <a:p>
            <a:endParaRPr lang="pt-BR" dirty="0" smtClean="0"/>
          </a:p>
          <a:p>
            <a:endParaRPr lang="pt-BR" dirty="0"/>
          </a:p>
          <a:p>
            <a:endParaRPr lang="pt-BR" sz="2200" dirty="0" smtClean="0"/>
          </a:p>
          <a:p>
            <a:endParaRPr lang="pt-BR" sz="2400" dirty="0" smtClean="0">
              <a:latin typeface="Arial" pitchFamily="34" charset="0"/>
              <a:cs typeface="Arial" pitchFamily="34" charset="0"/>
            </a:endParaRPr>
          </a:p>
          <a:p>
            <a:endParaRPr lang="pt-BR" dirty="0"/>
          </a:p>
        </p:txBody>
      </p:sp>
      <p:pic>
        <p:nvPicPr>
          <p:cNvPr id="4" name="Imagem 3" descr="Acre.jpg"/>
          <p:cNvPicPr>
            <a:picLocks noChangeAspect="1"/>
          </p:cNvPicPr>
          <p:nvPr/>
        </p:nvPicPr>
        <p:blipFill>
          <a:blip r:embed="rId2" cstate="print"/>
          <a:stretch>
            <a:fillRect/>
          </a:stretch>
        </p:blipFill>
        <p:spPr>
          <a:xfrm>
            <a:off x="5508104" y="188640"/>
            <a:ext cx="3487663" cy="2193654"/>
          </a:xfrm>
          <a:prstGeom prst="rect">
            <a:avLst/>
          </a:prstGeom>
        </p:spPr>
      </p:pic>
      <p:sp>
        <p:nvSpPr>
          <p:cNvPr id="5" name="Retângulo 4"/>
          <p:cNvSpPr/>
          <p:nvPr/>
        </p:nvSpPr>
        <p:spPr>
          <a:xfrm>
            <a:off x="611560" y="3284984"/>
            <a:ext cx="4032448" cy="2308324"/>
          </a:xfrm>
          <a:prstGeom prst="rect">
            <a:avLst/>
          </a:prstGeom>
        </p:spPr>
        <p:txBody>
          <a:bodyPr wrap="square">
            <a:spAutoFit/>
          </a:bodyPr>
          <a:lstStyle/>
          <a:p>
            <a:pPr>
              <a:buClr>
                <a:srgbClr val="00B0F0"/>
              </a:buClr>
              <a:buFont typeface="Wingdings" pitchFamily="2" charset="2"/>
              <a:buChar char="q"/>
            </a:pPr>
            <a:r>
              <a:rPr lang="pt-BR" dirty="0" smtClean="0">
                <a:latin typeface="Arial" pitchFamily="34" charset="0"/>
                <a:cs typeface="Arial" pitchFamily="34" charset="0"/>
              </a:rPr>
              <a:t>5 UBS cada com 1 equipe de ESF - 2 urbanas </a:t>
            </a:r>
            <a:r>
              <a:rPr lang="pt-BR" dirty="0" smtClean="0">
                <a:latin typeface="Arial" pitchFamily="34" charset="0"/>
                <a:cs typeface="Arial" pitchFamily="34" charset="0"/>
              </a:rPr>
              <a:t>e </a:t>
            </a:r>
            <a:r>
              <a:rPr lang="pt-BR" dirty="0" smtClean="0">
                <a:latin typeface="Arial" pitchFamily="34" charset="0"/>
                <a:cs typeface="Arial" pitchFamily="34" charset="0"/>
              </a:rPr>
              <a:t>3 rurais</a:t>
            </a:r>
          </a:p>
          <a:p>
            <a:pPr>
              <a:buClr>
                <a:srgbClr val="00B0F0"/>
              </a:buClr>
            </a:pPr>
            <a:endParaRPr lang="pt-BR" dirty="0" smtClean="0">
              <a:latin typeface="Arial" pitchFamily="34" charset="0"/>
              <a:cs typeface="Arial" pitchFamily="34" charset="0"/>
            </a:endParaRPr>
          </a:p>
          <a:p>
            <a:pPr>
              <a:buClr>
                <a:srgbClr val="00B0F0"/>
              </a:buClr>
              <a:buFont typeface="Wingdings" pitchFamily="2" charset="2"/>
              <a:buChar char="q"/>
            </a:pPr>
            <a:r>
              <a:rPr lang="pt-BR" dirty="0" smtClean="0">
                <a:latin typeface="Arial" pitchFamily="34" charset="0"/>
                <a:cs typeface="Arial" pitchFamily="34" charset="0"/>
              </a:rPr>
              <a:t>1 NASF</a:t>
            </a:r>
          </a:p>
          <a:p>
            <a:pPr>
              <a:buClr>
                <a:srgbClr val="00B0F0"/>
              </a:buClr>
              <a:buFont typeface="Wingdings" pitchFamily="2" charset="2"/>
              <a:buChar char="q"/>
            </a:pPr>
            <a:endParaRPr lang="pt-BR" dirty="0" smtClean="0">
              <a:latin typeface="Arial" pitchFamily="34" charset="0"/>
              <a:cs typeface="Arial" pitchFamily="34" charset="0"/>
            </a:endParaRPr>
          </a:p>
          <a:p>
            <a:pPr>
              <a:buClr>
                <a:srgbClr val="00B0F0"/>
              </a:buClr>
              <a:buFont typeface="Wingdings" pitchFamily="2" charset="2"/>
              <a:buChar char="q"/>
            </a:pPr>
            <a:r>
              <a:rPr lang="pt-BR" dirty="0" smtClean="0">
                <a:latin typeface="Arial" pitchFamily="34" charset="0"/>
                <a:cs typeface="Arial" pitchFamily="34" charset="0"/>
              </a:rPr>
              <a:t>Encaminhamentos de muitos usuários para capital (120km) e não tem transporte público no município</a:t>
            </a:r>
            <a:endParaRPr lang="pt-BR" dirty="0" smtClean="0">
              <a:latin typeface="Arial" pitchFamily="34" charset="0"/>
              <a:cs typeface="Arial" pitchFamily="34" charset="0"/>
            </a:endParaRPr>
          </a:p>
        </p:txBody>
      </p:sp>
      <p:pic>
        <p:nvPicPr>
          <p:cNvPr id="7" name="Imagem 6" descr="UMS Acrelandia.jpg"/>
          <p:cNvPicPr>
            <a:picLocks noChangeAspect="1"/>
          </p:cNvPicPr>
          <p:nvPr/>
        </p:nvPicPr>
        <p:blipFill>
          <a:blip r:embed="rId3" cstate="print"/>
          <a:stretch>
            <a:fillRect/>
          </a:stretch>
        </p:blipFill>
        <p:spPr>
          <a:xfrm>
            <a:off x="5364088" y="2564904"/>
            <a:ext cx="3238499" cy="2448272"/>
          </a:xfrm>
          <a:prstGeom prst="rect">
            <a:avLst/>
          </a:prstGeom>
        </p:spPr>
      </p:pic>
      <p:sp>
        <p:nvSpPr>
          <p:cNvPr id="9" name="CaixaDeTexto 8"/>
          <p:cNvSpPr txBox="1"/>
          <p:nvPr/>
        </p:nvSpPr>
        <p:spPr>
          <a:xfrm>
            <a:off x="5004048" y="5157192"/>
            <a:ext cx="3672408" cy="646331"/>
          </a:xfrm>
          <a:prstGeom prst="rect">
            <a:avLst/>
          </a:prstGeom>
          <a:noFill/>
        </p:spPr>
        <p:txBody>
          <a:bodyPr wrap="square" rtlCol="0">
            <a:spAutoFit/>
          </a:bodyPr>
          <a:lstStyle/>
          <a:p>
            <a:pPr>
              <a:buClr>
                <a:srgbClr val="00B0F0"/>
              </a:buClr>
              <a:buFont typeface="Wingdings" pitchFamily="2" charset="2"/>
              <a:buChar char="q"/>
            </a:pPr>
            <a:r>
              <a:rPr lang="pt-BR" dirty="0" smtClean="0"/>
              <a:t>Unidade mista e não tem hospital no município</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smtClean="0">
                <a:latin typeface="Arial" pitchFamily="34" charset="0"/>
                <a:cs typeface="Arial" pitchFamily="34" charset="0"/>
              </a:rPr>
              <a:t> </a:t>
            </a:r>
            <a:r>
              <a:rPr lang="pt-BR" sz="2200" b="1" dirty="0" smtClean="0">
                <a:latin typeface="Arial" pitchFamily="34" charset="0"/>
                <a:cs typeface="Arial" pitchFamily="34" charset="0"/>
              </a:rPr>
              <a:t>Importância  da  intervenção  para  a  equipe</a:t>
            </a:r>
            <a:endParaRPr lang="pt-BR" sz="2200" b="1" dirty="0"/>
          </a:p>
        </p:txBody>
      </p:sp>
      <p:sp>
        <p:nvSpPr>
          <p:cNvPr id="3" name="Espaço Reservado para Conteúdo 2"/>
          <p:cNvSpPr>
            <a:spLocks noGrp="1"/>
          </p:cNvSpPr>
          <p:nvPr>
            <p:ph idx="1"/>
          </p:nvPr>
        </p:nvSpPr>
        <p:spPr/>
        <p:txBody>
          <a:bodyPr>
            <a:normAutofit/>
          </a:bodyPr>
          <a:lstStyle/>
          <a:p>
            <a:pPr>
              <a:buClr>
                <a:srgbClr val="00B0F0"/>
              </a:buClr>
              <a:buFont typeface="Wingdings" pitchFamily="2" charset="2"/>
              <a:buChar char="q"/>
            </a:pPr>
            <a:r>
              <a:rPr lang="pt-BR" sz="2200" dirty="0" smtClean="0">
                <a:latin typeface="Arial" pitchFamily="34" charset="0"/>
                <a:cs typeface="Arial" pitchFamily="34" charset="0"/>
              </a:rPr>
              <a:t>&gt; detecção </a:t>
            </a:r>
            <a:r>
              <a:rPr lang="pt-BR" sz="2200" dirty="0" smtClean="0">
                <a:latin typeface="Arial" pitchFamily="34" charset="0"/>
                <a:cs typeface="Arial" pitchFamily="34" charset="0"/>
              </a:rPr>
              <a:t>precoce </a:t>
            </a:r>
            <a:r>
              <a:rPr lang="pt-BR" sz="2200" dirty="0" smtClean="0">
                <a:latin typeface="Arial" pitchFamily="34" charset="0"/>
                <a:cs typeface="Arial" pitchFamily="34" charset="0"/>
              </a:rPr>
              <a:t>dos cânceres</a:t>
            </a: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&gt; </a:t>
            </a:r>
            <a:r>
              <a:rPr lang="pt-BR" sz="2200" dirty="0" smtClean="0">
                <a:latin typeface="Arial" pitchFamily="34" charset="0"/>
                <a:cs typeface="Arial" pitchFamily="34" charset="0"/>
              </a:rPr>
              <a:t>qualidade do </a:t>
            </a:r>
            <a:r>
              <a:rPr lang="pt-BR" sz="2200" dirty="0" smtClean="0">
                <a:latin typeface="Arial" pitchFamily="34" charset="0"/>
                <a:cs typeface="Arial" pitchFamily="34" charset="0"/>
              </a:rPr>
              <a:t>atendimento</a:t>
            </a:r>
          </a:p>
          <a:p>
            <a:pPr>
              <a:buClr>
                <a:srgbClr val="00B0F0"/>
              </a:buClr>
              <a:buFont typeface="Wingdings" pitchFamily="2" charset="2"/>
              <a:buChar char="q"/>
            </a:pPr>
            <a:r>
              <a:rPr lang="pt-BR" sz="2200" dirty="0" smtClean="0">
                <a:latin typeface="Arial" pitchFamily="34" charset="0"/>
                <a:cs typeface="Arial" pitchFamily="34" charset="0"/>
              </a:rPr>
              <a:t>Melhora dos registros</a:t>
            </a:r>
          </a:p>
          <a:p>
            <a:pPr>
              <a:buClr>
                <a:srgbClr val="00B0F0"/>
              </a:buClr>
              <a:buFont typeface="Wingdings" pitchFamily="2" charset="2"/>
              <a:buChar char="q"/>
            </a:pPr>
            <a:r>
              <a:rPr lang="pt-BR" sz="2200" dirty="0" smtClean="0">
                <a:latin typeface="Arial" pitchFamily="34" charset="0"/>
                <a:cs typeface="Arial" pitchFamily="34" charset="0"/>
              </a:rPr>
              <a:t>Integração da equipe</a:t>
            </a:r>
          </a:p>
          <a:p>
            <a:pPr>
              <a:buClr>
                <a:srgbClr val="00B0F0"/>
              </a:buClr>
              <a:buFont typeface="Wingdings" pitchFamily="2" charset="2"/>
              <a:buChar char="q"/>
            </a:pPr>
            <a:r>
              <a:rPr lang="pt-BR" sz="2200" dirty="0" smtClean="0">
                <a:latin typeface="Arial" pitchFamily="34" charset="0"/>
                <a:cs typeface="Arial" pitchFamily="34" charset="0"/>
              </a:rPr>
              <a:t>Capacitação/protocolo</a:t>
            </a:r>
          </a:p>
          <a:p>
            <a:pPr>
              <a:buNone/>
            </a:pPr>
            <a:endParaRPr lang="pt-BR" sz="2000" dirty="0" smtClean="0"/>
          </a:p>
          <a:p>
            <a:endParaRPr lang="pt-BR" sz="2000" dirty="0"/>
          </a:p>
        </p:txBody>
      </p:sp>
      <p:sp>
        <p:nvSpPr>
          <p:cNvPr id="4" name="Título 1"/>
          <p:cNvSpPr txBox="1">
            <a:spLocks/>
          </p:cNvSpPr>
          <p:nvPr/>
        </p:nvSpPr>
        <p:spPr>
          <a:xfrm>
            <a:off x="683568" y="371703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Para  o serviço</a:t>
            </a:r>
            <a:endParaRPr kumimoji="0" lang="pt-BR" sz="22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Retângulo 4"/>
          <p:cNvSpPr/>
          <p:nvPr/>
        </p:nvSpPr>
        <p:spPr>
          <a:xfrm>
            <a:off x="611560" y="4653136"/>
            <a:ext cx="4572000" cy="1785104"/>
          </a:xfrm>
          <a:prstGeom prst="rect">
            <a:avLst/>
          </a:prstGeom>
        </p:spPr>
        <p:txBody>
          <a:bodyPr>
            <a:spAutoFit/>
          </a:bodyPr>
          <a:lstStyle/>
          <a:p>
            <a:pPr>
              <a:buClr>
                <a:srgbClr val="00B0F0"/>
              </a:buClr>
              <a:buFont typeface="Wingdings" pitchFamily="2" charset="2"/>
              <a:buChar char="q"/>
            </a:pPr>
            <a:r>
              <a:rPr lang="pt-BR" sz="2200" dirty="0" smtClean="0">
                <a:latin typeface="Arial" pitchFamily="34" charset="0"/>
                <a:cs typeface="Arial" pitchFamily="34" charset="0"/>
              </a:rPr>
              <a:t>Sistematização das ações</a:t>
            </a: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Educação em saúde</a:t>
            </a:r>
          </a:p>
          <a:p>
            <a:pPr>
              <a:buClr>
                <a:srgbClr val="00B0F0"/>
              </a:buClr>
              <a:buFont typeface="Wingdings" pitchFamily="2" charset="2"/>
              <a:buChar char="q"/>
            </a:pPr>
            <a:r>
              <a:rPr lang="pt-BR" sz="2200" dirty="0" smtClean="0">
                <a:latin typeface="Arial" pitchFamily="34" charset="0"/>
                <a:cs typeface="Arial" pitchFamily="34" charset="0"/>
              </a:rPr>
              <a:t>Identificação dos riscos</a:t>
            </a:r>
          </a:p>
          <a:p>
            <a:pPr>
              <a:buClr>
                <a:srgbClr val="00B0F0"/>
              </a:buClr>
              <a:buFont typeface="Wingdings" pitchFamily="2" charset="2"/>
              <a:buChar char="q"/>
            </a:pPr>
            <a:r>
              <a:rPr lang="pt-BR" sz="2200" dirty="0" smtClean="0">
                <a:latin typeface="Arial" pitchFamily="34" charset="0"/>
                <a:cs typeface="Arial" pitchFamily="34" charset="0"/>
              </a:rPr>
              <a:t>Registros</a:t>
            </a:r>
          </a:p>
          <a:p>
            <a:pPr>
              <a:buClr>
                <a:srgbClr val="00B0F0"/>
              </a:buClr>
              <a:buFont typeface="Wingdings" pitchFamily="2" charset="2"/>
              <a:buChar char="q"/>
            </a:pPr>
            <a:r>
              <a:rPr lang="pt-BR" sz="2200" dirty="0" smtClean="0">
                <a:latin typeface="Arial" pitchFamily="34" charset="0"/>
                <a:cs typeface="Arial" pitchFamily="34" charset="0"/>
              </a:rPr>
              <a:t>Atribuições da equipe</a:t>
            </a:r>
            <a:endParaRPr lang="pt-BR" sz="2200" dirty="0" smtClean="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smtClean="0">
                <a:latin typeface="Arial" pitchFamily="34" charset="0"/>
                <a:cs typeface="Arial" pitchFamily="34" charset="0"/>
              </a:rPr>
              <a:t> </a:t>
            </a:r>
            <a:r>
              <a:rPr lang="pt-BR" sz="2200" b="1" dirty="0" smtClean="0">
                <a:latin typeface="Arial" pitchFamily="34" charset="0"/>
                <a:cs typeface="Arial" pitchFamily="34" charset="0"/>
              </a:rPr>
              <a:t>Importância  da  intervenção  para  a  comuni</a:t>
            </a:r>
            <a:r>
              <a:rPr lang="pt-BR" sz="2200" dirty="0" smtClean="0">
                <a:latin typeface="Arial" pitchFamily="34" charset="0"/>
                <a:cs typeface="Arial" pitchFamily="34" charset="0"/>
              </a:rPr>
              <a:t>dade</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p:txBody>
          <a:bodyPr>
            <a:normAutofit lnSpcReduction="10000"/>
          </a:bodyPr>
          <a:lstStyle/>
          <a:p>
            <a:pPr algn="just">
              <a:buClr>
                <a:srgbClr val="00B0F0"/>
              </a:buClr>
              <a:buFont typeface="Wingdings" pitchFamily="2" charset="2"/>
              <a:buChar char="q"/>
            </a:pPr>
            <a:r>
              <a:rPr lang="pt-BR" sz="2200" dirty="0" smtClean="0">
                <a:latin typeface="Arial" pitchFamily="34" charset="0"/>
                <a:cs typeface="Arial" pitchFamily="34" charset="0"/>
              </a:rPr>
              <a:t>O impacto da intervenção ainda é pouco percebido pela comunidade. A falta de conselhos locais de saúde dificultou muito o trabalho de promoção em saúde.</a:t>
            </a:r>
          </a:p>
          <a:p>
            <a:pPr algn="just">
              <a:buClr>
                <a:srgbClr val="00B0F0"/>
              </a:buClr>
              <a:buFont typeface="Wingdings" pitchFamily="2" charset="2"/>
              <a:buChar char="q"/>
            </a:pPr>
            <a:r>
              <a:rPr lang="pt-BR" sz="2200" dirty="0" smtClean="0">
                <a:latin typeface="Arial" pitchFamily="34" charset="0"/>
                <a:cs typeface="Arial" pitchFamily="34" charset="0"/>
              </a:rPr>
              <a:t>As mulheres demonstram satisfação com a qualidade do atendimento e a melhor preparação da equipe facilitou esses resultados. </a:t>
            </a:r>
          </a:p>
          <a:p>
            <a:pPr algn="just">
              <a:buClr>
                <a:srgbClr val="00B0F0"/>
              </a:buClr>
              <a:buFont typeface="Wingdings" pitchFamily="2" charset="2"/>
              <a:buChar char="q"/>
            </a:pPr>
            <a:r>
              <a:rPr lang="pt-BR" sz="2200" dirty="0" smtClean="0">
                <a:latin typeface="Arial" pitchFamily="34" charset="0"/>
                <a:cs typeface="Arial" pitchFamily="34" charset="0"/>
              </a:rPr>
              <a:t>As </a:t>
            </a:r>
            <a:r>
              <a:rPr lang="pt-BR" sz="2200" dirty="0" smtClean="0">
                <a:latin typeface="Arial" pitchFamily="34" charset="0"/>
                <a:cs typeface="Arial" pitchFamily="34" charset="0"/>
              </a:rPr>
              <a:t>mulheres foram sensibilizadas sobre o exame, periodicidade, sinais de alerta e fatores de riscos para esses cânceres. </a:t>
            </a:r>
            <a:endParaRPr lang="pt-BR" sz="2200" dirty="0" smtClean="0">
              <a:latin typeface="Arial" pitchFamily="34" charset="0"/>
              <a:cs typeface="Arial" pitchFamily="34" charset="0"/>
            </a:endParaRPr>
          </a:p>
          <a:p>
            <a:pPr algn="just">
              <a:buClr>
                <a:srgbClr val="00B0F0"/>
              </a:buClr>
              <a:buFont typeface="Wingdings" pitchFamily="2" charset="2"/>
              <a:buChar char="q"/>
            </a:pPr>
            <a:r>
              <a:rPr lang="pt-BR" sz="2200" dirty="0" smtClean="0">
                <a:latin typeface="Arial" pitchFamily="34" charset="0"/>
                <a:cs typeface="Arial" pitchFamily="34" charset="0"/>
              </a:rPr>
              <a:t>O intercâmbio de experiências e conhecimentos com pequenos grupos de mulheres, todas as semanas na UBS, propiciaram uma melhor compreensão do processo da prevenção de colo uterino e de mama. </a:t>
            </a:r>
          </a:p>
          <a:p>
            <a:pPr algn="just">
              <a:buNone/>
            </a:pPr>
            <a:endParaRPr lang="pt-BR" sz="2200" dirty="0" smtClean="0">
              <a:latin typeface="Arial" pitchFamily="34" charset="0"/>
              <a:cs typeface="Arial" pitchFamily="34" charset="0"/>
            </a:endParaRPr>
          </a:p>
          <a:p>
            <a:endParaRPr lang="pt-BR" sz="2000" dirty="0" smtClean="0"/>
          </a:p>
          <a:p>
            <a:endParaRPr lang="pt-B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200" b="1" dirty="0" smtClean="0">
                <a:latin typeface="Arial" pitchFamily="34" charset="0"/>
                <a:cs typeface="Arial" pitchFamily="34" charset="0"/>
              </a:rPr>
              <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Avaliação  do  nível  de  incorporação  da  intervenção  à  </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rotina  do  serviço  e mudanças para  viabilizar a  continuidade  após  o  término  do  curso </a:t>
            </a:r>
            <a:br>
              <a:rPr lang="pt-BR" sz="2200" b="1" dirty="0" smtClean="0">
                <a:latin typeface="Arial" pitchFamily="34" charset="0"/>
                <a:cs typeface="Arial" pitchFamily="34" charset="0"/>
              </a:rPr>
            </a:b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fontScale="92500" lnSpcReduction="20000"/>
          </a:bodyPr>
          <a:lstStyle/>
          <a:p>
            <a:pPr algn="just">
              <a:buClr>
                <a:srgbClr val="00B0F0"/>
              </a:buClr>
              <a:buFont typeface="Wingdings" pitchFamily="2" charset="2"/>
              <a:buChar char="q"/>
            </a:pPr>
            <a:r>
              <a:rPr lang="pt-BR" sz="2000" dirty="0" smtClean="0">
                <a:latin typeface="Arial" pitchFamily="34" charset="0"/>
                <a:cs typeface="Arial" pitchFamily="34" charset="0"/>
              </a:rPr>
              <a:t>Ofereceu </a:t>
            </a:r>
            <a:r>
              <a:rPr lang="pt-BR" sz="2000" dirty="0" smtClean="0">
                <a:latin typeface="Arial" pitchFamily="34" charset="0"/>
                <a:cs typeface="Arial" pitchFamily="34" charset="0"/>
              </a:rPr>
              <a:t>a população de mulheres um </a:t>
            </a:r>
            <a:r>
              <a:rPr lang="pt-BR" sz="2000" dirty="0" smtClean="0">
                <a:latin typeface="Arial" pitchFamily="34" charset="0"/>
                <a:cs typeface="Arial" pitchFamily="34" charset="0"/>
              </a:rPr>
              <a:t>atendimento </a:t>
            </a:r>
            <a:r>
              <a:rPr lang="pt-BR" sz="2000" dirty="0" smtClean="0">
                <a:latin typeface="Arial" pitchFamily="34" charset="0"/>
                <a:cs typeface="Arial" pitchFamily="34" charset="0"/>
              </a:rPr>
              <a:t>humanizado e de melhor </a:t>
            </a:r>
            <a:r>
              <a:rPr lang="pt-BR" sz="2000" dirty="0" smtClean="0">
                <a:latin typeface="Arial" pitchFamily="34" charset="0"/>
                <a:cs typeface="Arial" pitchFamily="34" charset="0"/>
              </a:rPr>
              <a:t>qualidade</a:t>
            </a:r>
          </a:p>
          <a:p>
            <a:pPr algn="just">
              <a:buClr>
                <a:srgbClr val="00B0F0"/>
              </a:buClr>
              <a:buFont typeface="Wingdings" pitchFamily="2" charset="2"/>
              <a:buChar char="q"/>
            </a:pP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Propiciou </a:t>
            </a:r>
            <a:r>
              <a:rPr lang="pt-BR" sz="2000" dirty="0" smtClean="0">
                <a:latin typeface="Arial" pitchFamily="34" charset="0"/>
                <a:cs typeface="Arial" pitchFamily="34" charset="0"/>
              </a:rPr>
              <a:t>aumentar a detecção precoce </a:t>
            </a:r>
            <a:r>
              <a:rPr lang="pt-BR" sz="2000" dirty="0" smtClean="0">
                <a:latin typeface="Arial" pitchFamily="34" charset="0"/>
                <a:cs typeface="Arial" pitchFamily="34" charset="0"/>
              </a:rPr>
              <a:t>dos cânceres</a:t>
            </a:r>
          </a:p>
          <a:p>
            <a:pPr algn="just">
              <a:buClr>
                <a:srgbClr val="00B0F0"/>
              </a:buClr>
              <a:buFont typeface="Wingdings" pitchFamily="2" charset="2"/>
              <a:buChar char="q"/>
            </a:pP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A continuidade da educação permanente e o monitoramento semanal do processo são ações que </a:t>
            </a:r>
            <a:r>
              <a:rPr lang="pt-BR" sz="2000" dirty="0" smtClean="0">
                <a:latin typeface="Arial" pitchFamily="34" charset="0"/>
                <a:cs typeface="Arial" pitchFamily="34" charset="0"/>
              </a:rPr>
              <a:t>vão continuar</a:t>
            </a:r>
          </a:p>
          <a:p>
            <a:pPr algn="just">
              <a:buClr>
                <a:srgbClr val="00B0F0"/>
              </a:buClr>
              <a:buFont typeface="Wingdings" pitchFamily="2" charset="2"/>
              <a:buChar char="q"/>
            </a:pP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Ampliar a </a:t>
            </a:r>
            <a:r>
              <a:rPr lang="pt-BR" sz="2000" dirty="0" smtClean="0">
                <a:latin typeface="Arial" pitchFamily="34" charset="0"/>
                <a:cs typeface="Arial" pitchFamily="34" charset="0"/>
              </a:rPr>
              <a:t>educação em saúde na </a:t>
            </a:r>
            <a:r>
              <a:rPr lang="pt-BR" sz="2000" dirty="0" smtClean="0">
                <a:latin typeface="Arial" pitchFamily="34" charset="0"/>
                <a:cs typeface="Arial" pitchFamily="34" charset="0"/>
              </a:rPr>
              <a:t>comunidade</a:t>
            </a:r>
          </a:p>
          <a:p>
            <a:pPr algn="just">
              <a:buClr>
                <a:srgbClr val="00B0F0"/>
              </a:buClr>
              <a:buFont typeface="Wingdings" pitchFamily="2" charset="2"/>
              <a:buChar char="q"/>
            </a:pP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Solicitar </a:t>
            </a:r>
            <a:r>
              <a:rPr lang="pt-BR" sz="2000" dirty="0" smtClean="0">
                <a:latin typeface="Arial" pitchFamily="34" charset="0"/>
                <a:cs typeface="Arial" pitchFamily="34" charset="0"/>
              </a:rPr>
              <a:t>apoio dos gestores de saúde em relação à necessidade de um transporte para deslocar as mulheres até a capital para fazer </a:t>
            </a:r>
            <a:r>
              <a:rPr lang="pt-BR" sz="2000" dirty="0" smtClean="0">
                <a:latin typeface="Arial" pitchFamily="34" charset="0"/>
                <a:cs typeface="Arial" pitchFamily="34" charset="0"/>
              </a:rPr>
              <a:t>mamografias</a:t>
            </a:r>
          </a:p>
          <a:p>
            <a:pPr algn="just">
              <a:buClr>
                <a:srgbClr val="00B0F0"/>
              </a:buClr>
              <a:buNone/>
            </a:pP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Buscar diminuir a rotatividades dos profissionais nas equipes</a:t>
            </a:r>
            <a:endParaRPr lang="pt-BR" sz="2000" dirty="0" smtClean="0">
              <a:latin typeface="Arial" pitchFamily="34" charset="0"/>
              <a:cs typeface="Arial" pitchFamily="34" charset="0"/>
            </a:endParaRPr>
          </a:p>
          <a:p>
            <a:pPr algn="just">
              <a:buNone/>
            </a:pPr>
            <a:endParaRPr lang="pt-BR" sz="2200" dirty="0" smtClean="0">
              <a:latin typeface="Arial" pitchFamily="34" charset="0"/>
              <a:cs typeface="Arial" pitchFamily="34" charset="0"/>
            </a:endParaRPr>
          </a:p>
          <a:p>
            <a:endParaRPr lang="pt-BR" sz="2000" dirty="0" smtClean="0"/>
          </a:p>
          <a:p>
            <a:endParaRPr lang="pt-BR" sz="2000" dirty="0" smtClean="0"/>
          </a:p>
          <a:p>
            <a:endParaRPr lang="pt-BR" sz="2000" dirty="0" smtClean="0"/>
          </a:p>
          <a:p>
            <a:endParaRPr lang="pt-BR" sz="2000" dirty="0" smtClean="0"/>
          </a:p>
          <a:p>
            <a:endParaRPr lang="pt-B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latin typeface="Arial" pitchFamily="34" charset="0"/>
                <a:cs typeface="Arial" pitchFamily="34" charset="0"/>
              </a:rPr>
              <a:t>O  desenvolvimento  do  curso  em  relação  às  suas  </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expectativas  iniciais </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p:txBody>
          <a:bodyPr>
            <a:normAutofit/>
          </a:bodyPr>
          <a:lstStyle/>
          <a:p>
            <a:pPr algn="just"/>
            <a:r>
              <a:rPr lang="pt-BR" sz="1800" dirty="0" smtClean="0">
                <a:latin typeface="Arial" pitchFamily="34" charset="0"/>
                <a:cs typeface="Arial" pitchFamily="34" charset="0"/>
              </a:rPr>
              <a:t>Quando comecei o curso, </a:t>
            </a:r>
            <a:r>
              <a:rPr lang="pt-BR" sz="1800" b="1" dirty="0" smtClean="0">
                <a:latin typeface="Arial" pitchFamily="34" charset="0"/>
                <a:cs typeface="Arial" pitchFamily="34" charset="0"/>
              </a:rPr>
              <a:t>as expectativas eram poucas</a:t>
            </a:r>
            <a:r>
              <a:rPr lang="pt-BR" sz="1800" dirty="0" smtClean="0">
                <a:latin typeface="Arial" pitchFamily="34" charset="0"/>
                <a:cs typeface="Arial" pitchFamily="34" charset="0"/>
              </a:rPr>
              <a:t>, pois não imaginava os benefícios de aprendizado que o curso poderia me proporcionar. A cada realização das atividades online, passei a assimilar mais conhecimento sobre os diferentes programas que existem para a Atenção Básica e foi algo que fiquei fascinado, pois aplicados na prática proporcionam grandes avanços no desenvolvimento do trabalho em saúde. </a:t>
            </a:r>
          </a:p>
          <a:p>
            <a:pPr algn="just"/>
            <a:r>
              <a:rPr lang="pt-BR" sz="1800" dirty="0" smtClean="0">
                <a:latin typeface="Arial" pitchFamily="34" charset="0"/>
                <a:cs typeface="Arial" pitchFamily="34" charset="0"/>
              </a:rPr>
              <a:t>O curso para mim foi de grande importância e relevância, pois me proporcionou ferramentas para desenvolver </a:t>
            </a:r>
            <a:r>
              <a:rPr lang="pt-BR" sz="1800" b="1" dirty="0" smtClean="0">
                <a:latin typeface="Arial" pitchFamily="34" charset="0"/>
                <a:cs typeface="Arial" pitchFamily="34" charset="0"/>
              </a:rPr>
              <a:t>o trabalho de forma integral</a:t>
            </a:r>
            <a:r>
              <a:rPr lang="pt-BR" sz="1800" dirty="0" smtClean="0">
                <a:latin typeface="Arial" pitchFamily="34" charset="0"/>
                <a:cs typeface="Arial" pitchFamily="34" charset="0"/>
              </a:rPr>
              <a:t>, para envolver a todos os profissionais no programa, oportunizou-me conhecer o Sistema Único de Saúde do Brasil e seus programas. </a:t>
            </a:r>
          </a:p>
          <a:p>
            <a:pPr algn="just"/>
            <a:r>
              <a:rPr lang="pt-BR" sz="1800" dirty="0" smtClean="0">
                <a:latin typeface="Arial" pitchFamily="34" charset="0"/>
                <a:cs typeface="Arial" pitchFamily="34" charset="0"/>
              </a:rPr>
              <a:t>Todo o conhecimento adquirido procurei </a:t>
            </a:r>
            <a:r>
              <a:rPr lang="pt-BR" sz="1800" b="1" dirty="0" smtClean="0">
                <a:latin typeface="Arial" pitchFamily="34" charset="0"/>
                <a:cs typeface="Arial" pitchFamily="34" charset="0"/>
              </a:rPr>
              <a:t>disseminar para equipe</a:t>
            </a:r>
            <a:r>
              <a:rPr lang="pt-BR" sz="1800" dirty="0" smtClean="0">
                <a:latin typeface="Arial" pitchFamily="34" charset="0"/>
                <a:cs typeface="Arial" pitchFamily="34" charset="0"/>
              </a:rPr>
              <a:t>, que a partir das conversas e orientações que realizei passou a trabalhar em conjunto, teve uma visão mais ampliada do serviço, atuando com a comunidade de forma integra.</a:t>
            </a:r>
          </a:p>
          <a:p>
            <a:pPr>
              <a:buNone/>
            </a:pPr>
            <a:endParaRPr lang="pt-BR" sz="2200" dirty="0" smtClean="0">
              <a:latin typeface="Arial" pitchFamily="34" charset="0"/>
              <a:cs typeface="Arial" pitchFamily="34" charset="0"/>
            </a:endParaRPr>
          </a:p>
          <a:p>
            <a:endParaRPr lang="pt-BR" sz="2000" dirty="0" smtClean="0"/>
          </a:p>
          <a:p>
            <a:endParaRPr lang="pt-B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NfOs2rsWRmE/T8S8pdm9RqI/AAAAAAAAAnY/nBWktJgk4Os/s1600/saude_da_mulher.jpg"/>
          <p:cNvPicPr>
            <a:picLocks noChangeAspect="1" noChangeArrowheads="1"/>
          </p:cNvPicPr>
          <p:nvPr/>
        </p:nvPicPr>
        <p:blipFill>
          <a:blip r:embed="rId2" cstate="print"/>
          <a:srcRect/>
          <a:stretch>
            <a:fillRect/>
          </a:stretch>
        </p:blipFill>
        <p:spPr bwMode="auto">
          <a:xfrm>
            <a:off x="755576" y="0"/>
            <a:ext cx="7607152" cy="3936702"/>
          </a:xfrm>
          <a:prstGeom prst="rect">
            <a:avLst/>
          </a:prstGeom>
          <a:noFill/>
        </p:spPr>
      </p:pic>
      <p:sp>
        <p:nvSpPr>
          <p:cNvPr id="3" name="Espaço Reservado para Conteúdo 2"/>
          <p:cNvSpPr>
            <a:spLocks noGrp="1"/>
          </p:cNvSpPr>
          <p:nvPr>
            <p:ph idx="1"/>
          </p:nvPr>
        </p:nvSpPr>
        <p:spPr>
          <a:xfrm>
            <a:off x="3203848" y="3573016"/>
            <a:ext cx="8229600" cy="4525963"/>
          </a:xfrm>
        </p:spPr>
        <p:txBody>
          <a:bodyPr>
            <a:normAutofit/>
          </a:bodyPr>
          <a:lstStyle/>
          <a:p>
            <a:pPr algn="ctr">
              <a:buNone/>
            </a:pPr>
            <a:r>
              <a:rPr lang="pt-BR" sz="5400" b="1" dirty="0" smtClean="0"/>
              <a:t>OBRIGADO!</a:t>
            </a:r>
            <a:endParaRPr lang="pt-BR" sz="5400" b="1" dirty="0"/>
          </a:p>
        </p:txBody>
      </p:sp>
      <p:pic>
        <p:nvPicPr>
          <p:cNvPr id="1026" name="Picture 2" descr="http://centrodeoncologia.com/wp-content/uploads/2014/10/cancer-mama1.jpg"/>
          <p:cNvPicPr>
            <a:picLocks noChangeAspect="1" noChangeArrowheads="1"/>
          </p:cNvPicPr>
          <p:nvPr/>
        </p:nvPicPr>
        <p:blipFill>
          <a:blip r:embed="rId3" cstate="print"/>
          <a:srcRect/>
          <a:stretch>
            <a:fillRect/>
          </a:stretch>
        </p:blipFill>
        <p:spPr bwMode="auto">
          <a:xfrm>
            <a:off x="323528" y="3573016"/>
            <a:ext cx="4536504" cy="301110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normAutofit/>
          </a:bodyPr>
          <a:lstStyle/>
          <a:p>
            <a:pPr algn="l"/>
            <a:r>
              <a:rPr lang="pt-BR" sz="2400" dirty="0" smtClean="0"/>
              <a:t>INTRODUÇÃO</a:t>
            </a:r>
            <a:endParaRPr lang="pt-BR" sz="2400" dirty="0"/>
          </a:p>
        </p:txBody>
      </p:sp>
      <p:pic>
        <p:nvPicPr>
          <p:cNvPr id="4" name="Espaço Reservado para Conteúdo 3" descr="acrelandia.jpg"/>
          <p:cNvPicPr>
            <a:picLocks noChangeAspect="1"/>
          </p:cNvPicPr>
          <p:nvPr/>
        </p:nvPicPr>
        <p:blipFill>
          <a:blip r:embed="rId2" cstate="print"/>
          <a:stretch>
            <a:fillRect/>
          </a:stretch>
        </p:blipFill>
        <p:spPr>
          <a:xfrm>
            <a:off x="467544" y="980728"/>
            <a:ext cx="3672408" cy="2754306"/>
          </a:xfrm>
          <a:prstGeom prst="rect">
            <a:avLst/>
          </a:prstGeom>
        </p:spPr>
      </p:pic>
      <p:sp>
        <p:nvSpPr>
          <p:cNvPr id="5" name="CaixaDeTexto 4"/>
          <p:cNvSpPr txBox="1"/>
          <p:nvPr/>
        </p:nvSpPr>
        <p:spPr>
          <a:xfrm>
            <a:off x="467544" y="3573016"/>
            <a:ext cx="7992888" cy="1631216"/>
          </a:xfrm>
          <a:prstGeom prst="rect">
            <a:avLst/>
          </a:prstGeom>
          <a:noFill/>
        </p:spPr>
        <p:txBody>
          <a:bodyPr wrap="square" rtlCol="0">
            <a:spAutoFit/>
          </a:bodyPr>
          <a:lstStyle/>
          <a:p>
            <a:pPr algn="just">
              <a:buClr>
                <a:srgbClr val="00B0F0"/>
              </a:buClr>
              <a:buFont typeface="Wingdings" pitchFamily="2" charset="2"/>
              <a:buChar char="q"/>
            </a:pP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ESF com enfermeira</a:t>
            </a:r>
            <a:r>
              <a:rPr lang="pt-BR" sz="2000" dirty="0" smtClean="0">
                <a:latin typeface="Arial" pitchFamily="34" charset="0"/>
                <a:cs typeface="Arial" pitchFamily="34" charset="0"/>
              </a:rPr>
              <a:t>, uma auxiliar de enfermagem, uma auxiliar de saúde bucal, um cirurgião dentista, 11 ACS, um médico e uma auxiliar de limpeza </a:t>
            </a:r>
            <a:r>
              <a:rPr lang="pt-BR" sz="2000" dirty="0" smtClean="0">
                <a:latin typeface="Arial" pitchFamily="34" charset="0"/>
                <a:cs typeface="Arial" pitchFamily="34" charset="0"/>
              </a:rPr>
              <a:t>geral</a:t>
            </a:r>
          </a:p>
          <a:p>
            <a:pPr algn="just">
              <a:buClr>
                <a:srgbClr val="00B0F0"/>
              </a:buClr>
              <a:buFont typeface="Wingdings" pitchFamily="2" charset="2"/>
              <a:buChar char="q"/>
            </a:pPr>
            <a:endParaRPr lang="pt-BR" sz="2000" dirty="0">
              <a:latin typeface="Arial" pitchFamily="34" charset="0"/>
              <a:cs typeface="Arial" pitchFamily="34" charset="0"/>
            </a:endParaRPr>
          </a:p>
        </p:txBody>
      </p:sp>
      <p:sp>
        <p:nvSpPr>
          <p:cNvPr id="6" name="Retângulo 5"/>
          <p:cNvSpPr/>
          <p:nvPr/>
        </p:nvSpPr>
        <p:spPr>
          <a:xfrm>
            <a:off x="539552" y="5013176"/>
            <a:ext cx="7848872" cy="1200329"/>
          </a:xfrm>
          <a:prstGeom prst="rect">
            <a:avLst/>
          </a:prstGeom>
        </p:spPr>
        <p:txBody>
          <a:bodyPr wrap="square">
            <a:spAutoFit/>
          </a:bodyPr>
          <a:lstStyle/>
          <a:p>
            <a:pPr algn="just">
              <a:buClr>
                <a:srgbClr val="00B0F0"/>
              </a:buClr>
              <a:buFont typeface="Wingdings" pitchFamily="2" charset="2"/>
              <a:buChar char="q"/>
            </a:pPr>
            <a:endParaRPr lang="pt-BR" dirty="0" smtClean="0">
              <a:latin typeface="Arial" pitchFamily="34" charset="0"/>
              <a:cs typeface="Arial" pitchFamily="34" charset="0"/>
            </a:endParaRPr>
          </a:p>
          <a:p>
            <a:pPr algn="just">
              <a:buClr>
                <a:srgbClr val="00B0F0"/>
              </a:buClr>
              <a:buFont typeface="Wingdings" pitchFamily="2" charset="2"/>
              <a:buChar char="q"/>
            </a:pPr>
            <a:r>
              <a:rPr lang="pt-BR" dirty="0" smtClean="0">
                <a:latin typeface="Arial" pitchFamily="34" charset="0"/>
                <a:cs typeface="Arial" pitchFamily="34" charset="0"/>
              </a:rPr>
              <a:t> não </a:t>
            </a:r>
            <a:r>
              <a:rPr lang="pt-BR" dirty="0" smtClean="0">
                <a:latin typeface="Arial" pitchFamily="34" charset="0"/>
                <a:cs typeface="Arial" pitchFamily="34" charset="0"/>
              </a:rPr>
              <a:t>tem antropômetro </a:t>
            </a:r>
            <a:r>
              <a:rPr lang="pt-BR" dirty="0" smtClean="0">
                <a:latin typeface="Arial" pitchFamily="34" charset="0"/>
                <a:cs typeface="Arial" pitchFamily="34" charset="0"/>
              </a:rPr>
              <a:t>e </a:t>
            </a:r>
            <a:r>
              <a:rPr lang="pt-BR" dirty="0" smtClean="0">
                <a:latin typeface="Arial" pitchFamily="34" charset="0"/>
                <a:cs typeface="Arial" pitchFamily="34" charset="0"/>
              </a:rPr>
              <a:t>balança infantil, fita métrica, que impede a puericultura. Não tem autoclave, nem instrumental para pequenas cirurgias, nem suturas, oftalmoscópio, otoscópio.</a:t>
            </a:r>
            <a:endParaRPr lang="pt-BR" dirty="0" smtClean="0">
              <a:latin typeface="Arial" pitchFamily="34" charset="0"/>
              <a:cs typeface="Arial" pitchFamily="34" charset="0"/>
            </a:endParaRPr>
          </a:p>
        </p:txBody>
      </p:sp>
      <p:sp>
        <p:nvSpPr>
          <p:cNvPr id="7" name="Retângulo 6"/>
          <p:cNvSpPr/>
          <p:nvPr/>
        </p:nvSpPr>
        <p:spPr>
          <a:xfrm>
            <a:off x="4355976" y="1124744"/>
            <a:ext cx="4176464" cy="646331"/>
          </a:xfrm>
          <a:prstGeom prst="rect">
            <a:avLst/>
          </a:prstGeom>
        </p:spPr>
        <p:txBody>
          <a:bodyPr wrap="square">
            <a:spAutoFit/>
          </a:bodyPr>
          <a:lstStyle/>
          <a:p>
            <a:pPr algn="just">
              <a:buClr>
                <a:srgbClr val="00B0F0"/>
              </a:buClr>
              <a:buFont typeface="Wingdings" pitchFamily="2" charset="2"/>
              <a:buChar char="q"/>
            </a:pPr>
            <a:r>
              <a:rPr lang="pt-BR" dirty="0" smtClean="0">
                <a:latin typeface="Arial" pitchFamily="34" charset="0"/>
                <a:cs typeface="Arial" pitchFamily="34" charset="0"/>
              </a:rPr>
              <a:t>UBS adaptada, espaços limitados e insuficientes e barreiras arquitetônicas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
            </a:r>
            <a:br>
              <a:rPr lang="pt-BR" dirty="0"/>
            </a:br>
            <a:r>
              <a:rPr lang="pt-BR" sz="2400" b="1" dirty="0">
                <a:latin typeface="Arial" pitchFamily="34" charset="0"/>
                <a:cs typeface="Arial" pitchFamily="34" charset="0"/>
              </a:rPr>
              <a:t>Situação  da  ação  programática  </a:t>
            </a:r>
            <a:r>
              <a:rPr lang="pt-BR" sz="2400" b="1" dirty="0" smtClean="0">
                <a:latin typeface="Arial" pitchFamily="34" charset="0"/>
                <a:cs typeface="Arial" pitchFamily="34" charset="0"/>
              </a:rPr>
              <a:t>da</a:t>
            </a:r>
            <a:r>
              <a:rPr lang="pt-BR" sz="2400" b="1" dirty="0">
                <a:latin typeface="Arial" pitchFamily="34" charset="0"/>
                <a:cs typeface="Arial" pitchFamily="34" charset="0"/>
              </a:rPr>
              <a:t> Unidade  </a:t>
            </a:r>
            <a:r>
              <a:rPr lang="pt-BR" sz="2400" b="1" dirty="0" smtClean="0">
                <a:latin typeface="Arial" pitchFamily="34" charset="0"/>
                <a:cs typeface="Arial" pitchFamily="34" charset="0"/>
              </a:rPr>
              <a:t>antes </a:t>
            </a:r>
            <a:r>
              <a:rPr lang="pt-BR" sz="2400" b="1" dirty="0">
                <a:latin typeface="Arial" pitchFamily="34" charset="0"/>
                <a:cs typeface="Arial" pitchFamily="34" charset="0"/>
              </a:rPr>
              <a:t> da  </a:t>
            </a:r>
            <a:r>
              <a:rPr lang="pt-BR" sz="2400" b="1" dirty="0" smtClean="0">
                <a:latin typeface="Arial" pitchFamily="34" charset="0"/>
                <a:cs typeface="Arial" pitchFamily="34" charset="0"/>
              </a:rPr>
              <a:t/>
            </a:r>
            <a:br>
              <a:rPr lang="pt-BR" sz="2400" b="1" dirty="0" smtClean="0">
                <a:latin typeface="Arial" pitchFamily="34" charset="0"/>
                <a:cs typeface="Arial" pitchFamily="34" charset="0"/>
              </a:rPr>
            </a:br>
            <a:r>
              <a:rPr lang="pt-BR" sz="2400" b="1" dirty="0" smtClean="0">
                <a:latin typeface="Arial" pitchFamily="34" charset="0"/>
                <a:cs typeface="Arial" pitchFamily="34" charset="0"/>
              </a:rPr>
              <a:t>intervenção </a:t>
            </a:r>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20000"/>
          </a:bodyPr>
          <a:lstStyle/>
          <a:p>
            <a:pPr>
              <a:buClr>
                <a:srgbClr val="00B0F0"/>
              </a:buClr>
              <a:buFont typeface="Wingdings" pitchFamily="2" charset="2"/>
              <a:buChar char="q"/>
            </a:pPr>
            <a:r>
              <a:rPr lang="pt-BR" sz="2200" dirty="0" smtClean="0">
                <a:latin typeface="Arial" pitchFamily="34" charset="0"/>
                <a:cs typeface="Arial" pitchFamily="34" charset="0"/>
              </a:rPr>
              <a:t>Desconhecimento da equipe de suas atribuições e  de protocolos</a:t>
            </a:r>
          </a:p>
          <a:p>
            <a:pPr>
              <a:buClr>
                <a:srgbClr val="00B0F0"/>
              </a:buClr>
              <a:buFont typeface="Wingdings" pitchFamily="2" charset="2"/>
              <a:buChar char="q"/>
            </a:pP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Carece de reuniões de equipe</a:t>
            </a:r>
          </a:p>
          <a:p>
            <a:pPr>
              <a:buClr>
                <a:srgbClr val="00B0F0"/>
              </a:buClr>
              <a:buFont typeface="Wingdings" pitchFamily="2" charset="2"/>
              <a:buChar char="q"/>
            </a:pP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Baixa </a:t>
            </a:r>
            <a:r>
              <a:rPr lang="pt-BR" sz="2200" dirty="0">
                <a:latin typeface="Arial" pitchFamily="34" charset="0"/>
                <a:cs typeface="Arial" pitchFamily="34" charset="0"/>
              </a:rPr>
              <a:t>participação comunitária </a:t>
            </a:r>
            <a:r>
              <a:rPr lang="pt-BR" sz="2200" dirty="0" smtClean="0">
                <a:latin typeface="Arial" pitchFamily="34" charset="0"/>
                <a:cs typeface="Arial" pitchFamily="34" charset="0"/>
              </a:rPr>
              <a:t>e não </a:t>
            </a:r>
            <a:r>
              <a:rPr lang="pt-BR" sz="2200" dirty="0">
                <a:latin typeface="Arial" pitchFamily="34" charset="0"/>
                <a:cs typeface="Arial" pitchFamily="34" charset="0"/>
              </a:rPr>
              <a:t>há grupos de educação em </a:t>
            </a:r>
            <a:r>
              <a:rPr lang="pt-BR" sz="2200" dirty="0" smtClean="0">
                <a:latin typeface="Arial" pitchFamily="34" charset="0"/>
                <a:cs typeface="Arial" pitchFamily="34" charset="0"/>
              </a:rPr>
              <a:t>saúde</a:t>
            </a:r>
          </a:p>
          <a:p>
            <a:pPr>
              <a:buClr>
                <a:srgbClr val="00B0F0"/>
              </a:buClr>
              <a:buFont typeface="Wingdings" pitchFamily="2" charset="2"/>
              <a:buChar char="q"/>
            </a:pP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Atendimento de livre demanda</a:t>
            </a:r>
          </a:p>
          <a:p>
            <a:pPr>
              <a:buClr>
                <a:srgbClr val="00B0F0"/>
              </a:buClr>
              <a:buFont typeface="Wingdings" pitchFamily="2" charset="2"/>
              <a:buChar char="q"/>
            </a:pP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A coleta de preventivo é feita nas quartas-feiras pela enfermeira e muitas mulheres de fora da área da USF</a:t>
            </a:r>
          </a:p>
          <a:p>
            <a:pPr>
              <a:buClr>
                <a:srgbClr val="00B0F0"/>
              </a:buClr>
              <a:buFont typeface="Wingdings" pitchFamily="2" charset="2"/>
              <a:buChar char="q"/>
            </a:pP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Não </a:t>
            </a:r>
            <a:r>
              <a:rPr lang="pt-BR" sz="2200" dirty="0" smtClean="0">
                <a:latin typeface="Arial" pitchFamily="34" charset="0"/>
                <a:cs typeface="Arial" pitchFamily="34" charset="0"/>
              </a:rPr>
              <a:t>há </a:t>
            </a:r>
            <a:r>
              <a:rPr lang="pt-BR" sz="2200" dirty="0" smtClean="0">
                <a:latin typeface="Arial" pitchFamily="34" charset="0"/>
                <a:cs typeface="Arial" pitchFamily="34" charset="0"/>
              </a:rPr>
              <a:t>registros das ações</a:t>
            </a:r>
          </a:p>
          <a:p>
            <a:pPr>
              <a:buClr>
                <a:srgbClr val="00B0F0"/>
              </a:buClr>
              <a:buFont typeface="Wingdings" pitchFamily="2" charset="2"/>
              <a:buChar char="q"/>
            </a:pP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Não </a:t>
            </a:r>
            <a:r>
              <a:rPr lang="pt-BR" sz="2200" dirty="0" smtClean="0">
                <a:latin typeface="Arial" pitchFamily="34" charset="0"/>
                <a:cs typeface="Arial" pitchFamily="34" charset="0"/>
              </a:rPr>
              <a:t>se conhece o número de mulheres nessa faixa </a:t>
            </a:r>
            <a:r>
              <a:rPr lang="pt-BR" sz="2200" dirty="0" smtClean="0">
                <a:latin typeface="Arial" pitchFamily="34" charset="0"/>
                <a:cs typeface="Arial" pitchFamily="34" charset="0"/>
              </a:rPr>
              <a:t>etária</a:t>
            </a:r>
          </a:p>
          <a:p>
            <a:endParaRPr lang="pt-BR" sz="2200" dirty="0" smtClean="0">
              <a:latin typeface="Arial" pitchFamily="34" charset="0"/>
              <a:cs typeface="Arial" pitchFamily="34" charset="0"/>
            </a:endParaRPr>
          </a:p>
          <a:p>
            <a:pPr>
              <a:buNone/>
            </a:pPr>
            <a:endParaRPr lang="pt-BR" sz="2000" dirty="0"/>
          </a:p>
          <a:p>
            <a:endParaRPr lang="pt-BR" sz="2000" dirty="0"/>
          </a:p>
          <a:p>
            <a:endParaRPr lang="pt-B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latin typeface="Arial" pitchFamily="34" charset="0"/>
                <a:cs typeface="Arial" pitchFamily="34" charset="0"/>
              </a:rPr>
              <a:t>Objetivo geral</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ctr"/>
            <a:r>
              <a:rPr lang="pt-BR" sz="2400" b="1" dirty="0" smtClean="0">
                <a:solidFill>
                  <a:schemeClr val="tx2"/>
                </a:solidFill>
              </a:rPr>
              <a:t>Melhoria das Ações de Prevenção e Controle do </a:t>
            </a:r>
            <a:r>
              <a:rPr lang="pt-BR" sz="2400" b="1" dirty="0" smtClean="0">
                <a:solidFill>
                  <a:schemeClr val="tx2"/>
                </a:solidFill>
              </a:rPr>
              <a:t>Câncer </a:t>
            </a:r>
            <a:r>
              <a:rPr lang="pt-BR" sz="2400" b="1" dirty="0" smtClean="0">
                <a:solidFill>
                  <a:schemeClr val="tx2"/>
                </a:solidFill>
              </a:rPr>
              <a:t>de Colo Uterino e do Câncer de Mama </a:t>
            </a:r>
            <a:r>
              <a:rPr lang="pt-BR" sz="2400" b="1" dirty="0" smtClean="0">
                <a:solidFill>
                  <a:schemeClr val="tx2"/>
                </a:solidFill>
              </a:rPr>
              <a:t>na </a:t>
            </a:r>
            <a:r>
              <a:rPr lang="pt-BR" sz="2400" b="1" dirty="0" smtClean="0">
                <a:solidFill>
                  <a:schemeClr val="tx2"/>
                </a:solidFill>
              </a:rPr>
              <a:t>UBS Norton Vitorino </a:t>
            </a:r>
            <a:r>
              <a:rPr lang="pt-BR" sz="2400" b="1" dirty="0" err="1" smtClean="0">
                <a:solidFill>
                  <a:schemeClr val="tx2"/>
                </a:solidFill>
              </a:rPr>
              <a:t>Bohen</a:t>
            </a:r>
            <a:r>
              <a:rPr lang="pt-BR" sz="2400" b="1" dirty="0" smtClean="0">
                <a:solidFill>
                  <a:schemeClr val="tx2"/>
                </a:solidFill>
              </a:rPr>
              <a:t>, Acrelândia/AC</a:t>
            </a:r>
            <a:endParaRPr lang="pt-BR" sz="2400" dirty="0" smtClean="0">
              <a:solidFill>
                <a:schemeClr val="tx2"/>
              </a:solidFill>
            </a:endParaRPr>
          </a:p>
          <a:p>
            <a:endParaRPr lang="pt-B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2200" b="1" dirty="0" smtClean="0">
                <a:latin typeface="Arial" pitchFamily="34" charset="0"/>
                <a:cs typeface="Arial" pitchFamily="34" charset="0"/>
              </a:rPr>
              <a:t>Metodologia</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buClr>
                <a:srgbClr val="00B0F0"/>
              </a:buClr>
              <a:buFont typeface="Wingdings" pitchFamily="2" charset="2"/>
              <a:buChar char="q"/>
            </a:pPr>
            <a:r>
              <a:rPr lang="pt-BR" sz="2200" dirty="0" smtClean="0">
                <a:latin typeface="Arial" pitchFamily="34" charset="0"/>
                <a:cs typeface="Arial" pitchFamily="34" charset="0"/>
              </a:rPr>
              <a:t>Este projeto </a:t>
            </a:r>
            <a:r>
              <a:rPr lang="pt-BR" sz="2200" dirty="0" smtClean="0">
                <a:latin typeface="Arial" pitchFamily="34" charset="0"/>
                <a:cs typeface="Arial" pitchFamily="34" charset="0"/>
              </a:rPr>
              <a:t>foi </a:t>
            </a:r>
            <a:r>
              <a:rPr lang="pt-BR" sz="2200" dirty="0" smtClean="0">
                <a:latin typeface="Arial" pitchFamily="34" charset="0"/>
                <a:cs typeface="Arial" pitchFamily="34" charset="0"/>
              </a:rPr>
              <a:t>estruturado para ser desenvolvido no período de 16 </a:t>
            </a:r>
            <a:r>
              <a:rPr lang="pt-BR" sz="2200" dirty="0" smtClean="0">
                <a:latin typeface="Arial" pitchFamily="34" charset="0"/>
                <a:cs typeface="Arial" pitchFamily="34" charset="0"/>
              </a:rPr>
              <a:t>semanas, para findar o curso este tempo foi reduzido para 12 semanas.</a:t>
            </a:r>
          </a:p>
          <a:p>
            <a:pPr>
              <a:buClr>
                <a:srgbClr val="00B0F0"/>
              </a:buClr>
              <a:buNone/>
            </a:pPr>
            <a:endParaRPr lang="pt-BR" sz="2200" dirty="0" smtClean="0">
              <a:latin typeface="Arial" pitchFamily="34" charset="0"/>
              <a:cs typeface="Arial" pitchFamily="34" charset="0"/>
            </a:endParaRPr>
          </a:p>
          <a:p>
            <a:pPr>
              <a:buClr>
                <a:srgbClr val="00B0F0"/>
              </a:buClr>
              <a:buNone/>
            </a:pPr>
            <a:endParaRPr lang="pt-BR" sz="2200" dirty="0" smtClean="0">
              <a:latin typeface="Arial" pitchFamily="34" charset="0"/>
              <a:cs typeface="Arial" pitchFamily="34" charset="0"/>
            </a:endParaRPr>
          </a:p>
          <a:p>
            <a:pPr>
              <a:buClr>
                <a:srgbClr val="00B0F0"/>
              </a:buClr>
              <a:buFont typeface="Wingdings" pitchFamily="2" charset="2"/>
              <a:buChar char="q"/>
            </a:pPr>
            <a:r>
              <a:rPr lang="pt-BR" sz="2200" dirty="0" smtClean="0">
                <a:latin typeface="Arial" pitchFamily="34" charset="0"/>
                <a:cs typeface="Arial" pitchFamily="34" charset="0"/>
              </a:rPr>
              <a:t> Foi planejado a participação na </a:t>
            </a:r>
            <a:r>
              <a:rPr lang="pt-BR" sz="2200" dirty="0" smtClean="0">
                <a:latin typeface="Arial" pitchFamily="34" charset="0"/>
                <a:cs typeface="Arial" pitchFamily="34" charset="0"/>
              </a:rPr>
              <a:t>intervenção </a:t>
            </a:r>
            <a:r>
              <a:rPr lang="pt-BR" sz="2200" dirty="0" smtClean="0">
                <a:latin typeface="Arial" pitchFamily="34" charset="0"/>
                <a:cs typeface="Arial" pitchFamily="34" charset="0"/>
              </a:rPr>
              <a:t>de 708 mulheres </a:t>
            </a:r>
            <a:r>
              <a:rPr lang="pt-BR" sz="2200" dirty="0" smtClean="0">
                <a:latin typeface="Arial" pitchFamily="34" charset="0"/>
                <a:cs typeface="Arial" pitchFamily="34" charset="0"/>
              </a:rPr>
              <a:t>de 25 a 64 anos de idades para prevenção do câncer de colo de útero e 147 mulheres de 50 a 69 anos de idade para prevenção do câncer de mama.</a:t>
            </a:r>
          </a:p>
          <a:p>
            <a:endParaRPr lang="pt-B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2200" dirty="0" smtClean="0">
                <a:latin typeface="Arial" pitchFamily="34" charset="0"/>
                <a:cs typeface="Arial" pitchFamily="34" charset="0"/>
              </a:rPr>
              <a:t> </a:t>
            </a:r>
            <a:r>
              <a:rPr lang="pt-BR" sz="2200" b="1" dirty="0" smtClean="0">
                <a:latin typeface="Arial" pitchFamily="34" charset="0"/>
                <a:cs typeface="Arial" pitchFamily="34" charset="0"/>
              </a:rPr>
              <a:t>Ações  realizadas </a:t>
            </a:r>
            <a:endParaRPr lang="pt-BR" sz="2200" b="1" dirty="0">
              <a:latin typeface="Arial" pitchFamily="34" charset="0"/>
              <a:cs typeface="Arial" pitchFamily="34" charset="0"/>
            </a:endParaRPr>
          </a:p>
        </p:txBody>
      </p:sp>
      <p:sp>
        <p:nvSpPr>
          <p:cNvPr id="3" name="Espaço Reservado para Conteúdo 2"/>
          <p:cNvSpPr>
            <a:spLocks noGrp="1"/>
          </p:cNvSpPr>
          <p:nvPr>
            <p:ph idx="1"/>
          </p:nvPr>
        </p:nvSpPr>
        <p:spPr>
          <a:xfrm>
            <a:off x="457200" y="1340768"/>
            <a:ext cx="8229600" cy="4525963"/>
          </a:xfrm>
        </p:spPr>
        <p:txBody>
          <a:bodyPr>
            <a:normAutofit lnSpcReduction="10000"/>
          </a:bodyPr>
          <a:lstStyle/>
          <a:p>
            <a:pPr algn="just">
              <a:buClr>
                <a:srgbClr val="00B0F0"/>
              </a:buClr>
              <a:buFont typeface="Wingdings" pitchFamily="2" charset="2"/>
              <a:buChar char="q"/>
            </a:pPr>
            <a:r>
              <a:rPr lang="pt-BR" sz="2000" dirty="0" smtClean="0">
                <a:latin typeface="Arial" pitchFamily="34" charset="0"/>
                <a:cs typeface="Arial" pitchFamily="34" charset="0"/>
              </a:rPr>
              <a:t>No início da </a:t>
            </a:r>
            <a:r>
              <a:rPr lang="pt-BR" sz="2000" dirty="0" smtClean="0">
                <a:latin typeface="Arial" pitchFamily="34" charset="0"/>
                <a:cs typeface="Arial" pitchFamily="34" charset="0"/>
              </a:rPr>
              <a:t>intervenção </a:t>
            </a:r>
            <a:r>
              <a:rPr lang="pt-BR" sz="2000" dirty="0" smtClean="0">
                <a:latin typeface="Arial" pitchFamily="34" charset="0"/>
                <a:cs typeface="Arial" pitchFamily="34" charset="0"/>
                <a:sym typeface="Wingdings" pitchFamily="2" charset="2"/>
              </a:rPr>
              <a:t> férias no mesmo período d</a:t>
            </a:r>
            <a:r>
              <a:rPr lang="pt-BR" sz="2000" dirty="0" smtClean="0">
                <a:latin typeface="Arial" pitchFamily="34" charset="0"/>
                <a:cs typeface="Arial" pitchFamily="34" charset="0"/>
              </a:rPr>
              <a:t>a </a:t>
            </a:r>
            <a:r>
              <a:rPr lang="pt-BR" sz="2000" dirty="0" smtClean="0">
                <a:latin typeface="Arial" pitchFamily="34" charset="0"/>
                <a:cs typeface="Arial" pitchFamily="34" charset="0"/>
              </a:rPr>
              <a:t>enfermeira que é a coordenadora da equipe </a:t>
            </a:r>
            <a:r>
              <a:rPr lang="pt-BR" sz="2000" dirty="0" smtClean="0">
                <a:latin typeface="Arial" pitchFamily="34" charset="0"/>
                <a:cs typeface="Arial" pitchFamily="34" charset="0"/>
              </a:rPr>
              <a:t>e da </a:t>
            </a:r>
            <a:r>
              <a:rPr lang="pt-BR" sz="2000" dirty="0" smtClean="0">
                <a:latin typeface="Arial" pitchFamily="34" charset="0"/>
                <a:cs typeface="Arial" pitchFamily="34" charset="0"/>
              </a:rPr>
              <a:t>técnica de enfermagem. </a:t>
            </a: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Afastamento </a:t>
            </a:r>
            <a:r>
              <a:rPr lang="pt-BR" sz="2000" dirty="0" smtClean="0">
                <a:latin typeface="Arial" pitchFamily="34" charset="0"/>
                <a:cs typeface="Arial" pitchFamily="34" charset="0"/>
              </a:rPr>
              <a:t>de alguns ACS para </a:t>
            </a:r>
            <a:r>
              <a:rPr lang="pt-BR" sz="2000" dirty="0" smtClean="0">
                <a:latin typeface="Arial" pitchFamily="34" charset="0"/>
                <a:cs typeface="Arial" pitchFamily="34" charset="0"/>
              </a:rPr>
              <a:t>as </a:t>
            </a:r>
            <a:r>
              <a:rPr lang="pt-BR" sz="2000" dirty="0" smtClean="0">
                <a:latin typeface="Arial" pitchFamily="34" charset="0"/>
                <a:cs typeface="Arial" pitchFamily="34" charset="0"/>
              </a:rPr>
              <a:t>atividades </a:t>
            </a:r>
            <a:r>
              <a:rPr lang="pt-BR" sz="2000" dirty="0" smtClean="0">
                <a:latin typeface="Arial" pitchFamily="34" charset="0"/>
                <a:cs typeface="Arial" pitchFamily="34" charset="0"/>
              </a:rPr>
              <a:t>do </a:t>
            </a:r>
            <a:r>
              <a:rPr lang="pt-BR" sz="2000" dirty="0" err="1" smtClean="0">
                <a:latin typeface="Arial" pitchFamily="34" charset="0"/>
                <a:cs typeface="Arial" pitchFamily="34" charset="0"/>
              </a:rPr>
              <a:t>e-SUS</a:t>
            </a:r>
            <a:r>
              <a:rPr lang="pt-BR" sz="2000" dirty="0" smtClean="0">
                <a:latin typeface="Arial" pitchFamily="34" charset="0"/>
                <a:cs typeface="Arial" pitchFamily="34" charset="0"/>
              </a:rPr>
              <a:t>.</a:t>
            </a: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A capacitação da equipe sobre o protocolo foi feita nas três primeiras semanas da intervenção</a:t>
            </a:r>
            <a:r>
              <a:rPr lang="pt-BR" sz="2000" dirty="0" smtClean="0">
                <a:latin typeface="Arial" pitchFamily="34" charset="0"/>
                <a:cs typeface="Arial" pitchFamily="34" charset="0"/>
              </a:rPr>
              <a:t>.</a:t>
            </a:r>
          </a:p>
          <a:p>
            <a:pPr algn="just">
              <a:buClr>
                <a:srgbClr val="00B0F0"/>
              </a:buClr>
              <a:buFont typeface="Wingdings" pitchFamily="2" charset="2"/>
              <a:buChar char="q"/>
            </a:pPr>
            <a:r>
              <a:rPr lang="pt-BR" sz="2000" dirty="0" smtClean="0">
                <a:latin typeface="Arial" pitchFamily="34" charset="0"/>
                <a:cs typeface="Arial" pitchFamily="34" charset="0"/>
              </a:rPr>
              <a:t>O cadastramento das mulheres de 25 a 64 anos e de 50 a 69 anos começou com muitas dificuldades. Primeiro, faltaram fichas-espelho, pois na secretaria de saúde não tinham folhas e tinta para impressão destas. </a:t>
            </a:r>
            <a:endParaRPr lang="pt-BR" sz="2000" dirty="0" smtClean="0">
              <a:latin typeface="Arial" pitchFamily="34" charset="0"/>
              <a:cs typeface="Arial" pitchFamily="34" charset="0"/>
            </a:endParaRPr>
          </a:p>
          <a:p>
            <a:pPr algn="just">
              <a:buClr>
                <a:srgbClr val="00B0F0"/>
              </a:buClr>
              <a:buFont typeface="Wingdings" pitchFamily="2" charset="2"/>
              <a:buChar char="q"/>
            </a:pPr>
            <a:r>
              <a:rPr lang="pt-BR" sz="2000" dirty="0" smtClean="0">
                <a:latin typeface="Arial" pitchFamily="34" charset="0"/>
                <a:cs typeface="Arial" pitchFamily="34" charset="0"/>
              </a:rPr>
              <a:t>As coletas </a:t>
            </a:r>
            <a:r>
              <a:rPr lang="pt-BR" sz="2000" dirty="0" err="1" smtClean="0">
                <a:latin typeface="Arial" pitchFamily="34" charset="0"/>
                <a:cs typeface="Arial" pitchFamily="34" charset="0"/>
              </a:rPr>
              <a:t>citopatológicas</a:t>
            </a:r>
            <a:r>
              <a:rPr lang="pt-BR" sz="2000" dirty="0" smtClean="0">
                <a:latin typeface="Arial" pitchFamily="34" charset="0"/>
                <a:cs typeface="Arial" pitchFamily="34" charset="0"/>
              </a:rPr>
              <a:t> foram feitas todas as quartas-feiras, </a:t>
            </a:r>
            <a:r>
              <a:rPr lang="pt-BR" sz="2000" dirty="0" smtClean="0">
                <a:latin typeface="Arial" pitchFamily="34" charset="0"/>
                <a:cs typeface="Arial" pitchFamily="34" charset="0"/>
              </a:rPr>
              <a:t>mas faltou </a:t>
            </a:r>
            <a:r>
              <a:rPr lang="pt-BR" sz="2000" dirty="0" err="1" smtClean="0">
                <a:latin typeface="Arial" pitchFamily="34" charset="0"/>
                <a:cs typeface="Arial" pitchFamily="34" charset="0"/>
              </a:rPr>
              <a:t>espéculos</a:t>
            </a:r>
            <a:r>
              <a:rPr lang="pt-BR" sz="2000" dirty="0" smtClean="0">
                <a:latin typeface="Arial" pitchFamily="34" charset="0"/>
                <a:cs typeface="Arial" pitchFamily="34" charset="0"/>
              </a:rPr>
              <a:t> </a:t>
            </a:r>
            <a:r>
              <a:rPr lang="pt-BR" sz="2000" dirty="0" smtClean="0">
                <a:latin typeface="Arial" pitchFamily="34" charset="0"/>
                <a:cs typeface="Arial" pitchFamily="34" charset="0"/>
              </a:rPr>
              <a:t>do tamanho médio</a:t>
            </a:r>
            <a:r>
              <a:rPr lang="pt-BR" sz="2000" dirty="0" smtClean="0">
                <a:latin typeface="Arial" pitchFamily="34" charset="0"/>
                <a:cs typeface="Arial" pitchFamily="34" charset="0"/>
              </a:rPr>
              <a:t>.</a:t>
            </a:r>
          </a:p>
          <a:p>
            <a:pPr algn="just">
              <a:buClr>
                <a:srgbClr val="00B0F0"/>
              </a:buClr>
              <a:buFont typeface="Wingdings" pitchFamily="2" charset="2"/>
              <a:buChar char="q"/>
            </a:pPr>
            <a:r>
              <a:rPr lang="pt-BR" sz="2000" dirty="0" smtClean="0">
                <a:latin typeface="Arial" pitchFamily="34" charset="0"/>
                <a:cs typeface="Arial" pitchFamily="34" charset="0"/>
              </a:rPr>
              <a:t>O Sistema de Informação do Câncer de Colo de Útero e de Mama (SISCOLO; SISMAMA) não estava sendo atualizado no município, sendo devolvidas pela capital as amostras </a:t>
            </a:r>
            <a:r>
              <a:rPr lang="pt-BR" sz="2000" dirty="0" err="1" smtClean="0">
                <a:latin typeface="Arial" pitchFamily="34" charset="0"/>
                <a:cs typeface="Arial" pitchFamily="34" charset="0"/>
              </a:rPr>
              <a:t>citopatológicas</a:t>
            </a:r>
            <a:r>
              <a:rPr lang="pt-BR" sz="2000" dirty="0" smtClean="0">
                <a:latin typeface="Arial" pitchFamily="34" charset="0"/>
                <a:cs typeface="Arial" pitchFamily="34" charset="0"/>
              </a:rPr>
              <a:t> coletadas nos meses de março e abril.</a:t>
            </a:r>
          </a:p>
          <a:p>
            <a:endParaRPr lang="pt-BR" sz="2200" dirty="0" smtClean="0">
              <a:latin typeface="Arial" pitchFamily="34" charset="0"/>
              <a:cs typeface="Arial" pitchFamily="34" charset="0"/>
            </a:endParaRPr>
          </a:p>
          <a:p>
            <a:endParaRPr lang="pt-BR" sz="2200" dirty="0" smtClean="0">
              <a:latin typeface="Arial" pitchFamily="34" charset="0"/>
              <a:cs typeface="Arial" pitchFamily="34" charset="0"/>
            </a:endParaRPr>
          </a:p>
          <a:p>
            <a:pPr>
              <a:buNone/>
            </a:pPr>
            <a:endParaRPr lang="pt-BR" sz="2000" dirty="0" smtClean="0"/>
          </a:p>
          <a:p>
            <a:endParaRPr lang="pt-B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sz="2200" b="1" dirty="0" smtClean="0">
                <a:latin typeface="Arial" pitchFamily="34" charset="0"/>
                <a:cs typeface="Arial" pitchFamily="34" charset="0"/>
              </a:rPr>
              <a:t>Objetivos,  Metas  e  </a:t>
            </a:r>
            <a:r>
              <a:rPr lang="pt-BR" sz="2200" b="1" dirty="0" smtClean="0">
                <a:latin typeface="Arial" pitchFamily="34" charset="0"/>
                <a:cs typeface="Arial" pitchFamily="34" charset="0"/>
              </a:rPr>
              <a:t>Resultados</a:t>
            </a:r>
            <a:br>
              <a:rPr lang="pt-BR" sz="2200" b="1"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 </a:t>
            </a:r>
            <a:r>
              <a:rPr lang="pt-BR" sz="2000" dirty="0" smtClean="0">
                <a:latin typeface="Arial" pitchFamily="34" charset="0"/>
                <a:cs typeface="Arial" pitchFamily="34" charset="0"/>
              </a:rPr>
              <a:t>Objetivo: Melhorar a qualidade da Atenção à Saúde da </a:t>
            </a:r>
            <a:r>
              <a:rPr lang="pt-BR" sz="2000" dirty="0" smtClean="0">
                <a:latin typeface="Arial" pitchFamily="34" charset="0"/>
                <a:cs typeface="Arial" pitchFamily="34" charset="0"/>
              </a:rPr>
              <a:t>Mulher</a:t>
            </a:r>
            <a:br>
              <a:rPr lang="pt-BR" sz="2000" dirty="0" smtClean="0">
                <a:latin typeface="Arial" pitchFamily="34" charset="0"/>
                <a:cs typeface="Arial" pitchFamily="34" charset="0"/>
              </a:rPr>
            </a:br>
            <a:endParaRPr lang="pt-BR" sz="2000" dirty="0">
              <a:latin typeface="Arial" pitchFamily="34" charset="0"/>
              <a:cs typeface="Arial" pitchFamily="34" charset="0"/>
            </a:endParaRPr>
          </a:p>
        </p:txBody>
      </p:sp>
      <p:sp>
        <p:nvSpPr>
          <p:cNvPr id="3" name="Espaço Reservado para Conteúdo 2"/>
          <p:cNvSpPr>
            <a:spLocks noGrp="1"/>
          </p:cNvSpPr>
          <p:nvPr>
            <p:ph idx="1"/>
          </p:nvPr>
        </p:nvSpPr>
        <p:spPr>
          <a:xfrm>
            <a:off x="457200" y="1268760"/>
            <a:ext cx="8229600" cy="4857403"/>
          </a:xfrm>
        </p:spPr>
        <p:txBody>
          <a:bodyPr>
            <a:normAutofit/>
          </a:bodyPr>
          <a:lstStyle/>
          <a:p>
            <a:r>
              <a:rPr lang="pt-BR" sz="1800" dirty="0" smtClean="0">
                <a:latin typeface="Arial" pitchFamily="34" charset="0"/>
                <a:cs typeface="Arial" pitchFamily="34" charset="0"/>
              </a:rPr>
              <a:t>1.1. Meta: Ampliar a cobertura de detecção precoce do câncer de colo de útero das mulheres na faixa etária entre 25 e 64 anos de idade para 80%.</a:t>
            </a:r>
          </a:p>
          <a:p>
            <a:pPr>
              <a:buNone/>
            </a:pPr>
            <a:endParaRPr lang="pt-BR" sz="2000" dirty="0" smtClean="0"/>
          </a:p>
          <a:p>
            <a:endParaRPr lang="pt-BR" sz="2000" dirty="0" smtClean="0"/>
          </a:p>
          <a:p>
            <a:endParaRPr lang="pt-BR" sz="2000" dirty="0">
              <a:latin typeface="Arial" pitchFamily="34" charset="0"/>
              <a:cs typeface="Arial" pitchFamily="34" charset="0"/>
            </a:endParaRPr>
          </a:p>
        </p:txBody>
      </p:sp>
      <p:graphicFrame>
        <p:nvGraphicFramePr>
          <p:cNvPr id="4" name="Gráfico 3"/>
          <p:cNvGraphicFramePr/>
          <p:nvPr/>
        </p:nvGraphicFramePr>
        <p:xfrm>
          <a:off x="827584" y="2636912"/>
          <a:ext cx="7848872" cy="32579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dirty="0" smtClean="0">
                <a:latin typeface="Arial" pitchFamily="34" charset="0"/>
                <a:cs typeface="Arial" pitchFamily="34" charset="0"/>
              </a:rPr>
              <a:t>1.2. Meta: Ampliar a cobertura de detecção precoce do câncer de mama das mulheres na faixa etária entre 50 e 69 anos de idade para 70%.</a:t>
            </a:r>
            <a:r>
              <a:rPr lang="pt-BR" sz="2000" dirty="0" smtClean="0"/>
              <a:t/>
            </a:r>
            <a:br>
              <a:rPr lang="pt-BR" sz="2000" dirty="0" smtClean="0"/>
            </a:br>
            <a:endParaRPr lang="pt-BR" sz="2000" dirty="0"/>
          </a:p>
        </p:txBody>
      </p:sp>
      <p:sp>
        <p:nvSpPr>
          <p:cNvPr id="3" name="Espaço Reservado para Conteúdo 2"/>
          <p:cNvSpPr>
            <a:spLocks noGrp="1"/>
          </p:cNvSpPr>
          <p:nvPr>
            <p:ph idx="1"/>
          </p:nvPr>
        </p:nvSpPr>
        <p:spPr>
          <a:xfrm>
            <a:off x="457200" y="1412776"/>
            <a:ext cx="8229600" cy="4929411"/>
          </a:xfrm>
        </p:spPr>
        <p:txBody>
          <a:bodyPr>
            <a:normAutofit/>
          </a:bodyPr>
          <a:lstStyle/>
          <a:p>
            <a:pPr algn="just"/>
            <a:r>
              <a:rPr lang="pt-BR" sz="1800" dirty="0" smtClean="0">
                <a:latin typeface="Arial" pitchFamily="34" charset="0"/>
                <a:cs typeface="Arial" pitchFamily="34" charset="0"/>
              </a:rPr>
              <a:t>Ao início da intervenção na UBS não havia registro de cadastramento. No primeiro mês não houve cadastramento, no segundo mês foram quatro mulheres (1,9%) e no terceiro mês, só quatro mulheres (1,9%) foram cadastradas com exames em dia para detecção precoce de câncer de mama.</a:t>
            </a:r>
          </a:p>
          <a:p>
            <a:endParaRPr lang="pt-BR" sz="2000" dirty="0" smtClean="0"/>
          </a:p>
          <a:p>
            <a:endParaRPr lang="pt-BR" sz="2000" dirty="0"/>
          </a:p>
        </p:txBody>
      </p:sp>
      <p:graphicFrame>
        <p:nvGraphicFramePr>
          <p:cNvPr id="4" name="Gráfico 3"/>
          <p:cNvGraphicFramePr/>
          <p:nvPr/>
        </p:nvGraphicFramePr>
        <p:xfrm>
          <a:off x="971600" y="2996952"/>
          <a:ext cx="7200800"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969</TotalTime>
  <Words>2131</Words>
  <Application>Microsoft Office PowerPoint</Application>
  <PresentationFormat>Apresentação na tela (4:3)</PresentationFormat>
  <Paragraphs>169</Paragraphs>
  <Slides>24</Slides>
  <Notes>1</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do Office</vt:lpstr>
      <vt:lpstr>Slide 1</vt:lpstr>
      <vt:lpstr>INTRODUÇÃO</vt:lpstr>
      <vt:lpstr>INTRODUÇÃO</vt:lpstr>
      <vt:lpstr> Situação  da  ação  programática  da Unidade  antes  da   intervenção  </vt:lpstr>
      <vt:lpstr>Objetivo geral</vt:lpstr>
      <vt:lpstr>Metodologia</vt:lpstr>
      <vt:lpstr> Ações  realizadas </vt:lpstr>
      <vt:lpstr>Objetivos,  Metas  e  Resultados   Objetivo: Melhorar a qualidade da Atenção à Saúde da Mulher </vt:lpstr>
      <vt:lpstr>1.2. Meta: Ampliar a cobertura de detecção precoce do câncer de mama das mulheres na faixa etária entre 50 e 69 anos de idade para 70%. </vt:lpstr>
      <vt:lpstr>Objetivo 2. Melhorar a qualidade do atendimento das mulheres que realizam detecção precoce de câncer de colo de útero e de mama na unidade de saúde </vt:lpstr>
      <vt:lpstr>Objetivo 3. Melhorar a adesão das mulheres à realização de exame  citopatológico de colo de útero e mamografia </vt:lpstr>
      <vt:lpstr>3.2. Meta: Identificar 100% das mulheres com mamografia alterada sem acompanhamento pela unidade de saúde </vt:lpstr>
      <vt:lpstr>3.3. Meta: Realizar busca ativa em 100% de mulheres com exame  citopatológico alterado sem acompanhamento pela unidade de saúde </vt:lpstr>
      <vt:lpstr>Objetivo 4. Melhorar o registro das informações</vt:lpstr>
      <vt:lpstr>4.2. Meta: Manter registro da realização da mamografia em registro específico em 100% das mulheres cadastradas </vt:lpstr>
      <vt:lpstr> Objetivo 5. Mapear as mulheres de risco para câncer de colo de útero e de mama  </vt:lpstr>
      <vt:lpstr>5.2. Meta: Realizar avaliação de risco para câncer de mama em 100% das mulheres entre 50 e 69 anos. </vt:lpstr>
      <vt:lpstr>Objetivo 6. Promover a saúde das mulheres que realizam detecção precoce de câncer de colo de útero e de mama na unidade de saúde </vt:lpstr>
      <vt:lpstr>6.2. Meta: Orientar 100% das mulheres cadastradas sobre doenças sexualmente transmissíveis (DST) e fatores de risco para câncer de mama. </vt:lpstr>
      <vt:lpstr> Importância  da  intervenção  para  a  equipe</vt:lpstr>
      <vt:lpstr> Importância  da  intervenção  para  a  comunidade </vt:lpstr>
      <vt:lpstr> Avaliação  do  nível  de  incorporação  da  intervenção  à   rotina  do  serviço  e mudanças para  viabilizar a  continuidade  após  o  término  do  curso  </vt:lpstr>
      <vt:lpstr>O  desenvolvimento  do  curso  em  relação  às  suas   expectativas  iniciais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UNIVERSIDADE FEDERAL DE PELOTAS Especialização em Saúde da Família Modalidade a Distância Turma nº 7</dc:title>
  <dc:creator>Pessoal</dc:creator>
  <cp:lastModifiedBy>Adrize</cp:lastModifiedBy>
  <cp:revision>107</cp:revision>
  <dcterms:created xsi:type="dcterms:W3CDTF">2015-08-01T12:33:53Z</dcterms:created>
  <dcterms:modified xsi:type="dcterms:W3CDTF">2015-08-10T03:45:30Z</dcterms:modified>
</cp:coreProperties>
</file>