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4" r:id="rId9"/>
    <p:sldId id="288" r:id="rId10"/>
    <p:sldId id="286" r:id="rId11"/>
    <p:sldId id="268" r:id="rId12"/>
    <p:sldId id="269" r:id="rId13"/>
    <p:sldId id="291" r:id="rId14"/>
    <p:sldId id="294" r:id="rId15"/>
    <p:sldId id="289" r:id="rId16"/>
    <p:sldId id="270" r:id="rId17"/>
    <p:sldId id="290" r:id="rId18"/>
    <p:sldId id="271" r:id="rId19"/>
    <p:sldId id="272" r:id="rId20"/>
    <p:sldId id="292" r:id="rId21"/>
    <p:sldId id="273" r:id="rId22"/>
    <p:sldId id="274" r:id="rId23"/>
    <p:sldId id="293" r:id="rId24"/>
    <p:sldId id="275" r:id="rId25"/>
    <p:sldId id="276" r:id="rId26"/>
    <p:sldId id="278" r:id="rId27"/>
    <p:sldId id="279" r:id="rId28"/>
    <p:sldId id="280" r:id="rId29"/>
    <p:sldId id="281" r:id="rId30"/>
    <p:sldId id="282" r:id="rId31"/>
    <p:sldId id="284" r:id="rId32"/>
    <p:sldId id="28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483"/>
          <c:y val="0.24509745256622298"/>
          <c:w val="0.8584915546823807"/>
          <c:h val="0.6225475295182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'[Planilha Algi FINAL.xls]Indicadores'!$D$4:$G$4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FINAL.xls]Indicadores'!$D$5:$G$5</c:f>
              <c:numCache>
                <c:formatCode>0.0%</c:formatCode>
                <c:ptCount val="4"/>
                <c:pt idx="0">
                  <c:v>0.14499999999999999</c:v>
                </c:pt>
                <c:pt idx="1">
                  <c:v>0.24916666666666668</c:v>
                </c:pt>
                <c:pt idx="2">
                  <c:v>0.38</c:v>
                </c:pt>
                <c:pt idx="3">
                  <c:v>0.42083333333333334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74400"/>
        <c:axId val="51176192"/>
      </c:barChart>
      <c:catAx>
        <c:axId val="5117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176192"/>
        <c:crosses val="autoZero"/>
        <c:auto val="1"/>
        <c:lblAlgn val="ctr"/>
        <c:lblOffset val="100"/>
        <c:noMultiLvlLbl val="0"/>
      </c:catAx>
      <c:valAx>
        <c:axId val="5117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174400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12359818659033"/>
          <c:y val="0.10127370871093944"/>
          <c:w val="0.84379926682718376"/>
          <c:h val="0.772615262714802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FINAL.xls]Indicadores'!$D$10:$G$10</c:f>
              <c:numCache>
                <c:formatCode>0.0%</c:formatCode>
                <c:ptCount val="4"/>
                <c:pt idx="0">
                  <c:v>0.12474849094567404</c:v>
                </c:pt>
                <c:pt idx="1">
                  <c:v>0.19315895372233399</c:v>
                </c:pt>
                <c:pt idx="2">
                  <c:v>0.25150905432595572</c:v>
                </c:pt>
                <c:pt idx="3">
                  <c:v>0.3118712273641851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95744"/>
        <c:axId val="51297280"/>
      </c:barChart>
      <c:catAx>
        <c:axId val="5129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297280"/>
        <c:crosses val="autoZero"/>
        <c:auto val="1"/>
        <c:lblAlgn val="ctr"/>
        <c:lblOffset val="100"/>
        <c:noMultiLvlLbl val="0"/>
      </c:catAx>
      <c:valAx>
        <c:axId val="512972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2957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FINAL.xls]Indicadores'!$D$21:$G$21</c:f>
              <c:numCache>
                <c:formatCode>0.0%</c:formatCode>
                <c:ptCount val="4"/>
                <c:pt idx="0">
                  <c:v>0</c:v>
                </c:pt>
                <c:pt idx="1">
                  <c:v>0.6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44832"/>
        <c:axId val="51967104"/>
      </c:barChart>
      <c:catAx>
        <c:axId val="51944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967104"/>
        <c:crosses val="autoZero"/>
        <c:auto val="1"/>
        <c:lblAlgn val="ctr"/>
        <c:lblOffset val="100"/>
        <c:noMultiLvlLbl val="0"/>
      </c:catAx>
      <c:valAx>
        <c:axId val="519671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9448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97934402086867E-2"/>
          <c:y val="2.0306959945751685E-2"/>
          <c:w val="0.9029029693096412"/>
          <c:h val="0.87969209678754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FINAL.xls]Indicadores'!$C$42</c:f>
              <c:strCache>
                <c:ptCount val="1"/>
                <c:pt idx="0">
                  <c:v>Proporção de mulheres com registro adequado do exame citopatológico de colo de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FINAL.xls]Indicadores'!$D$42:$G$42</c:f>
              <c:numCache>
                <c:formatCode>0.0%</c:formatCode>
                <c:ptCount val="4"/>
                <c:pt idx="0">
                  <c:v>0.81132075471698117</c:v>
                </c:pt>
                <c:pt idx="1">
                  <c:v>0.86478873239436616</c:v>
                </c:pt>
                <c:pt idx="2">
                  <c:v>0.99122807017543857</c:v>
                </c:pt>
                <c:pt idx="3">
                  <c:v>0.99405940594059405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985408"/>
        <c:axId val="52024064"/>
      </c:barChart>
      <c:catAx>
        <c:axId val="5198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024064"/>
        <c:crosses val="autoZero"/>
        <c:auto val="1"/>
        <c:lblAlgn val="ctr"/>
        <c:lblOffset val="100"/>
        <c:noMultiLvlLbl val="0"/>
      </c:catAx>
      <c:valAx>
        <c:axId val="520240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198540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02201132703507"/>
          <c:y val="0.19047643652400137"/>
          <c:w val="0.85257908544524286"/>
          <c:h val="0.671958539959671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FINAL.xls]Indicadores'!$C$47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FINAL.xls]Indicadores'!$D$46:$G$46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FINAL.xls]Indicadores'!$D$47:$G$47</c:f>
              <c:numCache>
                <c:formatCode>0.0%</c:formatCode>
                <c:ptCount val="4"/>
                <c:pt idx="0">
                  <c:v>0.72368421052631582</c:v>
                </c:pt>
                <c:pt idx="1">
                  <c:v>0.76724137931034486</c:v>
                </c:pt>
                <c:pt idx="2">
                  <c:v>0.96899224806201545</c:v>
                </c:pt>
                <c:pt idx="3">
                  <c:v>0.91124260355029585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131328"/>
        <c:axId val="52132864"/>
      </c:barChart>
      <c:catAx>
        <c:axId val="5213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32864"/>
        <c:crosses val="autoZero"/>
        <c:auto val="1"/>
        <c:lblAlgn val="ctr"/>
        <c:lblOffset val="100"/>
        <c:noMultiLvlLbl val="0"/>
      </c:catAx>
      <c:valAx>
        <c:axId val="52132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21313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2772170917664"/>
          <c:y val="0.25640961435893839"/>
          <c:w val="0.8507452353160524"/>
          <c:h val="0.60512668988709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FINAL.xls]Indicadores'!$D$52:$G$52</c:f>
              <c:numCache>
                <c:formatCode>0.0%</c:formatCode>
                <c:ptCount val="4"/>
                <c:pt idx="0">
                  <c:v>0.81132075471698117</c:v>
                </c:pt>
                <c:pt idx="1">
                  <c:v>0.83661971830985915</c:v>
                </c:pt>
                <c:pt idx="2">
                  <c:v>0.99561403508771928</c:v>
                </c:pt>
                <c:pt idx="3">
                  <c:v>0.99603960396039604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991872"/>
        <c:axId val="72993408"/>
      </c:barChart>
      <c:catAx>
        <c:axId val="7299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993408"/>
        <c:crosses val="autoZero"/>
        <c:auto val="1"/>
        <c:lblAlgn val="ctr"/>
        <c:lblOffset val="100"/>
        <c:noMultiLvlLbl val="0"/>
      </c:catAx>
      <c:valAx>
        <c:axId val="72993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29918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FINAL.xls]Indicadores'!$D$57:$G$57</c:f>
              <c:numCache>
                <c:formatCode>0.0%</c:formatCode>
                <c:ptCount val="4"/>
                <c:pt idx="0">
                  <c:v>0.75</c:v>
                </c:pt>
                <c:pt idx="1">
                  <c:v>0.78448275862068961</c:v>
                </c:pt>
                <c:pt idx="2">
                  <c:v>0.96124031007751942</c:v>
                </c:pt>
                <c:pt idx="3">
                  <c:v>0.91124260355029585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006464"/>
        <c:axId val="77870208"/>
      </c:barChart>
      <c:catAx>
        <c:axId val="73006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7870208"/>
        <c:crosses val="autoZero"/>
        <c:auto val="1"/>
        <c:lblAlgn val="ctr"/>
        <c:lblOffset val="100"/>
        <c:noMultiLvlLbl val="0"/>
      </c:catAx>
      <c:valAx>
        <c:axId val="778702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30064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FINAL.xls]Indicadores'!$C$63</c:f>
              <c:strCache>
                <c:ptCount val="1"/>
                <c:pt idx="0">
                  <c:v>Proporção de mulheres entre 25 e 64 anos que receberam orientação sobre DSTs e fatores de risco para câncer de colo de útero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FINAL.xls]Indicadores'!$D$62:$G$62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FINAL.xls]Indicadores'!$D$63:$G$63</c:f>
              <c:numCache>
                <c:formatCode>0.0%</c:formatCode>
                <c:ptCount val="4"/>
                <c:pt idx="0">
                  <c:v>0.74528301886792447</c:v>
                </c:pt>
                <c:pt idx="1">
                  <c:v>0.6591549295774648</c:v>
                </c:pt>
                <c:pt idx="2">
                  <c:v>0.94736842105263153</c:v>
                </c:pt>
                <c:pt idx="3">
                  <c:v>0.94851485148514847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074880"/>
        <c:axId val="110080768"/>
      </c:barChart>
      <c:catAx>
        <c:axId val="11007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080768"/>
        <c:crosses val="autoZero"/>
        <c:auto val="1"/>
        <c:lblAlgn val="ctr"/>
        <c:lblOffset val="100"/>
        <c:noMultiLvlLbl val="0"/>
      </c:catAx>
      <c:valAx>
        <c:axId val="11008076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100748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3117183074678"/>
          <c:y val="0.24401871118506704"/>
          <c:w val="0.85611485729926096"/>
          <c:h val="0.62679316010281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'[Planilha Algi FINAL.xls]Indicadores'!$C$69</c:f>
              <c:strCache>
                <c:ptCount val="1"/>
                <c:pt idx="0">
                  <c:v>Proporção de mulheres entre 50 e 69 anos que receberam orientação sobre DSTs e fatores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'[Planilha Algi FINAL.xls]Indicadores'!$D$68:$G$68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Algi FINAL.xls]Indicadores'!$D$69:$G$69</c:f>
              <c:numCache>
                <c:formatCode>0.0%</c:formatCode>
                <c:ptCount val="4"/>
                <c:pt idx="0">
                  <c:v>0.72368421052631582</c:v>
                </c:pt>
                <c:pt idx="1">
                  <c:v>0.57758620689655171</c:v>
                </c:pt>
                <c:pt idx="2">
                  <c:v>0.8527131782945736</c:v>
                </c:pt>
                <c:pt idx="3">
                  <c:v>0.91715976331360949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91424"/>
        <c:axId val="109992960"/>
      </c:barChart>
      <c:catAx>
        <c:axId val="10999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992960"/>
        <c:crosses val="autoZero"/>
        <c:auto val="1"/>
        <c:lblAlgn val="ctr"/>
        <c:lblOffset val="100"/>
        <c:noMultiLvlLbl val="0"/>
      </c:catAx>
      <c:valAx>
        <c:axId val="10999296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99914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06/08/2015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688" y="260648"/>
            <a:ext cx="6172200" cy="1656183"/>
          </a:xfrm>
        </p:spPr>
        <p:txBody>
          <a:bodyPr>
            <a:normAutofit/>
          </a:bodyPr>
          <a:lstStyle/>
          <a:p>
            <a:pPr algn="ctr"/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Universidade federal de pelotas</a:t>
            </a:r>
            <a:b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universidade aberta do sus</a:t>
            </a:r>
            <a:b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especialização em saúde da família</a:t>
            </a:r>
            <a:b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  <a:t>modalidade a distancia</a:t>
            </a:r>
            <a:br>
              <a:rPr lang="pt-BR" sz="1800" dirty="0" smtClean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920880" cy="3888432"/>
          </a:xfrm>
        </p:spPr>
        <p:txBody>
          <a:bodyPr>
            <a:normAutofit fontScale="25000" lnSpcReduction="2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/>
                <a:ea typeface="Arial"/>
                <a:cs typeface="Times New Roman"/>
              </a:rPr>
              <a:t> </a:t>
            </a:r>
            <a:endParaRPr lang="pt-BR" sz="1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t-BR" sz="96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Melhoria da atenção ao câncer de colo uterino e de mama na UBS Alto Alegre, </a:t>
            </a:r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Encruzilhada </a:t>
            </a:r>
            <a:r>
              <a:rPr lang="pt-BR" sz="96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do </a:t>
            </a:r>
            <a:r>
              <a:rPr lang="pt-BR" sz="96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Sul/RS.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BR" sz="72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72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			Algi </a:t>
            </a:r>
            <a:r>
              <a:rPr lang="pt-BR" sz="720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Marzo </a:t>
            </a:r>
            <a:r>
              <a:rPr lang="pt-BR" sz="72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Rodriguez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720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Orientador: Andressa de Andrade</a:t>
            </a:r>
            <a:endParaRPr lang="pt-BR" sz="72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720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 </a:t>
            </a:r>
            <a:endParaRPr lang="pt-BR" sz="7200" dirty="0" smtClean="0">
              <a:solidFill>
                <a:schemeClr val="tx1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pt-BR" sz="7200" dirty="0">
              <a:solidFill>
                <a:schemeClr val="tx1"/>
              </a:solidFill>
              <a:latin typeface="Arial" pitchFamily="34" charset="0"/>
              <a:ea typeface="Arial"/>
              <a:cs typeface="Arial" pitchFamily="34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sz="72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Pelotas</a:t>
            </a:r>
            <a:r>
              <a:rPr lang="pt-BR" sz="720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, </a:t>
            </a:r>
            <a:r>
              <a:rPr lang="pt-BR" sz="7200" dirty="0" smtClean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rPr>
              <a:t>2015.</a:t>
            </a:r>
            <a:endParaRPr lang="pt-BR" sz="72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pt-BR" sz="4500" dirty="0">
              <a:latin typeface="Calibri"/>
              <a:ea typeface="Calibri"/>
              <a:cs typeface="Times New Roman"/>
            </a:endParaRPr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1584176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221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11931"/>
            <a:ext cx="128587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CaixaDeTexto 3"/>
          <p:cNvSpPr txBox="1">
            <a:spLocks noChangeArrowheads="1"/>
          </p:cNvSpPr>
          <p:nvPr/>
        </p:nvSpPr>
        <p:spPr bwMode="auto">
          <a:xfrm>
            <a:off x="3286125" y="564861"/>
            <a:ext cx="23920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b="1" dirty="0">
                <a:cs typeface="Arial" charset="0"/>
              </a:rPr>
              <a:t>Resultados</a:t>
            </a:r>
          </a:p>
        </p:txBody>
      </p:sp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392174" y="1575285"/>
            <a:ext cx="8286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b="1" u="sng" dirty="0"/>
              <a:t>Objetivo 1</a:t>
            </a:r>
            <a:r>
              <a:rPr lang="pt-BR" altLang="pt-BR" sz="2400" dirty="0"/>
              <a:t>: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 Ampliar a cobertura de detecção precoce do </a:t>
            </a:r>
          </a:p>
          <a:p>
            <a:pPr algn="just" eaLnBrk="1" hangingPunct="1"/>
            <a:r>
              <a:rPr lang="pt-BR" altLang="pt-BR" sz="2400" dirty="0"/>
              <a:t>câncer de colo de útero e do câncer de mama.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b="1" dirty="0"/>
              <a:t>Metas: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 Ampliar a cobertura de detecção precoce de CA de</a:t>
            </a:r>
          </a:p>
          <a:p>
            <a:pPr algn="just" eaLnBrk="1" hangingPunct="1"/>
            <a:r>
              <a:rPr lang="pt-BR" altLang="pt-BR" sz="2400" dirty="0"/>
              <a:t>útero na faixa etária entre 25 e 64 anos para </a:t>
            </a:r>
            <a:r>
              <a:rPr lang="pt-BR" altLang="pt-BR" sz="2400" dirty="0" smtClean="0"/>
              <a:t>90%;</a:t>
            </a:r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Ampliar a cobertura de detecção precoce de CA de </a:t>
            </a:r>
          </a:p>
          <a:p>
            <a:pPr algn="just" eaLnBrk="1" hangingPunct="1"/>
            <a:r>
              <a:rPr lang="pt-BR" altLang="pt-BR" sz="2400" dirty="0"/>
              <a:t>mama na faixa etária de 50 a 69 anos para </a:t>
            </a:r>
            <a:r>
              <a:rPr lang="pt-BR" altLang="pt-BR" sz="2400" dirty="0" smtClean="0"/>
              <a:t>90%.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104071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67600" cy="63408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9552" y="1124744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1.1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Proporção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de mulheres entre 25 e 64 anos com exame em dia para detecção precoce do câncer de colo de útero.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55002159"/>
              </p:ext>
            </p:extLst>
          </p:nvPr>
        </p:nvGraphicFramePr>
        <p:xfrm>
          <a:off x="539552" y="1916832"/>
          <a:ext cx="7467600" cy="362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66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7467600" cy="748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1.2 Proporção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mulheres entre 50 e 69 anos com exame em dia para detecção precoce do câncer de mama.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4019696635"/>
              </p:ext>
            </p:extLst>
          </p:nvPr>
        </p:nvGraphicFramePr>
        <p:xfrm>
          <a:off x="683568" y="2132856"/>
          <a:ext cx="6984776" cy="3745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004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 2: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Melhorar </a:t>
            </a: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a qualidade do atendimento das mulheres que realizam detecção precoce de câncer de colo de útero e de mama na unidade de saúde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0" indent="0" algn="just">
              <a:spcAft>
                <a:spcPts val="1000"/>
              </a:spcAft>
              <a:buNone/>
            </a:pP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buNone/>
            </a:pPr>
            <a:r>
              <a:rPr lang="pt-BR" dirty="0" smtClean="0">
                <a:latin typeface="Arial"/>
                <a:ea typeface="Calibri"/>
              </a:rPr>
              <a:t>Obter </a:t>
            </a:r>
            <a:r>
              <a:rPr lang="pt-BR" dirty="0">
                <a:latin typeface="Arial"/>
                <a:ea typeface="Calibri"/>
              </a:rPr>
              <a:t>100% de coleta de amostras satisfatórias do exame citopatológico de colo de </a:t>
            </a:r>
            <a:r>
              <a:rPr lang="pt-BR" dirty="0" smtClean="0">
                <a:latin typeface="Arial"/>
                <a:ea typeface="Calibri"/>
              </a:rPr>
              <a:t>útero.</a:t>
            </a:r>
          </a:p>
          <a:p>
            <a:pPr marL="0" indent="0">
              <a:buNone/>
            </a:pPr>
            <a:endParaRPr lang="pt-BR" dirty="0" smtClean="0">
              <a:latin typeface="Arial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314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724942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t-BR" dirty="0" smtClean="0">
                <a:latin typeface="Arial"/>
                <a:ea typeface="Calibri"/>
                <a:cs typeface="Times New Roman"/>
              </a:rPr>
              <a:t>2.1 Proporção </a:t>
            </a:r>
            <a:r>
              <a:rPr lang="pt-BR" dirty="0">
                <a:latin typeface="Arial"/>
                <a:ea typeface="Calibri"/>
                <a:cs typeface="Times New Roman"/>
              </a:rPr>
              <a:t>de mulheres com exame citopatológico alterado que não estão em acompanhamento e que foram buscadas pelo serviço para dar continuidade ao tratamento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pt-BR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 alcançada: 100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% das mulheres estão com acompanhamento adequado.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28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357188"/>
            <a:ext cx="128587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928938" y="187473"/>
            <a:ext cx="2579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3" name="CaixaDeTexto 4"/>
          <p:cNvSpPr txBox="1">
            <a:spLocks noChangeArrowheads="1"/>
          </p:cNvSpPr>
          <p:nvPr/>
        </p:nvSpPr>
        <p:spPr bwMode="auto">
          <a:xfrm>
            <a:off x="247448" y="919211"/>
            <a:ext cx="882967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b="1" u="sng" dirty="0">
                <a:cs typeface="Arial" charset="0"/>
              </a:rPr>
              <a:t>Objetivo </a:t>
            </a:r>
            <a:r>
              <a:rPr lang="pt-BR" altLang="pt-BR" sz="2400" b="1" u="sng" dirty="0" smtClean="0">
                <a:cs typeface="Arial" charset="0"/>
              </a:rPr>
              <a:t>3</a:t>
            </a:r>
            <a:endParaRPr lang="pt-BR" altLang="pt-BR" sz="2400" b="1" u="sng" dirty="0">
              <a:cs typeface="Arial" charset="0"/>
            </a:endParaRPr>
          </a:p>
          <a:p>
            <a:pPr algn="just" eaLnBrk="1" hangingPunct="1"/>
            <a:endParaRPr lang="pt-BR" altLang="pt-BR" sz="2400" dirty="0">
              <a:cs typeface="Arial" charset="0"/>
            </a:endParaRP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Melhorar a adesão das mulheres à realização de exame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Citopatológico de colo uterino e mamografia.</a:t>
            </a:r>
          </a:p>
          <a:p>
            <a:pPr algn="just" eaLnBrk="1" hangingPunct="1"/>
            <a:endParaRPr lang="pt-BR" altLang="pt-BR" sz="2400" dirty="0">
              <a:cs typeface="Arial" charset="0"/>
            </a:endParaRPr>
          </a:p>
          <a:p>
            <a:pPr algn="just" eaLnBrk="1" hangingPunct="1"/>
            <a:r>
              <a:rPr lang="pt-BR" altLang="pt-BR" sz="2400" b="1" dirty="0">
                <a:cs typeface="Arial" charset="0"/>
              </a:rPr>
              <a:t>Metas:</a:t>
            </a:r>
          </a:p>
          <a:p>
            <a:pPr algn="just" eaLnBrk="1" hangingPunct="1"/>
            <a:endParaRPr lang="pt-BR" altLang="pt-BR" sz="2400" dirty="0">
              <a:cs typeface="Arial" charset="0"/>
            </a:endParaRP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Fazer busca ativa de 100% da mulheres que tiveram resultado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do  citopatológico alterado e que não voltaram para conhecer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o </a:t>
            </a:r>
            <a:r>
              <a:rPr lang="pt-BR" altLang="pt-BR" sz="2400" dirty="0" smtClean="0">
                <a:cs typeface="Arial" charset="0"/>
              </a:rPr>
              <a:t>resultado.</a:t>
            </a:r>
            <a:endParaRPr lang="pt-BR" altLang="pt-BR" sz="2400" dirty="0">
              <a:cs typeface="Arial" charset="0"/>
            </a:endParaRPr>
          </a:p>
          <a:p>
            <a:pPr algn="just" eaLnBrk="1" hangingPunct="1"/>
            <a:endParaRPr lang="pt-BR" altLang="pt-BR" sz="2400" dirty="0">
              <a:cs typeface="Arial" charset="0"/>
            </a:endParaRP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Fazer busca ativa de 100% das mulheres que tiveram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mamografia alterada e que não voltaram para conhecer o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r</a:t>
            </a:r>
            <a:r>
              <a:rPr lang="pt-BR" altLang="pt-BR" sz="2400" dirty="0" smtClean="0">
                <a:cs typeface="Arial" charset="0"/>
              </a:rPr>
              <a:t>esultado</a:t>
            </a:r>
            <a:r>
              <a:rPr lang="pt-BR" altLang="pt-BR" sz="2400" dirty="0" smtClean="0">
                <a:cs typeface="Arial" charset="0"/>
              </a:rPr>
              <a:t>                   </a:t>
            </a:r>
          </a:p>
          <a:p>
            <a:pPr algn="just" eaLnBrk="1" hangingPunct="1"/>
            <a:r>
              <a:rPr lang="pt-BR" altLang="pt-BR" sz="2400" dirty="0">
                <a:cs typeface="Arial" charset="0"/>
              </a:rPr>
              <a:t> </a:t>
            </a:r>
            <a:r>
              <a:rPr lang="pt-BR" altLang="pt-BR" sz="2400" dirty="0" smtClean="0">
                <a:cs typeface="Arial" charset="0"/>
              </a:rPr>
              <a:t>                                   </a:t>
            </a:r>
            <a:r>
              <a:rPr lang="pt-BR" altLang="pt-BR" sz="2400" b="1" dirty="0" smtClean="0">
                <a:cs typeface="Arial" charset="0"/>
              </a:rPr>
              <a:t>META ALCANÇADA</a:t>
            </a:r>
            <a:endParaRPr lang="pt-BR" altLang="pt-BR" sz="2400" b="1" dirty="0">
              <a:cs typeface="Arial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2132045" y="600482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9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611560" y="1124744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Proporção de mulheres com exame citopatológico alterado que não retornaram para conhecer 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resultado.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09949243"/>
              </p:ext>
            </p:extLst>
          </p:nvPr>
        </p:nvGraphicFramePr>
        <p:xfrm>
          <a:off x="827088" y="2205038"/>
          <a:ext cx="7561262" cy="3887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314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 4:</a:t>
            </a:r>
          </a:p>
          <a:p>
            <a:pPr marL="0" indent="0">
              <a:buNone/>
            </a:pPr>
            <a:r>
              <a:rPr lang="pt-BR" dirty="0">
                <a:latin typeface="Arial"/>
                <a:ea typeface="Calibri"/>
              </a:rPr>
              <a:t>Melhorar o registro das </a:t>
            </a:r>
            <a:r>
              <a:rPr lang="pt-BR" dirty="0" smtClean="0">
                <a:latin typeface="Arial"/>
                <a:ea typeface="Calibri"/>
              </a:rPr>
              <a:t>informações.</a:t>
            </a:r>
          </a:p>
          <a:p>
            <a:pPr marL="0" indent="0">
              <a:buNone/>
            </a:pPr>
            <a:endParaRPr lang="pt-BR" dirty="0">
              <a:latin typeface="Arial"/>
              <a:cs typeface="Arial" pitchFamily="34" charset="0"/>
            </a:endParaRPr>
          </a:p>
          <a:p>
            <a:pPr marL="0" indent="0">
              <a:buNone/>
            </a:pPr>
            <a:r>
              <a:rPr lang="pt-BR" b="1" dirty="0" smtClean="0">
                <a:latin typeface="Arial"/>
                <a:cs typeface="Arial" pitchFamily="34" charset="0"/>
              </a:rPr>
              <a:t>Metas:</a:t>
            </a:r>
          </a:p>
          <a:p>
            <a:pPr marL="0" indent="0" algn="just">
              <a:buNone/>
            </a:pPr>
            <a:r>
              <a:rPr lang="pt-BR" dirty="0">
                <a:latin typeface="Arial"/>
                <a:ea typeface="Calibri"/>
              </a:rPr>
              <a:t>Manter registro da coleta de exame citopatológico de colo de útero em registro específico em 100% das mulheres cadastradas</a:t>
            </a:r>
            <a:r>
              <a:rPr lang="pt-BR" dirty="0" smtClean="0">
                <a:latin typeface="Arial"/>
                <a:ea typeface="Calibri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Arial"/>
              <a:ea typeface="Calibri"/>
            </a:endParaRPr>
          </a:p>
          <a:p>
            <a:pPr marL="0" indent="0" algn="just">
              <a:spcAft>
                <a:spcPts val="1000"/>
              </a:spcAft>
              <a:buNone/>
            </a:pPr>
            <a:r>
              <a:rPr lang="pt-BR" dirty="0">
                <a:latin typeface="Arial"/>
                <a:ea typeface="Calibri"/>
                <a:cs typeface="Times New Roman"/>
              </a:rPr>
              <a:t>Manter registro da realização da mamografia em registro específico em 100% das mulheres cadastradas.</a:t>
            </a:r>
            <a:endParaRPr lang="pt-BR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16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1052736"/>
            <a:ext cx="82809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Arial"/>
                <a:ea typeface="Calibri"/>
                <a:cs typeface="Times New Roman"/>
              </a:rPr>
              <a:t>4.1 Proporção </a:t>
            </a:r>
            <a:r>
              <a:rPr lang="pt-BR" sz="2000" dirty="0">
                <a:latin typeface="Arial"/>
                <a:ea typeface="Calibri"/>
                <a:cs typeface="Times New Roman"/>
              </a:rPr>
              <a:t>de mulheres com registro adequado do exame citopatológico de colo de útero.</a:t>
            </a:r>
            <a:endParaRPr lang="pt-BR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957530"/>
              </p:ext>
            </p:extLst>
          </p:nvPr>
        </p:nvGraphicFramePr>
        <p:xfrm>
          <a:off x="900113" y="2204864"/>
          <a:ext cx="7416303" cy="381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02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 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23528" y="916688"/>
            <a:ext cx="81369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Arial"/>
                <a:ea typeface="Calibri"/>
                <a:cs typeface="Times New Roman"/>
              </a:rPr>
              <a:t>4.2  </a:t>
            </a:r>
            <a:r>
              <a:rPr lang="pt-BR" sz="2000" dirty="0">
                <a:latin typeface="Arial"/>
                <a:ea typeface="Calibri"/>
                <a:cs typeface="Times New Roman"/>
              </a:rPr>
              <a:t>Proporção de mulheres com registro adequado da mamografia.</a:t>
            </a:r>
            <a:endParaRPr lang="pt-BR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69465181"/>
              </p:ext>
            </p:extLst>
          </p:nvPr>
        </p:nvGraphicFramePr>
        <p:xfrm>
          <a:off x="1042988" y="1851025"/>
          <a:ext cx="72009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72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Os cânceres de colo uterino e de mama são responsáveis por altos índices de óbito a cada ano no mundo;</a:t>
            </a:r>
            <a:endParaRPr lang="pt-BR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</a:t>
            </a:r>
            <a:r>
              <a:rPr lang="pt-B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prevenção </a:t>
            </a:r>
            <a:r>
              <a:rPr lang="pt-B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de ambas as doenças encontrava-se deficitária em </a:t>
            </a:r>
            <a:r>
              <a:rPr lang="pt-B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nosso município, onde a cultura de realizar exames de prevenção é muita escassa, </a:t>
            </a:r>
            <a:r>
              <a:rPr lang="pt-B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um dos motivos pelos quais decidimos </a:t>
            </a:r>
            <a:r>
              <a:rPr lang="pt-BR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trabalhar </a:t>
            </a:r>
            <a:r>
              <a:rPr lang="pt-BR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com esta temática.</a:t>
            </a:r>
            <a:endParaRPr lang="pt-BR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755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-20239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 5: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Mapear as mulheres de risco para câncer de colo de útero e de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mama.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pt-BR" b="1" dirty="0" smtClean="0">
                <a:latin typeface="Arial" pitchFamily="34" charset="0"/>
                <a:ea typeface="Calibri"/>
                <a:cs typeface="Arial" pitchFamily="34" charset="0"/>
              </a:rPr>
              <a:t>Metas: </a:t>
            </a:r>
            <a:r>
              <a:rPr lang="pt-BR" b="1" dirty="0">
                <a:latin typeface="Arial"/>
                <a:ea typeface="Calibri"/>
                <a:cs typeface="Times New Roman"/>
              </a:rPr>
              <a:t>	</a:t>
            </a:r>
            <a:endParaRPr lang="pt-BR" sz="2000" dirty="0">
              <a:latin typeface="Calibri"/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/>
                <a:ea typeface="Calibri"/>
              </a:rPr>
              <a:t>Pesquisar </a:t>
            </a:r>
            <a:r>
              <a:rPr lang="pt-BR" dirty="0">
                <a:latin typeface="Arial"/>
                <a:ea typeface="Calibri"/>
              </a:rPr>
              <a:t>sinais de alerta para câncer de colo de útero em 100% das mulheres entre 25 e 64 anos (Dor e sangramento após relação sexual e/ou corrimento vaginal excessivo). </a:t>
            </a:r>
            <a:endParaRPr lang="pt-BR" dirty="0" smtClean="0">
              <a:latin typeface="Arial"/>
              <a:ea typeface="Calibri"/>
            </a:endParaRPr>
          </a:p>
          <a:p>
            <a:pPr marL="0" indent="0" algn="just">
              <a:buNone/>
            </a:pPr>
            <a:endParaRPr lang="pt-BR" dirty="0" smtClean="0">
              <a:latin typeface="Arial"/>
              <a:ea typeface="Calibri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/>
                <a:ea typeface="Calibri"/>
              </a:rPr>
              <a:t>Realizar </a:t>
            </a:r>
            <a:r>
              <a:rPr lang="pt-BR" dirty="0">
                <a:latin typeface="Arial"/>
                <a:ea typeface="Calibri"/>
              </a:rPr>
              <a:t>avaliação de risco para câncer de mama em 100% das mulheres entre 50 e 69 anos.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71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11560" y="98072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/>
                <a:ea typeface="Calibri"/>
              </a:rPr>
              <a:t>5.1 Proporção </a:t>
            </a:r>
            <a:r>
              <a:rPr lang="pt-BR" sz="2000" dirty="0">
                <a:latin typeface="Arial"/>
                <a:ea typeface="Calibri"/>
              </a:rPr>
              <a:t>de mulheres entre 25 e 64 anos com pesquisa de sinais de alerta para câncer do colo </a:t>
            </a:r>
            <a:r>
              <a:rPr lang="pt-BR" sz="2000" dirty="0" smtClean="0">
                <a:latin typeface="Arial"/>
                <a:ea typeface="Calibri"/>
              </a:rPr>
              <a:t>uterino.</a:t>
            </a:r>
            <a:endParaRPr lang="pt-BR" sz="20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9031518"/>
              </p:ext>
            </p:extLst>
          </p:nvPr>
        </p:nvGraphicFramePr>
        <p:xfrm>
          <a:off x="900113" y="1844675"/>
          <a:ext cx="7343775" cy="4629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60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1119300"/>
            <a:ext cx="81369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Arial"/>
                <a:ea typeface="Calibri"/>
                <a:cs typeface="Times New Roman"/>
              </a:rPr>
              <a:t>5.2 Proporção </a:t>
            </a:r>
            <a:r>
              <a:rPr lang="pt-BR" sz="2000" dirty="0">
                <a:latin typeface="Arial"/>
                <a:ea typeface="Calibri"/>
                <a:cs typeface="Times New Roman"/>
              </a:rPr>
              <a:t>de mulheres entre 50 e 69 anos com avaliação de risco para câncer de mama.</a:t>
            </a:r>
            <a:endParaRPr lang="pt-BR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1524771"/>
              </p:ext>
            </p:extLst>
          </p:nvPr>
        </p:nvGraphicFramePr>
        <p:xfrm>
          <a:off x="1116013" y="2060575"/>
          <a:ext cx="6985000" cy="4105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969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508918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196752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Objetivo 6:</a:t>
            </a:r>
          </a:p>
          <a:p>
            <a:pPr marL="0" indent="0" algn="just">
              <a:spcAft>
                <a:spcPts val="1000"/>
              </a:spcAft>
              <a:buNone/>
            </a:pP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Promover </a:t>
            </a: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a saúde das mulheres que realizam detecção precoce de câncer de colo de útero e de mama na unidade de saúde.</a:t>
            </a:r>
          </a:p>
          <a:p>
            <a:pPr marL="0" indent="0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Metas:</a:t>
            </a:r>
          </a:p>
          <a:p>
            <a:pPr marL="0" indent="0" algn="just">
              <a:buNone/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Orientar 100% das mulheres cadastradas sobre doenças sexualmente transmissíveis (DST) e fatores de risco para câncer de colo de útero. </a:t>
            </a:r>
            <a:endParaRPr lang="pt-BR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Orientar </a:t>
            </a: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100% das mulheres cadastradas sobre doenças sexualmente transmissíveis (DST) e fatores de risco para câncer de mama.</a:t>
            </a:r>
          </a:p>
          <a:p>
            <a:pPr marL="0" indent="0"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2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262663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>
                <a:latin typeface="Arial"/>
                <a:ea typeface="Calibri"/>
              </a:rPr>
              <a:t>6.1 Proporção </a:t>
            </a:r>
            <a:r>
              <a:rPr lang="pt-BR" sz="2000" dirty="0">
                <a:latin typeface="Arial"/>
                <a:ea typeface="Calibri"/>
              </a:rPr>
              <a:t>de mulheres entre 25 e 64 anos que receberam orientação sobre DSTs e fatores de risco para câncer de colo uterino</a:t>
            </a:r>
            <a:endParaRPr lang="pt-BR" sz="20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809229"/>
              </p:ext>
            </p:extLst>
          </p:nvPr>
        </p:nvGraphicFramePr>
        <p:xfrm>
          <a:off x="684213" y="2109788"/>
          <a:ext cx="7488237" cy="427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74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67544" y="1124744"/>
            <a:ext cx="813690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Arial"/>
                <a:ea typeface="Calibri"/>
                <a:cs typeface="Times New Roman"/>
              </a:rPr>
              <a:t>6.2 Proporção </a:t>
            </a:r>
            <a:r>
              <a:rPr lang="pt-BR" sz="2000" dirty="0">
                <a:latin typeface="Arial"/>
                <a:ea typeface="Calibri"/>
                <a:cs typeface="Times New Roman"/>
              </a:rPr>
              <a:t>de mulheres entre 50 e 69 anos que receberam orientação sobre DSTs e fatores de risco para câncer de mama.</a:t>
            </a:r>
            <a:endParaRPr lang="pt-BR" sz="2000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925394"/>
              </p:ext>
            </p:extLst>
          </p:nvPr>
        </p:nvGraphicFramePr>
        <p:xfrm>
          <a:off x="1043608" y="1957493"/>
          <a:ext cx="7272338" cy="3960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63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43691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Para Equipe: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itchFamily="34" charset="0"/>
              </a:rPr>
              <a:t>Profissionais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capacitados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para trabalhar com os protocolos do MS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Cânceres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 Colo de Útero e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Mama;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Melhor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preparação no sentido 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promoção e prevenção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em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saúde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Profission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ais mais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comprometidos com a comunidade.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0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Para o Serviço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Maior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engajamento no desenvolvimento das ações;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Mais qualidade na implantação dos programas do Ministério da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Saúde;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Maior qualidade dos registros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pacientes;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E8637"/>
              </a:buClr>
            </a:pPr>
            <a:r>
              <a:rPr lang="pt-B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Melhorou a qualidade da atenção a </a:t>
            </a:r>
            <a:r>
              <a:rPr lang="pt-BR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mulher. </a:t>
            </a:r>
            <a:endParaRPr lang="pt-BR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66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pt-B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Para a comunidade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Aumentou a cultura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sobre a importância dos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exames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Alcançamos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100%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acompanhamento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às usuárias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com exames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alterados;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Maior quantidade 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atividades de educação em saúde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 comunidade, nas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escolas;</a:t>
            </a:r>
            <a:endParaRPr lang="pt-B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Confiança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segurança na equipe.</a:t>
            </a:r>
          </a:p>
        </p:txBody>
      </p:sp>
    </p:spTree>
    <p:extLst>
      <p:ext uri="{BB962C8B-B14F-4D97-AF65-F5344CB8AC3E}">
        <p14:creationId xmlns:p14="http://schemas.microsoft.com/office/powerpoint/2010/main" val="5437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796950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Discussão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O projeto vai ter continuidade  depois de sua conclusão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Para melhorar os resultados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precisamos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continuar com as ações, mantendo estreita relação com o gestor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municipal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saúde,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para resolver as dificuldades encontradas na demora dos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resultados dos exames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e consultas especializadas no município.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9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Encruzilhada do Sul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Encruzilhada do Sul possui 25500 habitantes;</a:t>
            </a:r>
          </a:p>
          <a:p>
            <a:pPr algn="just">
              <a:lnSpc>
                <a:spcPct val="150000"/>
              </a:lnSpc>
            </a:pP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Fonte de economia madeira e pecuária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 Estratégias em Saúde da Família(ESF) e 1 Unidade Básica de Saúde com modelo de atenção tradicional (UBS);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Unidade de Pronto Atendimento (UPA);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1 Hospital em parceria com o SUS.</a:t>
            </a:r>
          </a:p>
        </p:txBody>
      </p:sp>
    </p:spTree>
    <p:extLst>
      <p:ext uri="{BB962C8B-B14F-4D97-AF65-F5344CB8AC3E}">
        <p14:creationId xmlns:p14="http://schemas.microsoft.com/office/powerpoint/2010/main" val="70292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Foram superadas minhas expectativas iniciais no decorrer da intervenção,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sobretudo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na área de promoção e prevenção da saúde, da capacidade da equipe de implantação dos programas do MS e da comunidade de colaborar nos projetos da equipe. 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Na pratica profissional foi muito importante demostrar que é possível melhorar a saúde da população com menos recursos e mais trabalho na promoção e prevenção da saúde.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6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Aprendi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 é possível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trabalhar,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ainda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que, com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poucas condições, que só precisamos trabalhar com amor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dedicação 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que a promoção em saúde é muito importante para melhorar a qualidade de vida das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pessoas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, tornando-os atores de seu próprio cuidado.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21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195736" y="2564904"/>
            <a:ext cx="410366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60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Obrigado </a:t>
            </a:r>
            <a:endParaRPr lang="pt-BR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769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ESF Alto Alegre</a:t>
            </a:r>
            <a:endParaRPr lang="pt-BR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latin typeface="Arial"/>
                <a:ea typeface="Calibri"/>
                <a:cs typeface="Times New Roman"/>
              </a:rPr>
              <a:t>População da área: 6232 habitantes;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latin typeface="Arial"/>
                <a:ea typeface="Calibri"/>
                <a:cs typeface="Times New Roman"/>
              </a:rPr>
              <a:t>A ESF reformada conta com </a:t>
            </a:r>
            <a:r>
              <a:rPr lang="pt-BR" dirty="0">
                <a:latin typeface="Arial"/>
                <a:ea typeface="Calibri"/>
                <a:cs typeface="Times New Roman"/>
              </a:rPr>
              <a:t>uma equipe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completa:</a:t>
            </a:r>
            <a:r>
              <a:rPr lang="pt-BR" dirty="0">
                <a:latin typeface="Arial"/>
                <a:ea typeface="Calibri"/>
                <a:cs typeface="Times New Roman"/>
              </a:rPr>
              <a:t>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1 medico geral, 1 odontólogo, 1 enfermeira, 1 técnica enfermagem, 1 secretária, 1 administradora, 1 auxiliar geral, 1 psicóloga e 1 nutricionista que atende uma vez </a:t>
            </a:r>
            <a:r>
              <a:rPr lang="pt-BR" dirty="0">
                <a:latin typeface="Arial"/>
                <a:ea typeface="Calibri"/>
                <a:cs typeface="Times New Roman"/>
              </a:rPr>
              <a:t>por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semana;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dirty="0" smtClean="0">
                <a:latin typeface="Arial"/>
                <a:ea typeface="Calibri"/>
                <a:cs typeface="Times New Roman"/>
              </a:rPr>
              <a:t> 7 Agentes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Comunitários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de 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Saúde (</a:t>
            </a:r>
            <a:r>
              <a:rPr lang="pt-BR" dirty="0" smtClean="0">
                <a:latin typeface="Arial"/>
                <a:ea typeface="Calibri"/>
                <a:cs typeface="Times New Roman"/>
              </a:rPr>
              <a:t>ACS).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93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</a:br>
            <a:r>
              <a:rPr lang="pt-BR" sz="3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</a:br>
            <a:r>
              <a:rPr lang="pt-BR" sz="3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200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</a:br>
            <a:r>
              <a:rPr lang="pt-BR" sz="3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/>
            </a:r>
            <a:br>
              <a:rPr lang="pt-BR" sz="32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</a:br>
            <a:r>
              <a:rPr lang="pt-BR" sz="3200" b="1" dirty="0" smtClean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Ação programática antes da Intervenção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7467600" cy="4873752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Pouco conhecimento sobre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prevenção;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Pouco cadastro das mulheres da faixa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etária; 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Busca ativa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deficiente;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Registros sem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qualidade;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Poucas atividades de promoção e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prevenção. 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89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7467600" cy="77809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2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Objetivo geral </a:t>
            </a:r>
            <a:r>
              <a:rPr lang="pt-BR" sz="3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/>
            </a:r>
            <a:br>
              <a:rPr lang="pt-BR" sz="32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</a:b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Melhorar a atenção ao câncer de colo uterino e de mama na UBS Alto Alegre, do Município de Encruzilhada do Sul, RS.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 descr="C:\Users\PME027330\Downloads\cancer m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1005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PME027330\Downloads\cancer ute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4348157"/>
            <a:ext cx="2990505" cy="181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7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14313"/>
            <a:ext cx="128587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CaixaDeTexto 3"/>
          <p:cNvSpPr txBox="1">
            <a:spLocks noChangeArrowheads="1"/>
          </p:cNvSpPr>
          <p:nvPr/>
        </p:nvSpPr>
        <p:spPr bwMode="auto">
          <a:xfrm>
            <a:off x="2846192" y="708025"/>
            <a:ext cx="2595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3200" b="1" dirty="0">
                <a:cs typeface="Arial" charset="0"/>
              </a:rPr>
              <a:t>Metodologia</a:t>
            </a:r>
          </a:p>
        </p:txBody>
      </p:sp>
      <p:sp>
        <p:nvSpPr>
          <p:cNvPr id="5125" name="CaixaDeTexto 4"/>
          <p:cNvSpPr txBox="1">
            <a:spLocks noChangeArrowheads="1"/>
          </p:cNvSpPr>
          <p:nvPr/>
        </p:nvSpPr>
        <p:spPr bwMode="auto">
          <a:xfrm>
            <a:off x="274638" y="1928813"/>
            <a:ext cx="850649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t-BR" altLang="pt-BR" sz="2400" dirty="0">
                <a:cs typeface="Arial" charset="0"/>
              </a:rPr>
              <a:t>Seguimento do Caderno de Atenção Básica sobre Cânceres </a:t>
            </a:r>
          </a:p>
          <a:p>
            <a:pPr eaLnBrk="1" hangingPunct="1"/>
            <a:r>
              <a:rPr lang="pt-BR" altLang="pt-BR" sz="2400" dirty="0">
                <a:cs typeface="Arial" charset="0"/>
              </a:rPr>
              <a:t>do colo do útero e mama (Ministério da Saúde, 2013);</a:t>
            </a:r>
          </a:p>
          <a:p>
            <a:pPr eaLnBrk="1" hangingPunct="1"/>
            <a:endParaRPr lang="pt-BR" altLang="pt-BR" sz="2400" dirty="0">
              <a:cs typeface="Arial" charset="0"/>
            </a:endParaRPr>
          </a:p>
          <a:p>
            <a:pPr eaLnBrk="1" hangingPunct="1"/>
            <a:r>
              <a:rPr lang="pt-BR" altLang="pt-BR" sz="2400" dirty="0">
                <a:cs typeface="Arial" charset="0"/>
              </a:rPr>
              <a:t>Período de 16 semanas;</a:t>
            </a:r>
          </a:p>
          <a:p>
            <a:pPr eaLnBrk="1" hangingPunct="1"/>
            <a:endParaRPr lang="pt-BR" altLang="pt-BR" sz="2400" dirty="0">
              <a:cs typeface="Arial" charset="0"/>
            </a:endParaRPr>
          </a:p>
          <a:p>
            <a:pPr eaLnBrk="1" hangingPunct="1"/>
            <a:r>
              <a:rPr lang="pt-BR" altLang="pt-BR" sz="2400" dirty="0">
                <a:cs typeface="Arial" charset="0"/>
              </a:rPr>
              <a:t>Ficha Espelho;</a:t>
            </a:r>
          </a:p>
          <a:p>
            <a:pPr eaLnBrk="1" hangingPunct="1"/>
            <a:endParaRPr lang="pt-BR" altLang="pt-BR" sz="2400" dirty="0">
              <a:cs typeface="Arial" charset="0"/>
            </a:endParaRPr>
          </a:p>
          <a:p>
            <a:pPr eaLnBrk="1" hangingPunct="1"/>
            <a:r>
              <a:rPr lang="pt-BR" altLang="pt-BR" sz="2400" dirty="0">
                <a:cs typeface="Arial" charset="0"/>
              </a:rPr>
              <a:t>Planilha de Coleta de Dados; </a:t>
            </a:r>
            <a:endParaRPr lang="pt-BR" altLang="pt-BR" sz="2400" dirty="0" smtClean="0">
              <a:cs typeface="Arial" charset="0"/>
            </a:endParaRPr>
          </a:p>
          <a:p>
            <a:pPr eaLnBrk="1" hangingPunct="1"/>
            <a:endParaRPr lang="pt-BR" altLang="pt-BR" sz="2400" dirty="0">
              <a:cs typeface="Arial" charset="0"/>
            </a:endParaRPr>
          </a:p>
          <a:p>
            <a:pPr eaLnBrk="1" hangingPunct="1"/>
            <a:r>
              <a:rPr lang="pt-BR" altLang="pt-BR" sz="2400" dirty="0" smtClean="0">
                <a:cs typeface="Arial" charset="0"/>
              </a:rPr>
              <a:t>Reuniões com a equipe e secretaria de saúde.</a:t>
            </a:r>
            <a:endParaRPr lang="pt-BR" altLang="pt-BR" sz="24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9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Metodologia </a:t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</a:b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t-BR" u="sng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r>
              <a:rPr lang="pt-BR" u="sng" dirty="0" smtClean="0">
                <a:latin typeface="Arial" pitchFamily="34" charset="0"/>
                <a:ea typeface="Calibri"/>
                <a:cs typeface="Arial" pitchFamily="34" charset="0"/>
              </a:rPr>
              <a:t>Ações </a:t>
            </a:r>
            <a:endParaRPr lang="pt-BR" u="sng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Monitoramento e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avaliação; 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Organização e gestão do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serviço</a:t>
            </a: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Engajamento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público;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dirty="0">
                <a:latin typeface="Arial" pitchFamily="34" charset="0"/>
                <a:ea typeface="Calibri"/>
                <a:cs typeface="Arial" pitchFamily="34" charset="0"/>
              </a:rPr>
              <a:t>Qualificação da pratica </a:t>
            </a:r>
            <a:r>
              <a:rPr lang="pt-BR" dirty="0" smtClean="0">
                <a:latin typeface="Arial" pitchFamily="34" charset="0"/>
                <a:ea typeface="Calibri"/>
                <a:cs typeface="Arial" pitchFamily="34" charset="0"/>
              </a:rPr>
              <a:t>clinica. </a:t>
            </a:r>
            <a:endParaRPr lang="pt-BR" dirty="0">
              <a:latin typeface="Arial" pitchFamily="34" charset="0"/>
              <a:ea typeface="Calibri"/>
              <a:cs typeface="Arial" pitchFamily="34" charset="0"/>
            </a:endParaRPr>
          </a:p>
          <a:p>
            <a:pPr marL="0" indent="0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15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214313"/>
            <a:ext cx="128587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843808" y="575951"/>
            <a:ext cx="26642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</a:p>
        </p:txBody>
      </p:sp>
      <p:sp>
        <p:nvSpPr>
          <p:cNvPr id="6149" name="CaixaDeTexto 5"/>
          <p:cNvSpPr txBox="1">
            <a:spLocks noChangeArrowheads="1"/>
          </p:cNvSpPr>
          <p:nvPr/>
        </p:nvSpPr>
        <p:spPr bwMode="auto">
          <a:xfrm>
            <a:off x="571500" y="1643063"/>
            <a:ext cx="7069138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pt-BR" altLang="pt-BR" sz="2400" dirty="0"/>
              <a:t>Pacto com a Gestão;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Capacitação da equipe da </a:t>
            </a:r>
            <a:r>
              <a:rPr lang="pt-BR" altLang="pt-BR" sz="2400" dirty="0" smtClean="0"/>
              <a:t>ESF;</a:t>
            </a:r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Capacitação dos Agentes Comunitários de Saúde;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Reorganização do atendimento;</a:t>
            </a:r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endParaRPr lang="pt-BR" altLang="pt-BR" sz="2400" dirty="0"/>
          </a:p>
          <a:p>
            <a:pPr algn="just" eaLnBrk="1" hangingPunct="1"/>
            <a:r>
              <a:rPr lang="pt-BR" altLang="pt-BR" sz="2400" dirty="0"/>
              <a:t>Grupos na comunidade;</a:t>
            </a:r>
          </a:p>
        </p:txBody>
      </p:sp>
    </p:spTree>
    <p:extLst>
      <p:ext uri="{BB962C8B-B14F-4D97-AF65-F5344CB8AC3E}">
        <p14:creationId xmlns:p14="http://schemas.microsoft.com/office/powerpoint/2010/main" val="427487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419</TotalTime>
  <Words>1165</Words>
  <Application>Microsoft Office PowerPoint</Application>
  <PresentationFormat>Apresentação na tela (4:3)</PresentationFormat>
  <Paragraphs>175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Balcão Envidraçado</vt:lpstr>
      <vt:lpstr>Universidade federal de pelotas universidade aberta do sus especialização em saúde da família modalidade a distancia </vt:lpstr>
      <vt:lpstr>Introdução</vt:lpstr>
      <vt:lpstr>Encruzilhada do Sul</vt:lpstr>
      <vt:lpstr>ESF Alto Alegre</vt:lpstr>
      <vt:lpstr>    Ação programática antes da Intervenção</vt:lpstr>
      <vt:lpstr>Objetivo geral  </vt:lpstr>
      <vt:lpstr>Apresentação do PowerPoint</vt:lpstr>
      <vt:lpstr>Metodologia  </vt:lpstr>
      <vt:lpstr>Apresentação do PowerPoint</vt:lpstr>
      <vt:lpstr>Apresentação do PowerPoint</vt:lpstr>
      <vt:lpstr>Resultados</vt:lpstr>
      <vt:lpstr>Resultados</vt:lpstr>
      <vt:lpstr>Resultados </vt:lpstr>
      <vt:lpstr>Resultados</vt:lpstr>
      <vt:lpstr>Apresentação do PowerPoint</vt:lpstr>
      <vt:lpstr>Resultados</vt:lpstr>
      <vt:lpstr>Resultados</vt:lpstr>
      <vt:lpstr>Resultados</vt:lpstr>
      <vt:lpstr>Resultados 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Reflexão crítica sobre o processo pessoal de aprendizagem</vt:lpstr>
      <vt:lpstr>Reflexão crítica sobre o processo pessoal de aprendizagem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de pelotas universidade aberta do sus especialização em saúde da família modalidade a distancia trabalho de conclusão do curso.</dc:title>
  <dc:creator>PME027329</dc:creator>
  <cp:lastModifiedBy>Arquivos</cp:lastModifiedBy>
  <cp:revision>91</cp:revision>
  <dcterms:created xsi:type="dcterms:W3CDTF">2015-08-04T20:27:04Z</dcterms:created>
  <dcterms:modified xsi:type="dcterms:W3CDTF">2015-08-07T02:09:29Z</dcterms:modified>
</cp:coreProperties>
</file>