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sldIdLst>
    <p:sldId id="292" r:id="rId2"/>
    <p:sldId id="281" r:id="rId3"/>
    <p:sldId id="282" r:id="rId4"/>
    <p:sldId id="258" r:id="rId5"/>
    <p:sldId id="259" r:id="rId6"/>
    <p:sldId id="260" r:id="rId7"/>
    <p:sldId id="261" r:id="rId8"/>
    <p:sldId id="262" r:id="rId9"/>
    <p:sldId id="303" r:id="rId10"/>
    <p:sldId id="316" r:id="rId11"/>
    <p:sldId id="304" r:id="rId12"/>
    <p:sldId id="317" r:id="rId13"/>
    <p:sldId id="318" r:id="rId14"/>
    <p:sldId id="305" r:id="rId15"/>
    <p:sldId id="319" r:id="rId16"/>
    <p:sldId id="306" r:id="rId17"/>
    <p:sldId id="320" r:id="rId18"/>
    <p:sldId id="302" r:id="rId19"/>
    <p:sldId id="321" r:id="rId20"/>
    <p:sldId id="322" r:id="rId21"/>
    <p:sldId id="307" r:id="rId22"/>
    <p:sldId id="323" r:id="rId23"/>
    <p:sldId id="324" r:id="rId24"/>
    <p:sldId id="308" r:id="rId25"/>
    <p:sldId id="325" r:id="rId26"/>
    <p:sldId id="326" r:id="rId27"/>
    <p:sldId id="313" r:id="rId28"/>
    <p:sldId id="314" r:id="rId29"/>
    <p:sldId id="315" r:id="rId30"/>
    <p:sldId id="280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03" autoAdjust="0"/>
  </p:normalViewPr>
  <p:slideViewPr>
    <p:cSldViewPr>
      <p:cViewPr varScale="1">
        <p:scale>
          <a:sx n="71" d="100"/>
          <a:sy n="71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ailedame-teixeira:Downloads:Planilha%20de%20Coleta%20de%20Dados%20Final%20Alian%20Sendo%20Riera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NTERVENCION\AVALIA&#199;&#195;O14\Planilha%20de%20Coleta%20de%20Dados%20Final%20Dr%20Alian%20Sendo%20Riera%20Semana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NTERVENCION\AVALIA&#199;&#195;O14\Planilha%20de%20Coleta%20de%20Dados%20Final%20Dr%20Alian%20Sendo%20Riera%20Semana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NTERVENCION\AVALIA&#199;&#195;O14\Planilha%20de%20Coleta%20de%20Dados%20Final%20Dr%20Alian%20Sendo%20Riera%20Semana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NTERVENCION\AVALIA&#199;&#195;O14\Planilha%20de%20Coleta%20de%20Dados%20Final%20Dr%20Alian%20Sendo%20Riera%20Semana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NTERVENCION\AVALIA&#199;&#195;O14\Planilha%20de%20Coleta%20de%20Dados%20Final%20Dr%20Alian%20Sendo%20Riera%20Semana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NTERVENCION\AVALIA&#199;&#195;O14\Planilha%20de%20Coleta%20de%20Dados%20Final%20Dr%20Alian%20Sendo%20Riera%20Semana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NTERVENCION\AVALIA&#199;&#195;O14\Planilha%20de%20Coleta%20de%20Dados%20Final%20Dr%20Alian%20Sendo%20Riera%20Seman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ailedame-teixeira:Downloads:Planilha%20de%20Coleta%20de%20Dados%20Final%20Alian%20Sendo%20Rier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NTERVENCION\AVALIA&#199;&#195;O14\Planilha%20de%20Coleta%20de%20Dados%20Final%20Dr%20Alian%20Sendo%20Riera%20Seman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NTERVENCION\AVALIA&#199;&#195;O14\Planilha%20de%20Coleta%20de%20Dados%20Final%20Dr%20Alian%20Sendo%20Riera%20Seman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NTERVENCION\AVALIA&#199;&#195;O14\Planilha%20de%20Coleta%20de%20Dados%20Final%20Dr%20Alian%20Sendo%20Riera%20Semana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NTERVENCION\AVALIA&#199;&#195;O14\Planilha%20de%20Coleta%20de%20Dados%20Final%20Dr%20Alian%20Sendo%20Riera%20Semana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NTERVENCION\AVALIA&#199;&#195;O14\Planilha%20de%20Coleta%20de%20Dados%20Final%20Dr%20Alian%20Sendo%20Riera%20Semana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NTERVENCION\AVALIA&#199;&#195;O14\Planilha%20de%20Coleta%20de%20Dados%20Final%20Dr%20Alian%20Sendo%20Riera%20Semana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INTERVENCION\AVALIA&#199;&#195;O1\Alian%20Planilha%20de%20Coleta%20de%20Dados%20dos%20Idoso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35776031288693"/>
          <c:y val="8.8230418566100685E-2"/>
          <c:w val="0.86054658854378929"/>
          <c:h val="0.811687858988115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0.22716049382716125</c:v>
                </c:pt>
                <c:pt idx="1">
                  <c:v>0.50740740740740697</c:v>
                </c:pt>
                <c:pt idx="2">
                  <c:v>0.77160493827160603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543040"/>
        <c:axId val="105024896"/>
      </c:barChart>
      <c:catAx>
        <c:axId val="1155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5024896"/>
        <c:crosses val="autoZero"/>
        <c:auto val="1"/>
        <c:lblAlgn val="ctr"/>
        <c:lblOffset val="100"/>
        <c:noMultiLvlLbl val="0"/>
      </c:catAx>
      <c:valAx>
        <c:axId val="1050248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5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5430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Indicadores!$C$66</c:f>
              <c:strCache>
                <c:ptCount val="1"/>
                <c:pt idx="0">
                  <c:v>Proporção de idosos com registro na ficha espelho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Indicadores!$D$65:$F$65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Indicadores!$D$66:$F$66</c:f>
              <c:numCache>
                <c:formatCode>0.0%</c:formatCode>
                <c:ptCount val="3"/>
                <c:pt idx="0">
                  <c:v>1</c:v>
                </c:pt>
                <c:pt idx="1">
                  <c:v>0.99756690997566599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34030080"/>
        <c:axId val="118662848"/>
      </c:barChart>
      <c:catAx>
        <c:axId val="3403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8662848"/>
        <c:crosses val="autoZero"/>
        <c:auto val="1"/>
        <c:lblAlgn val="ctr"/>
        <c:lblOffset val="100"/>
        <c:noMultiLvlLbl val="0"/>
      </c:catAx>
      <c:valAx>
        <c:axId val="11866284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0300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Indicadores!$C$72</c:f>
              <c:strCache>
                <c:ptCount val="1"/>
                <c:pt idx="0">
                  <c:v>Proporção de idosos com Caderneta de Saúde da Pessoa Idosa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Indicadores!$D$71:$F$71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Indicadores!$D$72:$F$72</c:f>
              <c:numCache>
                <c:formatCode>0.0%</c:formatCode>
                <c:ptCount val="3"/>
                <c:pt idx="0">
                  <c:v>0.59782608695652151</c:v>
                </c:pt>
                <c:pt idx="1">
                  <c:v>0.81751824817518304</c:v>
                </c:pt>
                <c:pt idx="2">
                  <c:v>0.88160000000000005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15451392"/>
        <c:axId val="115285312"/>
      </c:barChart>
      <c:catAx>
        <c:axId val="11545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285312"/>
        <c:crosses val="autoZero"/>
        <c:auto val="1"/>
        <c:lblAlgn val="ctr"/>
        <c:lblOffset val="100"/>
        <c:noMultiLvlLbl val="0"/>
      </c:catAx>
      <c:valAx>
        <c:axId val="11528531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45139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Indicadores!$C$79</c:f>
              <c:strCache>
                <c:ptCount val="1"/>
                <c:pt idx="0">
                  <c:v>Proporção de idosos com avaliação de risco para morbimortalidade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Indicadores!$D$78:$F$78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Indicadores!$D$79:$F$79</c:f>
              <c:numCache>
                <c:formatCode>0.0%</c:formatCode>
                <c:ptCount val="3"/>
                <c:pt idx="0">
                  <c:v>1</c:v>
                </c:pt>
                <c:pt idx="1">
                  <c:v>0.99756690997566533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18612480"/>
        <c:axId val="115283584"/>
      </c:barChart>
      <c:catAx>
        <c:axId val="11861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283584"/>
        <c:crosses val="autoZero"/>
        <c:auto val="1"/>
        <c:lblAlgn val="ctr"/>
        <c:lblOffset val="100"/>
        <c:noMultiLvlLbl val="0"/>
      </c:catAx>
      <c:valAx>
        <c:axId val="11528358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86124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Indicadores!$C$85</c:f>
              <c:strCache>
                <c:ptCount val="1"/>
                <c:pt idx="0">
                  <c:v>Proporção de idosos com avaliação para fragilização na velhice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Indicadores!$D$84:$F$84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Indicadores!$D$85:$F$85</c:f>
              <c:numCache>
                <c:formatCode>0.0%</c:formatCode>
                <c:ptCount val="3"/>
                <c:pt idx="0">
                  <c:v>0.99456521739130399</c:v>
                </c:pt>
                <c:pt idx="1">
                  <c:v>0.99513381995133632</c:v>
                </c:pt>
                <c:pt idx="2">
                  <c:v>0.99839999999999951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18615552"/>
        <c:axId val="118624192"/>
      </c:barChart>
      <c:catAx>
        <c:axId val="11861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8624192"/>
        <c:crosses val="autoZero"/>
        <c:auto val="1"/>
        <c:lblAlgn val="ctr"/>
        <c:lblOffset val="100"/>
        <c:noMultiLvlLbl val="0"/>
      </c:catAx>
      <c:valAx>
        <c:axId val="11862419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861555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Indicadores!$C$90</c:f>
              <c:strCache>
                <c:ptCount val="1"/>
                <c:pt idx="0">
                  <c:v>Proporção de idosos com avaliação de rede social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Indicadores!$D$89:$F$89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Indicadores!$D$90:$F$90</c:f>
              <c:numCache>
                <c:formatCode>0.0%</c:formatCode>
                <c:ptCount val="3"/>
                <c:pt idx="0">
                  <c:v>1</c:v>
                </c:pt>
                <c:pt idx="1">
                  <c:v>0.99756690997566533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19068672"/>
        <c:axId val="118627072"/>
      </c:barChart>
      <c:catAx>
        <c:axId val="11906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8627072"/>
        <c:crosses val="autoZero"/>
        <c:auto val="1"/>
        <c:lblAlgn val="ctr"/>
        <c:lblOffset val="100"/>
        <c:noMultiLvlLbl val="0"/>
      </c:catAx>
      <c:valAx>
        <c:axId val="11862707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906867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Indicadores!$C$99</c:f>
              <c:strCache>
                <c:ptCount val="1"/>
                <c:pt idx="0">
                  <c:v>Proporção de idosos que receberam orientação nutricional para hábitos saudáveis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Indicadores!$D$98:$F$98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Indicadores!$D$99:$F$99</c:f>
              <c:numCache>
                <c:formatCode>0.0%</c:formatCode>
                <c:ptCount val="3"/>
                <c:pt idx="0">
                  <c:v>1</c:v>
                </c:pt>
                <c:pt idx="1">
                  <c:v>0.99756690997566699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60111104"/>
        <c:axId val="138746048"/>
      </c:barChart>
      <c:catAx>
        <c:axId val="16011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8746048"/>
        <c:crosses val="autoZero"/>
        <c:auto val="1"/>
        <c:lblAlgn val="ctr"/>
        <c:lblOffset val="100"/>
        <c:noMultiLvlLbl val="0"/>
      </c:catAx>
      <c:valAx>
        <c:axId val="13874604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01111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Indicadores!$C$104</c:f>
              <c:strCache>
                <c:ptCount val="1"/>
                <c:pt idx="0">
                  <c:v>Proporção de idosos que receberam orientação sobre prática de atividade física regular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Indicadores!$D$103:$F$103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Indicadores!$D$104:$F$104</c:f>
              <c:numCache>
                <c:formatCode>0.0%</c:formatCode>
                <c:ptCount val="3"/>
                <c:pt idx="0">
                  <c:v>1</c:v>
                </c:pt>
                <c:pt idx="1">
                  <c:v>0.99756690997566699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50504448"/>
        <c:axId val="160287552"/>
      </c:barChart>
      <c:catAx>
        <c:axId val="15050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0287552"/>
        <c:crosses val="autoZero"/>
        <c:auto val="1"/>
        <c:lblAlgn val="ctr"/>
        <c:lblOffset val="100"/>
        <c:noMultiLvlLbl val="0"/>
      </c:catAx>
      <c:valAx>
        <c:axId val="16028755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050444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Indicadores!$C$112</c:f>
              <c:strCache>
                <c:ptCount val="1"/>
                <c:pt idx="0">
                  <c:v>Proporção de idosos com orientação individual de cuidados de saúde bucal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Indicadores!$D$111:$F$111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Indicadores!$D$112:$F$112</c:f>
              <c:numCache>
                <c:formatCode>0.0%</c:formatCode>
                <c:ptCount val="3"/>
                <c:pt idx="0">
                  <c:v>1</c:v>
                </c:pt>
                <c:pt idx="1">
                  <c:v>0.99756690997566699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60110080"/>
        <c:axId val="78986560"/>
      </c:barChart>
      <c:catAx>
        <c:axId val="16011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986560"/>
        <c:crosses val="autoZero"/>
        <c:auto val="1"/>
        <c:lblAlgn val="ctr"/>
        <c:lblOffset val="100"/>
        <c:noMultiLvlLbl val="0"/>
      </c:catAx>
      <c:valAx>
        <c:axId val="7898656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01100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idosos com Avaliação Multidimensional Rápida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Indicadores!$D$8:$F$8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Indicadores!$D$9:$F$9</c:f>
              <c:numCache>
                <c:formatCode>0.0%</c:formatCode>
                <c:ptCount val="3"/>
                <c:pt idx="0">
                  <c:v>1</c:v>
                </c:pt>
                <c:pt idx="1">
                  <c:v>0.99756690997566499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15839488"/>
        <c:axId val="105028352"/>
      </c:barChart>
      <c:catAx>
        <c:axId val="11583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5028352"/>
        <c:crosses val="autoZero"/>
        <c:auto val="1"/>
        <c:lblAlgn val="ctr"/>
        <c:lblOffset val="100"/>
        <c:noMultiLvlLbl val="0"/>
      </c:catAx>
      <c:valAx>
        <c:axId val="10502835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5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83948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idosos com exame clínico apropriado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Indicadores!$D$13:$F$13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Indicadores!$D$14:$F$14</c:f>
              <c:numCache>
                <c:formatCode>0.0%</c:formatCode>
                <c:ptCount val="3"/>
                <c:pt idx="0">
                  <c:v>0.95652173913043503</c:v>
                </c:pt>
                <c:pt idx="1">
                  <c:v>0.97810218978101926</c:v>
                </c:pt>
                <c:pt idx="2">
                  <c:v>0.98719999999999997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15841536"/>
        <c:axId val="105318080"/>
      </c:barChart>
      <c:catAx>
        <c:axId val="11584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5318080"/>
        <c:crosses val="autoZero"/>
        <c:auto val="1"/>
        <c:lblAlgn val="ctr"/>
        <c:lblOffset val="100"/>
        <c:noMultiLvlLbl val="0"/>
      </c:catAx>
      <c:valAx>
        <c:axId val="10531808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84153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Indicadores!$C$19</c:f>
              <c:strCache>
                <c:ptCount val="1"/>
                <c:pt idx="0">
                  <c:v>Proporção de idosos hipertensos e/ou diabéticos com solicitação de exames complementares periódicos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Indicadores!$D$18:$F$18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Indicadores!$D$19:$F$19</c:f>
              <c:numCache>
                <c:formatCode>0.0%</c:formatCode>
                <c:ptCount val="3"/>
                <c:pt idx="0">
                  <c:v>0.95683453237410399</c:v>
                </c:pt>
                <c:pt idx="1">
                  <c:v>0.98175182481751799</c:v>
                </c:pt>
                <c:pt idx="2">
                  <c:v>0.9876237623762365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17871104"/>
        <c:axId val="105320960"/>
      </c:barChart>
      <c:catAx>
        <c:axId val="11787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5320960"/>
        <c:crosses val="autoZero"/>
        <c:auto val="1"/>
        <c:lblAlgn val="ctr"/>
        <c:lblOffset val="100"/>
        <c:noMultiLvlLbl val="0"/>
      </c:catAx>
      <c:valAx>
        <c:axId val="10532096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78711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idosos com prescrição de medicamentos  da Farmácia Popular priorizada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Indicadores!$D$23:$F$23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Indicadores!$D$24:$F$24</c:f>
              <c:numCache>
                <c:formatCode>0.0%</c:formatCode>
                <c:ptCount val="3"/>
                <c:pt idx="0">
                  <c:v>0.71739130434782605</c:v>
                </c:pt>
                <c:pt idx="1">
                  <c:v>0.60827250608272498</c:v>
                </c:pt>
                <c:pt idx="2">
                  <c:v>0.60800000000000054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17874176"/>
        <c:axId val="115892224"/>
      </c:barChart>
      <c:catAx>
        <c:axId val="11787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892224"/>
        <c:crosses val="autoZero"/>
        <c:auto val="1"/>
        <c:lblAlgn val="ctr"/>
        <c:lblOffset val="100"/>
        <c:noMultiLvlLbl val="0"/>
      </c:catAx>
      <c:valAx>
        <c:axId val="1158922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78741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Indicadores!$C$44</c:f>
              <c:strCache>
                <c:ptCount val="1"/>
                <c:pt idx="0">
                  <c:v>Proporção de idosos hipertensos rastreados para diabetes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Indicadores!$D$43:$F$43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Indicadores!$D$44:$F$44</c:f>
              <c:numCache>
                <c:formatCode>0.0%</c:formatCode>
                <c:ptCount val="3"/>
                <c:pt idx="0">
                  <c:v>0.99280575539568405</c:v>
                </c:pt>
                <c:pt idx="1">
                  <c:v>1</c:v>
                </c:pt>
                <c:pt idx="2">
                  <c:v>0.98540145985401351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18023680"/>
        <c:axId val="115897984"/>
      </c:barChart>
      <c:catAx>
        <c:axId val="118023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897984"/>
        <c:crosses val="autoZero"/>
        <c:auto val="1"/>
        <c:lblAlgn val="ctr"/>
        <c:lblOffset val="100"/>
        <c:noMultiLvlLbl val="0"/>
      </c:catAx>
      <c:valAx>
        <c:axId val="11589798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80236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idosos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Indicadores!$D$48:$F$48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Indicadores!$D$49:$F$49</c:f>
              <c:numCache>
                <c:formatCode>0.0%</c:formatCode>
                <c:ptCount val="3"/>
                <c:pt idx="0">
                  <c:v>0.98913043478260632</c:v>
                </c:pt>
                <c:pt idx="1">
                  <c:v>0.99270072992700431</c:v>
                </c:pt>
                <c:pt idx="2">
                  <c:v>0.99680000000000002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18025728"/>
        <c:axId val="115896256"/>
      </c:barChart>
      <c:catAx>
        <c:axId val="11802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896256"/>
        <c:crosses val="autoZero"/>
        <c:auto val="1"/>
        <c:lblAlgn val="ctr"/>
        <c:lblOffset val="100"/>
        <c:noMultiLvlLbl val="0"/>
      </c:catAx>
      <c:valAx>
        <c:axId val="11589625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802572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19566505799678"/>
          <c:y val="8.7040646946158762E-2"/>
          <c:w val="0.83548175429684191"/>
          <c:h val="0.76441413066609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idosos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Indicadores!$D$53:$F$53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Indicadores!$D$54:$F$54</c:f>
              <c:numCache>
                <c:formatCode>0.0%</c:formatCode>
                <c:ptCount val="3"/>
                <c:pt idx="0">
                  <c:v>0.55434782608695699</c:v>
                </c:pt>
                <c:pt idx="1">
                  <c:v>0.38442822384428377</c:v>
                </c:pt>
                <c:pt idx="2">
                  <c:v>0.25280000000000002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18085120"/>
        <c:axId val="115280128"/>
      </c:barChart>
      <c:catAx>
        <c:axId val="118085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280128"/>
        <c:crosses val="autoZero"/>
        <c:auto val="1"/>
        <c:lblAlgn val="ctr"/>
        <c:lblOffset val="100"/>
        <c:noMultiLvlLbl val="0"/>
      </c:catAx>
      <c:valAx>
        <c:axId val="11528012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808512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95217494448628"/>
          <c:y val="0.29471736053742159"/>
          <c:w val="0.81667784063029991"/>
          <c:h val="0.60369026182363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Indicadores!$C$60</c:f>
              <c:strCache>
                <c:ptCount val="1"/>
                <c:pt idx="0">
                  <c:v>Proporção de idosos faltosos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Indicadores!$D$59:$F$59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Indicadores!$D$60:$F$60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449856"/>
        <c:axId val="115282432"/>
      </c:barChart>
      <c:catAx>
        <c:axId val="11544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282432"/>
        <c:crosses val="autoZero"/>
        <c:auto val="1"/>
        <c:lblAlgn val="ctr"/>
        <c:lblOffset val="100"/>
        <c:noMultiLvlLbl val="0"/>
      </c:catAx>
      <c:valAx>
        <c:axId val="11528243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4498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323-EC5B-4C48-9B92-FDDE6D7E51D3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CD511-A7A8-43AF-B0C5-22A9223152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8637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A5121C-38AD-4B96-8CE8-CDA7AA8F58E1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0"/>
            <a:ext cx="6286544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/>
              <a:t/>
            </a:r>
            <a:br>
              <a:rPr lang="pt-BR" sz="2700" dirty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b="1" dirty="0" smtClean="0"/>
              <a:t>UNIVERSIDADE ABERTA DO SUS</a:t>
            </a:r>
            <a:br>
              <a:rPr lang="pt-BR" sz="2700" b="1" dirty="0" smtClean="0"/>
            </a:br>
            <a:r>
              <a:rPr lang="pt-BR" sz="2700" b="1" dirty="0" smtClean="0"/>
              <a:t>UNIVERSIDADE FEDERAL DE PELOTAS</a:t>
            </a:r>
            <a:br>
              <a:rPr lang="pt-BR" sz="2700" b="1" dirty="0" smtClean="0"/>
            </a:br>
            <a:r>
              <a:rPr lang="pt-BR" sz="2700" dirty="0" smtClean="0"/>
              <a:t>Especialização em Saúde da Família</a:t>
            </a:r>
            <a:br>
              <a:rPr lang="pt-BR" sz="2700" dirty="0" smtClean="0"/>
            </a:br>
            <a:r>
              <a:rPr lang="pt-BR" sz="2700" dirty="0" smtClean="0"/>
              <a:t>Modalidade a Distância</a:t>
            </a:r>
            <a:br>
              <a:rPr lang="pt-BR" sz="2700" dirty="0" smtClean="0"/>
            </a:br>
            <a:r>
              <a:rPr lang="pt-BR" sz="2700" dirty="0" smtClean="0"/>
              <a:t>Turma 8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2924944"/>
            <a:ext cx="8174680" cy="1980594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</a:rPr>
              <a:t>Melhoria da Atenção à saúde das </a:t>
            </a:r>
            <a:r>
              <a:rPr lang="pt-BR" sz="3600" b="1" dirty="0" smtClean="0"/>
              <a:t>P</a:t>
            </a:r>
            <a:r>
              <a:rPr lang="pt-BR" sz="3600" b="1" dirty="0" smtClean="0">
                <a:solidFill>
                  <a:schemeClr val="tx1"/>
                </a:solidFill>
              </a:rPr>
              <a:t>essoas </a:t>
            </a:r>
            <a:r>
              <a:rPr lang="pt-BR" sz="3600" b="1" dirty="0" smtClean="0"/>
              <a:t>Idosas na</a:t>
            </a:r>
            <a:r>
              <a:rPr lang="pt-BR" sz="3600" b="1" dirty="0" smtClean="0">
                <a:solidFill>
                  <a:schemeClr val="tx1"/>
                </a:solidFill>
              </a:rPr>
              <a:t> UBS </a:t>
            </a:r>
            <a:r>
              <a:rPr lang="pt-BR" sz="3600" b="1" dirty="0" smtClean="0"/>
              <a:t>Barão, Município Barão</a:t>
            </a:r>
            <a:r>
              <a:rPr lang="pt-BR" sz="3600" b="1" dirty="0" smtClean="0">
                <a:solidFill>
                  <a:schemeClr val="tx1"/>
                </a:solidFill>
              </a:rPr>
              <a:t>/RS</a:t>
            </a: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71438" y="71414"/>
            <a:ext cx="1571604" cy="150019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142852"/>
            <a:ext cx="1303849" cy="1000132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928662" y="5669837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err="1" smtClean="0"/>
              <a:t>Alian</a:t>
            </a:r>
            <a:r>
              <a:rPr lang="pt-BR" sz="2800" b="1" dirty="0" smtClean="0"/>
              <a:t> Sendo </a:t>
            </a:r>
            <a:r>
              <a:rPr lang="pt-BR" sz="2800" b="1" dirty="0" err="1" smtClean="0"/>
              <a:t>Riera</a:t>
            </a:r>
            <a:r>
              <a:rPr lang="pt-BR" sz="2800" b="1" dirty="0" smtClean="0"/>
              <a:t> </a:t>
            </a:r>
          </a:p>
          <a:p>
            <a:pPr algn="ctr"/>
            <a:r>
              <a:rPr lang="pt-BR" sz="2000" b="1" dirty="0" smtClean="0"/>
              <a:t>Orientadora: Nailê Damé-Teixeira</a:t>
            </a:r>
            <a:endParaRPr lang="pt-BR" sz="2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/>
              <a:t>Objetivo 2</a:t>
            </a:r>
            <a:r>
              <a:rPr lang="pt-BR" sz="2000" dirty="0" smtClean="0"/>
              <a:t>. Melhorar a qualidade da atenção ao idoso na Unidade de Saúde.</a:t>
            </a:r>
            <a:r>
              <a:rPr lang="pt-BR" sz="2000" b="1" dirty="0" smtClean="0"/>
              <a:t> </a:t>
            </a:r>
          </a:p>
          <a:p>
            <a:r>
              <a:rPr lang="pt-BR" sz="2000" b="1" dirty="0" smtClean="0"/>
              <a:t>Metas 2.</a:t>
            </a:r>
            <a:r>
              <a:rPr lang="pt-BR" sz="2000" dirty="0" smtClean="0"/>
              <a:t> Realizar Avaliação Multidimensional Rápida de 100% dos idosos da área de abrangência utilizando como modelo a proposta de avaliação do Ministério da Saúde. </a:t>
            </a:r>
          </a:p>
          <a:p>
            <a:endParaRPr lang="pt-BR" sz="2000" dirty="0" smtClean="0"/>
          </a:p>
          <a:p>
            <a:r>
              <a:rPr lang="pt-BR" sz="2000" dirty="0" smtClean="0"/>
              <a:t>Mês 1 = </a:t>
            </a:r>
            <a:r>
              <a:rPr lang="pt-BR" sz="2000" dirty="0"/>
              <a:t>184 </a:t>
            </a:r>
            <a:r>
              <a:rPr lang="es-419" sz="2000" dirty="0" smtClean="0"/>
              <a:t> de 184 usuários idosos</a:t>
            </a:r>
            <a:r>
              <a:rPr lang="pt-BR" sz="2000" dirty="0" smtClean="0"/>
              <a:t>(100,0%)</a:t>
            </a:r>
          </a:p>
          <a:p>
            <a:r>
              <a:rPr lang="pt-BR" sz="2000" dirty="0"/>
              <a:t>M</a:t>
            </a:r>
            <a:r>
              <a:rPr lang="pt-BR" sz="2000" dirty="0" smtClean="0"/>
              <a:t>ês 2 = 410 </a:t>
            </a:r>
            <a:r>
              <a:rPr lang="pt-BR" sz="2000" dirty="0"/>
              <a:t>de 411 </a:t>
            </a:r>
            <a:r>
              <a:rPr lang="es-419" sz="2000" dirty="0" smtClean="0"/>
              <a:t> usuários </a:t>
            </a:r>
            <a:r>
              <a:rPr lang="pt-BR" sz="2000" dirty="0" smtClean="0"/>
              <a:t>idosos (99,8%)</a:t>
            </a:r>
          </a:p>
          <a:p>
            <a:r>
              <a:rPr lang="pt-BR" sz="2000" dirty="0"/>
              <a:t>M</a:t>
            </a:r>
            <a:r>
              <a:rPr lang="pt-BR" sz="2000" dirty="0" smtClean="0"/>
              <a:t>ês 3 = 625 </a:t>
            </a:r>
            <a:r>
              <a:rPr lang="es-419" sz="2000" dirty="0" smtClean="0"/>
              <a:t> de 625 usuários idosos</a:t>
            </a:r>
            <a:r>
              <a:rPr lang="pt-BR" sz="2000" dirty="0" smtClean="0"/>
              <a:t>(100,0</a:t>
            </a:r>
            <a:r>
              <a:rPr lang="pt-BR" sz="2000" dirty="0"/>
              <a:t>%</a:t>
            </a:r>
            <a:r>
              <a:rPr lang="pt-BR" sz="2000" dirty="0" smtClean="0"/>
              <a:t>)</a:t>
            </a:r>
          </a:p>
          <a:p>
            <a:endParaRPr lang="pt-BR" sz="20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014106115"/>
              </p:ext>
            </p:extLst>
          </p:nvPr>
        </p:nvGraphicFramePr>
        <p:xfrm>
          <a:off x="1142976" y="2928934"/>
          <a:ext cx="6120120" cy="2870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000100" y="5786454"/>
            <a:ext cx="62865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Figura 2: Proporção de idosos com Avaliação Multidimensional Rápida em dia na UBS Barão, Barão. RS. 2015.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225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 fontAlgn="base">
              <a:spcBef>
                <a:spcPct val="0"/>
              </a:spcBef>
              <a:spcAft>
                <a:spcPct val="0"/>
              </a:spcAft>
            </a:pPr>
            <a:r>
              <a:rPr lang="pt-BR" b="1" dirty="0" smtClean="0"/>
              <a:t>Metas 3.</a:t>
            </a:r>
            <a:r>
              <a:rPr lang="pt-BR" dirty="0" smtClean="0"/>
              <a:t> Realizar exame clínico apropriado em 100% das consultas, incluindo exame físico dos pés, com palpação dos pulsos tibial posterior e pedioso e medida da sensibilidade a cada 3 meses para diabéticos.</a:t>
            </a:r>
          </a:p>
          <a:p>
            <a:pPr indent="539750" fontAlgn="base">
              <a:spcBef>
                <a:spcPct val="0"/>
              </a:spcBef>
              <a:spcAft>
                <a:spcPct val="0"/>
              </a:spcAft>
            </a:pPr>
            <a:endParaRPr lang="pt-BR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indent="539750" fontAlgn="base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Mês 1= 176 – 184 usuários idosos (95,7%)  </a:t>
            </a:r>
          </a:p>
          <a:p>
            <a:pPr indent="539750" fontAlgn="base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Mês 2= 410 - 411  usuários idosos (97,8%)</a:t>
            </a:r>
          </a:p>
          <a:p>
            <a:pPr indent="539750" fontAlgn="base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Mês 3=  617 -625 usuários idosos (98,7%)</a:t>
            </a:r>
          </a:p>
          <a:p>
            <a:pPr indent="539750" fontAlgn="base">
              <a:spcBef>
                <a:spcPct val="0"/>
              </a:spcBef>
              <a:spcAft>
                <a:spcPct val="0"/>
              </a:spcAft>
            </a:pPr>
            <a:endParaRPr lang="pt-BR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pt-B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pt-BR" b="1" dirty="0" smtClean="0"/>
          </a:p>
        </p:txBody>
      </p:sp>
      <p:graphicFrame>
        <p:nvGraphicFramePr>
          <p:cNvPr id="3" name="Gráfico 2"/>
          <p:cNvGraphicFramePr/>
          <p:nvPr/>
        </p:nvGraphicFramePr>
        <p:xfrm>
          <a:off x="1285852" y="2232024"/>
          <a:ext cx="6429420" cy="3340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214414" y="5715016"/>
            <a:ext cx="6500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Figura 3: Proporção de idosos com Examine Clínico apropriados em dia na UBS Barão, Barão. RS. 2015.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 fontAlgn="base">
              <a:spcBef>
                <a:spcPct val="0"/>
              </a:spcBef>
              <a:spcAft>
                <a:spcPct val="0"/>
              </a:spcAft>
            </a:pPr>
            <a:endParaRPr lang="pt-BR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pt-B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BR" b="1" dirty="0" smtClean="0"/>
              <a:t>Meta 4</a:t>
            </a:r>
            <a:r>
              <a:rPr lang="pt-BR" dirty="0" smtClean="0"/>
              <a:t>. Realizar a solicitação de exames complementares periódicos em 100% dos idosos hipertensos e/ou diabéticos</a:t>
            </a:r>
          </a:p>
          <a:p>
            <a:endParaRPr lang="pt-BR" dirty="0" smtClean="0"/>
          </a:p>
          <a:p>
            <a:r>
              <a:rPr lang="pt-BR" dirty="0" smtClean="0"/>
              <a:t>Mês 1= 133 - 139 usuários idosos (95,7%) </a:t>
            </a:r>
          </a:p>
          <a:p>
            <a:r>
              <a:rPr lang="pt-BR" dirty="0" smtClean="0"/>
              <a:t>Mês 2= 269 - 274 usuários idosos (98,2%)</a:t>
            </a:r>
          </a:p>
          <a:p>
            <a:r>
              <a:rPr lang="pt-BR" dirty="0" smtClean="0"/>
              <a:t>Mês 3= 399 - 440 usuários idosos (98,8%) </a:t>
            </a:r>
          </a:p>
          <a:p>
            <a:endParaRPr lang="pt-BR" sz="2000" b="1" dirty="0" smtClean="0"/>
          </a:p>
        </p:txBody>
      </p:sp>
      <p:graphicFrame>
        <p:nvGraphicFramePr>
          <p:cNvPr id="3" name="Gráfico 2"/>
          <p:cNvGraphicFramePr/>
          <p:nvPr/>
        </p:nvGraphicFramePr>
        <p:xfrm>
          <a:off x="1285852" y="2571744"/>
          <a:ext cx="6143668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42910" y="5857892"/>
            <a:ext cx="642942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Figura 4: Proporção de idosos hipertensos e/ou diabéticos com 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solicitação de exames complementares periódicos em dia na 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UBS Barão, Barão. RS. 2015.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12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46043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b="1" dirty="0" smtClean="0"/>
          </a:p>
          <a:p>
            <a:r>
              <a:rPr lang="pt-BR" sz="2000" b="1" dirty="0" smtClean="0"/>
              <a:t>Metas 5. </a:t>
            </a:r>
            <a:r>
              <a:rPr lang="pt-BR" dirty="0" smtClean="0"/>
              <a:t>Priorizar a prescrição de medicamentos da Farmácia Popular a 100% dos idosos. </a:t>
            </a:r>
          </a:p>
          <a:p>
            <a:endParaRPr lang="pt-BR" dirty="0" smtClean="0"/>
          </a:p>
          <a:p>
            <a:r>
              <a:rPr lang="pt-BR" dirty="0" smtClean="0"/>
              <a:t>Mês 1= 132 -184 usuários idosos (71,7%) </a:t>
            </a:r>
          </a:p>
          <a:p>
            <a:r>
              <a:rPr lang="pt-BR" dirty="0" smtClean="0"/>
              <a:t>Mês 2= 250 - 411 usuários idosos (60,8%) </a:t>
            </a:r>
          </a:p>
          <a:p>
            <a:r>
              <a:rPr lang="pt-BR" dirty="0" smtClean="0"/>
              <a:t>Mês 3 =380 - 625 usuários idosos (60,8%) </a:t>
            </a:r>
          </a:p>
          <a:p>
            <a:endParaRPr lang="pt-BR" dirty="0" smtClean="0"/>
          </a:p>
          <a:p>
            <a:pPr indent="539750" fontAlgn="base">
              <a:spcBef>
                <a:spcPct val="0"/>
              </a:spcBef>
              <a:spcAft>
                <a:spcPct val="0"/>
              </a:spcAft>
            </a:pPr>
            <a:endParaRPr lang="pt-BR" dirty="0" smtClean="0"/>
          </a:p>
          <a:p>
            <a:pPr indent="539750" fontAlgn="base">
              <a:spcBef>
                <a:spcPct val="0"/>
              </a:spcBef>
              <a:spcAft>
                <a:spcPct val="0"/>
              </a:spcAft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/>
              <a:t> </a:t>
            </a:r>
          </a:p>
        </p:txBody>
      </p:sp>
      <p:graphicFrame>
        <p:nvGraphicFramePr>
          <p:cNvPr id="3" name="Gráfico 2"/>
          <p:cNvGraphicFramePr/>
          <p:nvPr/>
        </p:nvGraphicFramePr>
        <p:xfrm>
          <a:off x="1428728" y="2214554"/>
          <a:ext cx="6005538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428728" y="5572140"/>
            <a:ext cx="6000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Figura 5: Proporção de idosos com prescrição de medicamentos da Farmácia Popular priorizada na UBS Barão, Barão. RS. 2015.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876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solidFill>
                  <a:srgbClr val="002060"/>
                </a:solidFill>
              </a:rPr>
              <a:t>Objetivo 2. </a:t>
            </a:r>
            <a:r>
              <a:rPr lang="pt-BR" dirty="0" smtClean="0"/>
              <a:t>Melhorar a qualidade da atenção ao idoso na Unidade de Saúde.</a:t>
            </a:r>
            <a:r>
              <a:rPr lang="pt-BR" sz="2000" b="1" dirty="0" smtClean="0"/>
              <a:t>    </a:t>
            </a:r>
          </a:p>
          <a:p>
            <a:pPr indent="53975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000" b="1" dirty="0" smtClean="0"/>
          </a:p>
          <a:p>
            <a:pPr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/>
              <a:t>Meta 6</a:t>
            </a:r>
            <a:r>
              <a:rPr lang="pt-BR" b="1" dirty="0" smtClean="0"/>
              <a:t>. </a:t>
            </a:r>
            <a:r>
              <a:rPr lang="pt-BR" dirty="0" smtClean="0"/>
              <a:t>Cadastrar 100% dos idosos acamados ou com problemas de locomoção</a:t>
            </a:r>
            <a:r>
              <a:rPr lang="pt-BR" sz="2400" dirty="0" smtClean="0"/>
              <a:t>. </a:t>
            </a:r>
          </a:p>
          <a:p>
            <a:pPr indent="539750" eaLnBrk="0" fontAlgn="base" hangingPunct="0">
              <a:spcBef>
                <a:spcPct val="0"/>
              </a:spcBef>
              <a:spcAft>
                <a:spcPct val="0"/>
              </a:spcAft>
            </a:pPr>
            <a:endParaRPr lang="es-419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 </a:t>
            </a:r>
            <a:r>
              <a:rPr lang="pt-BR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proporção de idosos acamados ou com problemas de locomoção cadastrados, foi um dos indicadores em que conseguimos cumprir como planejamos, cadastrando 100% dos idosos acamados ou com problemas de locomoção, já que forem cadastrados 8 idosos.</a:t>
            </a:r>
          </a:p>
          <a:p>
            <a:pPr indent="539750" eaLnBrk="0" fontAlgn="base" hangingPunct="0">
              <a:spcBef>
                <a:spcPct val="0"/>
              </a:spcBef>
              <a:spcAft>
                <a:spcPct val="0"/>
              </a:spcAft>
            </a:pPr>
            <a:endParaRPr lang="es-419" sz="2000" b="1" dirty="0" smtClean="0"/>
          </a:p>
          <a:p>
            <a:pPr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/>
              <a:t>Metas7</a:t>
            </a:r>
            <a:r>
              <a:rPr lang="pt-BR" sz="2000" b="1" dirty="0" smtClean="0"/>
              <a:t>. </a:t>
            </a:r>
            <a:r>
              <a:rPr lang="pt-BR" dirty="0" smtClean="0"/>
              <a:t>Realizar visita domiciliar a 100% dos idosos acamados ou com problemas de locomoção. </a:t>
            </a:r>
          </a:p>
          <a:p>
            <a:pPr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 smtClean="0"/>
              <a:t>A proporção de idosos acamados ou com problemas de locomoção com visita domiciliar também se manteve como o planejado. Realizamos visitas domiciliares a 100% dos idosos acamados ou com problemas de locomoção.</a:t>
            </a:r>
            <a:r>
              <a:rPr lang="pt-BR" sz="2000" b="1" dirty="0" smtClean="0"/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000" b="1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/>
              <a:t>       Metas 8.</a:t>
            </a:r>
            <a:r>
              <a:rPr lang="pt-BR" sz="2000" dirty="0" smtClean="0"/>
              <a:t> </a:t>
            </a:r>
            <a:r>
              <a:rPr lang="pt-BR" dirty="0" smtClean="0"/>
              <a:t>Rastrear 100% dos idosos para Hipertensão Arterial Sistêmica (HAS). Atingimos nossa meta de rastrear 100% dos idosos para </a:t>
            </a:r>
            <a:r>
              <a:rPr lang="pt-BR" dirty="0" smtClean="0"/>
              <a:t>(</a:t>
            </a:r>
            <a:r>
              <a:rPr lang="pt-BR" dirty="0" smtClean="0"/>
              <a:t>HAS)  e (DM).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indent="53975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dirty="0" smtClean="0"/>
          </a:p>
          <a:p>
            <a:pPr indent="53975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dirty="0" smtClean="0"/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b="1" dirty="0" smtClean="0"/>
              <a:t>META 9. </a:t>
            </a:r>
            <a:r>
              <a:rPr lang="pt-BR" dirty="0" smtClean="0"/>
              <a:t>Rastrear 100% dos  idosos com pressão arterial sustentada maior que 135/80 </a:t>
            </a:r>
            <a:r>
              <a:rPr lang="pt-BR" dirty="0" err="1" smtClean="0"/>
              <a:t>mmHg</a:t>
            </a:r>
            <a:r>
              <a:rPr lang="pt-BR" dirty="0" smtClean="0"/>
              <a:t> ou com diagnóstico de hipertensão arterial para Diabetes </a:t>
            </a:r>
            <a:r>
              <a:rPr lang="pt-BR" dirty="0" err="1" smtClean="0"/>
              <a:t>Mellitus</a:t>
            </a:r>
            <a:r>
              <a:rPr lang="pt-BR" dirty="0" smtClean="0"/>
              <a:t> (DM).  </a:t>
            </a:r>
          </a:p>
          <a:p>
            <a:pPr indent="53975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dirty="0" smtClean="0"/>
          </a:p>
          <a:p>
            <a:pPr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 smtClean="0"/>
              <a:t>Mês 1 = 138 - 139 usuários idosos(99,3%) </a:t>
            </a:r>
          </a:p>
          <a:p>
            <a:pPr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 smtClean="0"/>
              <a:t>Mês 2 = 156 – 156 usuários idosos (100,0%) </a:t>
            </a:r>
          </a:p>
          <a:p>
            <a:pPr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 smtClean="0"/>
              <a:t>Mês 3 = 270 – 274 usuários idosos (98,5%).</a:t>
            </a:r>
          </a:p>
          <a:p>
            <a:pPr indent="53975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dirty="0" smtClean="0"/>
          </a:p>
        </p:txBody>
      </p:sp>
      <p:sp>
        <p:nvSpPr>
          <p:cNvPr id="6" name="Retângulo 5"/>
          <p:cNvSpPr/>
          <p:nvPr/>
        </p:nvSpPr>
        <p:spPr>
          <a:xfrm>
            <a:off x="785786" y="5857892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Figura 7: Proporção de idosos hipertensos rastreados para diabetes na UBS Barão, Barão. RS. 2015.</a:t>
            </a:r>
            <a:endParaRPr lang="pt-BR" dirty="0"/>
          </a:p>
        </p:txBody>
      </p:sp>
      <p:graphicFrame>
        <p:nvGraphicFramePr>
          <p:cNvPr id="7" name="Gráfico 6"/>
          <p:cNvGraphicFramePr/>
          <p:nvPr/>
        </p:nvGraphicFramePr>
        <p:xfrm>
          <a:off x="857224" y="2224087"/>
          <a:ext cx="6929485" cy="3562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 </a:t>
            </a:r>
          </a:p>
          <a:p>
            <a:r>
              <a:rPr lang="pt-BR" b="1" dirty="0" smtClean="0"/>
              <a:t>META 10</a:t>
            </a:r>
            <a:r>
              <a:rPr lang="pt-BR" dirty="0" smtClean="0"/>
              <a:t>. Realizar avaliação da consulta odontológica para 100% dos idosos.</a:t>
            </a:r>
          </a:p>
          <a:p>
            <a:endParaRPr lang="pt-BR" dirty="0" smtClean="0"/>
          </a:p>
          <a:p>
            <a:r>
              <a:rPr lang="pt-BR" dirty="0" smtClean="0"/>
              <a:t>Mês 1=  182 – 184 usuários idosos(98,9%)</a:t>
            </a:r>
          </a:p>
          <a:p>
            <a:r>
              <a:rPr lang="pt-BR" dirty="0" smtClean="0"/>
              <a:t>Mês 2 = 408 – 411 usuários idosos(99,3%)</a:t>
            </a:r>
          </a:p>
          <a:p>
            <a:r>
              <a:rPr lang="pt-BR" dirty="0" smtClean="0"/>
              <a:t>Mês 3 = 623 – 625 usuários idosos(99,7%)</a:t>
            </a:r>
          </a:p>
          <a:p>
            <a:endParaRPr lang="pt-BR" dirty="0" smtClean="0"/>
          </a:p>
          <a:p>
            <a:r>
              <a:rPr lang="pt-BR" dirty="0" smtClean="0"/>
              <a:t>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928662" y="2285992"/>
          <a:ext cx="7072361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85720" y="5943763"/>
            <a:ext cx="764386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Figura 8: Proporção de idosos com avaliação da necessidade de 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atendimento odontológico na UBS Barão, Cidade Barão. RS. 2015.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 smtClean="0"/>
          </a:p>
          <a:p>
            <a:r>
              <a:rPr lang="pt-BR" b="1" dirty="0" smtClean="0"/>
              <a:t>META11.</a:t>
            </a:r>
            <a:r>
              <a:rPr lang="pt-BR" dirty="0" smtClean="0"/>
              <a:t> Realizar a primeira consulta odontológica para 100% dos idosos.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Mês 1=  102 – 184  usuários idosos (55,4%) </a:t>
            </a:r>
          </a:p>
          <a:p>
            <a:r>
              <a:rPr lang="pt-BR" dirty="0" smtClean="0"/>
              <a:t>Mês 2 = 158 – 411  usuários idosos (38,4%) </a:t>
            </a:r>
          </a:p>
          <a:p>
            <a:r>
              <a:rPr lang="pt-BR" dirty="0" smtClean="0"/>
              <a:t>Mês 3 = 158 – 625  usuários idosos (25,3%).</a:t>
            </a:r>
          </a:p>
        </p:txBody>
      </p:sp>
      <p:graphicFrame>
        <p:nvGraphicFramePr>
          <p:cNvPr id="5" name="Gráfico 4"/>
          <p:cNvGraphicFramePr/>
          <p:nvPr/>
        </p:nvGraphicFramePr>
        <p:xfrm>
          <a:off x="857224" y="2428868"/>
          <a:ext cx="6643734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785786" y="5643578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Figura 9: Proporção de idosos com primeira consulta odontológica programática na UBS Barão, Cidade Barão. RS. 2015.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 3. Melhorar a adesão dos idosos ao Programa de Sa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do Idoso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pt-BR" sz="2000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endParaRPr lang="pt-BR" sz="2000" b="1" dirty="0" smtClean="0"/>
          </a:p>
        </p:txBody>
      </p:sp>
      <p:graphicFrame>
        <p:nvGraphicFramePr>
          <p:cNvPr id="5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8921073"/>
              </p:ext>
            </p:extLst>
          </p:nvPr>
        </p:nvGraphicFramePr>
        <p:xfrm>
          <a:off x="857224" y="2208212"/>
          <a:ext cx="6786610" cy="3435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214282" y="571480"/>
            <a:ext cx="8572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META 12.</a:t>
            </a:r>
            <a:r>
              <a:rPr lang="pt-BR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Buscar 100% dos idosos faltosos </a:t>
            </a:r>
            <a:r>
              <a:rPr lang="pt-BR" dirty="0" smtClean="0">
                <a:latin typeface="Calibri"/>
                <a:ea typeface="Calibri" pitchFamily="34" charset="0"/>
                <a:cs typeface="Arial" pitchFamily="34" charset="0"/>
              </a:rPr>
              <a:t>à</a:t>
            </a:r>
            <a:r>
              <a:rPr lang="pt-BR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 consultas programadas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Mês 1 = 42-42 usuários idosos (100,0%)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Mês 2 = 42-42 usuários idosos (100,0%)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Mês 3 = 42-42 usuários idosos (100,0%)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42844" y="5786454"/>
            <a:ext cx="6786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fontAlgn="base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Figura 11</a:t>
            </a:r>
            <a:r>
              <a:rPr lang="pt-B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:Proporção de idosos faltosos as consultas que </a:t>
            </a:r>
          </a:p>
          <a:p>
            <a:pPr lvl="0" indent="539750" fontAlgn="base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receberam busca ativa na UBS Barão, Barão. RS. 2015.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Objetivo 4. Melhorar o registro das informações.</a:t>
            </a:r>
            <a:endParaRPr lang="pt-BR" dirty="0" smtClean="0"/>
          </a:p>
          <a:p>
            <a:endParaRPr lang="pt-BR" b="1" dirty="0" smtClean="0"/>
          </a:p>
          <a:p>
            <a:r>
              <a:rPr lang="pt-BR" b="1" dirty="0" smtClean="0"/>
              <a:t>META 13.</a:t>
            </a:r>
            <a:r>
              <a:rPr lang="pt-BR" dirty="0" smtClean="0"/>
              <a:t> Manter registro específico de 100% das pessoas idosas.</a:t>
            </a:r>
          </a:p>
          <a:p>
            <a:r>
              <a:rPr lang="pt-BR" dirty="0" smtClean="0"/>
              <a:t>Mês 1 = 184 – 184 usuários idosos (100,0%)</a:t>
            </a:r>
          </a:p>
          <a:p>
            <a:r>
              <a:rPr lang="pt-BR" dirty="0" smtClean="0"/>
              <a:t>Mês 2 = 410 - 411 usuários idosos (99,8%)</a:t>
            </a:r>
          </a:p>
          <a:p>
            <a:r>
              <a:rPr lang="pt-BR" dirty="0" smtClean="0"/>
              <a:t>Mês 3 = 625 – 625 usuários idosos (100,0%).</a:t>
            </a:r>
            <a:r>
              <a:rPr lang="pt-BR" b="1" dirty="0" smtClean="0"/>
              <a:t> </a:t>
            </a:r>
          </a:p>
          <a:p>
            <a:endParaRPr lang="pt-BR" b="1" dirty="0" smtClean="0"/>
          </a:p>
        </p:txBody>
      </p:sp>
      <p:sp>
        <p:nvSpPr>
          <p:cNvPr id="4" name="Retângulo 3"/>
          <p:cNvSpPr/>
          <p:nvPr/>
        </p:nvSpPr>
        <p:spPr>
          <a:xfrm>
            <a:off x="642910" y="5572140"/>
            <a:ext cx="7572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Figura 10:</a:t>
            </a:r>
            <a:r>
              <a:rPr lang="pt-BR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Propor</a:t>
            </a:r>
            <a:r>
              <a:rPr lang="pt-BR" dirty="0" smtClean="0"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lang="pt-BR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ão de idosos com registro na ficha espelha em dia na UBS Barão, Barão. RS. 2015.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Fonte: Planilha de coleta de dados sa</a:t>
            </a:r>
            <a:r>
              <a:rPr lang="pt-BR" dirty="0" smtClean="0"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lang="pt-BR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de do idoso.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675681458"/>
              </p:ext>
            </p:extLst>
          </p:nvPr>
        </p:nvGraphicFramePr>
        <p:xfrm>
          <a:off x="642910" y="2031324"/>
          <a:ext cx="7385474" cy="3540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-40341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pt-BR" sz="2100" dirty="0" smtClean="0">
                <a:latin typeface="+mj-lt"/>
              </a:rPr>
              <a:t>O município de Barão emancipou- se no ano de 1988, situa se na Encosta Superior do Nordeste, a uma distancia de 120 km da Capital do Estado via RST  470.</a:t>
            </a:r>
          </a:p>
          <a:p>
            <a:pPr algn="ctr">
              <a:buFont typeface="Wingdings" pitchFamily="2" charset="2"/>
              <a:buChar char="v"/>
            </a:pPr>
            <a:r>
              <a:rPr lang="pt-BR" sz="2100" dirty="0" smtClean="0">
                <a:latin typeface="+mj-lt"/>
              </a:rPr>
              <a:t> Inicialmente,  possuía área geográfica de 184 km2, </a:t>
            </a:r>
            <a:r>
              <a:rPr lang="pt-BR" sz="2100" dirty="0" smtClean="0">
                <a:latin typeface="+mj-lt"/>
              </a:rPr>
              <a:t>sua </a:t>
            </a:r>
            <a:r>
              <a:rPr lang="pt-BR" sz="2100" dirty="0" smtClean="0">
                <a:latin typeface="+mj-lt"/>
              </a:rPr>
              <a:t>área abrange hoje 122 km2, e a população de </a:t>
            </a:r>
            <a:r>
              <a:rPr lang="pt-BR" sz="2100" dirty="0" smtClean="0">
                <a:latin typeface="+mj-lt"/>
              </a:rPr>
              <a:t> </a:t>
            </a:r>
            <a:r>
              <a:rPr lang="pt-BR" sz="2100" dirty="0" smtClean="0">
                <a:latin typeface="+mj-lt"/>
              </a:rPr>
              <a:t>6050 habitantes, formado pelos distritos de Barão Centro, Arroio Canoas, Francesa Alta, General Neto e Francesa Baixa. </a:t>
            </a:r>
          </a:p>
          <a:p>
            <a:pPr algn="ctr"/>
            <a:endParaRPr lang="pt-BR" sz="2100" dirty="0" smtClean="0">
              <a:latin typeface="+mj-lt"/>
            </a:endParaRPr>
          </a:p>
          <a:p>
            <a:pPr algn="ctr">
              <a:buFont typeface="Wingdings" pitchFamily="2" charset="2"/>
              <a:buChar char="v"/>
            </a:pPr>
            <a:r>
              <a:rPr lang="pt-BR" sz="2100" dirty="0" smtClean="0">
                <a:latin typeface="+mj-lt"/>
              </a:rPr>
              <a:t>Barão limita-se ao norte com Carlos Barbosa, ao sul com Salvador do Sul, São Pedro da Serra e Tupandi, a leste com Bom Princípio e São Vende Lino e a oeste com Boa Vista do Sul e Poço das Antas.     </a:t>
            </a:r>
            <a:endParaRPr lang="pt-BR" sz="2100" dirty="0" smtClean="0">
              <a:latin typeface="+mj-lt"/>
            </a:endParaRPr>
          </a:p>
          <a:p>
            <a:pPr algn="ctr">
              <a:buFont typeface="Wingdings" pitchFamily="2" charset="2"/>
              <a:buChar char="v"/>
            </a:pPr>
            <a:endParaRPr lang="pt-BR" sz="2100" dirty="0" smtClean="0">
              <a:latin typeface="+mj-lt"/>
            </a:endParaRPr>
          </a:p>
          <a:p>
            <a:pPr algn="ctr">
              <a:buFont typeface="Wingdings" pitchFamily="2" charset="2"/>
              <a:buChar char="v"/>
            </a:pPr>
            <a:r>
              <a:rPr lang="pt-BR" sz="2100" dirty="0" smtClean="0">
                <a:latin typeface="+mj-lt"/>
              </a:rPr>
              <a:t>As </a:t>
            </a:r>
            <a:r>
              <a:rPr lang="pt-BR" sz="2100" dirty="0" smtClean="0">
                <a:latin typeface="+mj-lt"/>
              </a:rPr>
              <a:t>temperaturas são variáveis e, no inverno, há muita nebulosidade, geadas abundantes e neve, ocasionalmente. </a:t>
            </a:r>
            <a:r>
              <a:rPr lang="pt-BR" sz="2100" dirty="0" smtClean="0">
                <a:latin typeface="+mj-lt"/>
              </a:rPr>
              <a:t>O </a:t>
            </a:r>
            <a:r>
              <a:rPr lang="pt-BR" sz="2100" dirty="0" smtClean="0">
                <a:latin typeface="+mj-lt"/>
              </a:rPr>
              <a:t>seu relevo é montanhoso, muito acidentado, marcado com vales profundos e altos </a:t>
            </a:r>
            <a:r>
              <a:rPr lang="pt-BR" sz="2100" dirty="0" smtClean="0">
                <a:latin typeface="+mj-lt"/>
              </a:rPr>
              <a:t>morros. </a:t>
            </a:r>
            <a:endParaRPr lang="pt-BR" sz="16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META 14.</a:t>
            </a:r>
            <a:r>
              <a:rPr lang="pt-BR" dirty="0" smtClean="0"/>
              <a:t> Distribuir a Caderneta de Saúde da Pessoa Idosa a 100% dos idosos cadastrados</a:t>
            </a:r>
          </a:p>
          <a:p>
            <a:r>
              <a:rPr lang="pt-BR" dirty="0" smtClean="0"/>
              <a:t>Mês 1 = 110 – 184 usuários  idosos (59,8%)</a:t>
            </a:r>
          </a:p>
          <a:p>
            <a:r>
              <a:rPr lang="pt-BR" dirty="0" smtClean="0"/>
              <a:t>Mês 2 = 336 – 411 usuários idosos (81,8%)</a:t>
            </a:r>
          </a:p>
          <a:p>
            <a:r>
              <a:rPr lang="pt-BR" dirty="0" smtClean="0"/>
              <a:t>Mês 3 = 551 – 625 usuários idosos (88,2%).</a:t>
            </a:r>
          </a:p>
          <a:p>
            <a:r>
              <a:rPr lang="pt-BR" dirty="0" smtClean="0"/>
              <a:t>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5786454"/>
            <a:ext cx="78581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Figura 11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: Proporção de idosos com Caderneta de Saúde das Pessoas Idosa</a:t>
            </a:r>
            <a:r>
              <a:rPr kumimoji="0" lang="pt-B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na</a:t>
            </a:r>
            <a:r>
              <a:rPr kumimoji="0" lang="pt-B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UBS Barão, Barão. RS. 2015.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1071538" y="2122487"/>
          <a:ext cx="6929486" cy="3521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 5.  Mapear os idosos de risco da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rea de abrangência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META 15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Rastrear 100% das pessoas idosas para risco de </a:t>
            </a:r>
            <a:r>
              <a:rPr kumimoji="0" lang="pt-B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morbimortalidade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Mês 1 </a:t>
            </a:r>
            <a:r>
              <a:rPr lang="pt-BR" sz="20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184-184 usuários</a:t>
            </a:r>
            <a:r>
              <a:rPr kumimoji="0" lang="pt-BR" sz="20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idosos 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(100,0%)</a:t>
            </a:r>
          </a:p>
          <a:p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Mês 2 </a:t>
            </a:r>
            <a:r>
              <a:rPr lang="pt-BR" sz="20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410-411 usuários</a:t>
            </a:r>
            <a:r>
              <a:rPr kumimoji="0" lang="pt-BR" sz="20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idosos 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(99,8%) </a:t>
            </a:r>
            <a:endParaRPr lang="pt-BR" sz="2000" dirty="0" smtClean="0">
              <a:solidFill>
                <a:srgbClr val="333333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Mês</a:t>
            </a:r>
            <a:r>
              <a:rPr kumimoji="0" lang="pt-BR" sz="20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 = 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625-625 usuários</a:t>
            </a:r>
            <a:r>
              <a:rPr kumimoji="0" lang="pt-BR" sz="20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idosos 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(100,0%) </a:t>
            </a:r>
          </a:p>
          <a:p>
            <a:endParaRPr lang="pt-BR" sz="2000" b="1" dirty="0" smtClean="0"/>
          </a:p>
        </p:txBody>
      </p:sp>
      <p:sp>
        <p:nvSpPr>
          <p:cNvPr id="4" name="Retângulo 3"/>
          <p:cNvSpPr/>
          <p:nvPr/>
        </p:nvSpPr>
        <p:spPr>
          <a:xfrm>
            <a:off x="571472" y="5715016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Figura 12</a:t>
            </a:r>
            <a:r>
              <a:rPr lang="pt-BR" dirty="0" smtClean="0"/>
              <a:t>: Proporção de idosos com avaliação de risco para </a:t>
            </a:r>
            <a:r>
              <a:rPr lang="pt-BR" dirty="0" err="1" smtClean="0"/>
              <a:t>morbimortalidade</a:t>
            </a:r>
            <a:r>
              <a:rPr lang="pt-BR" dirty="0" smtClean="0"/>
              <a:t> em dia na UBS Barão, Barão. RS. 2015.</a:t>
            </a:r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714348" y="2500306"/>
          <a:ext cx="6929486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META16.</a:t>
            </a:r>
            <a:r>
              <a:rPr lang="pt-BR" dirty="0" smtClean="0"/>
              <a:t> Investigar a presença de indicadores de fragilização na velhice  em 100% das pessoas idosas.</a:t>
            </a:r>
          </a:p>
          <a:p>
            <a:endParaRPr lang="pt-BR" dirty="0" smtClean="0"/>
          </a:p>
          <a:p>
            <a:r>
              <a:rPr lang="pt-BR" dirty="0" smtClean="0"/>
              <a:t>Mês 1 = 183 - 184 usuários idosos (99,5%) </a:t>
            </a:r>
          </a:p>
          <a:p>
            <a:r>
              <a:rPr lang="pt-BR" dirty="0" smtClean="0"/>
              <a:t>Mês 2 = 409 – 411 usuários idosos (99,5%) </a:t>
            </a:r>
          </a:p>
          <a:p>
            <a:r>
              <a:rPr lang="pt-BR" dirty="0" smtClean="0"/>
              <a:t>Mês 3 = 624 – 625 usuários idosos (99,8%)</a:t>
            </a:r>
          </a:p>
          <a:p>
            <a:endParaRPr lang="pt-BR" b="1" dirty="0" smtClean="0"/>
          </a:p>
        </p:txBody>
      </p:sp>
      <p:sp>
        <p:nvSpPr>
          <p:cNvPr id="4" name="Retângulo 3"/>
          <p:cNvSpPr/>
          <p:nvPr/>
        </p:nvSpPr>
        <p:spPr>
          <a:xfrm>
            <a:off x="928662" y="5786454"/>
            <a:ext cx="66437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Figura 13</a:t>
            </a:r>
            <a:r>
              <a:rPr lang="pt-BR" dirty="0" smtClean="0"/>
              <a:t>: Proporção de idosos com avaliação para fragilização na velhice em dia na UBS Barão, Barão. RS. 2015.</a:t>
            </a:r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000100" y="2189162"/>
          <a:ext cx="6500857" cy="3597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META 17.</a:t>
            </a:r>
            <a:r>
              <a:rPr lang="pt-BR" dirty="0" smtClean="0"/>
              <a:t> Avaliar a rede social de 100% dos idosos</a:t>
            </a:r>
          </a:p>
          <a:p>
            <a:endParaRPr lang="pt-BR" dirty="0" smtClean="0"/>
          </a:p>
          <a:p>
            <a:r>
              <a:rPr lang="pt-BR" dirty="0" smtClean="0"/>
              <a:t>Mês 1 = 184 – 184 usuários idosos (100,0%) </a:t>
            </a:r>
          </a:p>
          <a:p>
            <a:r>
              <a:rPr lang="pt-BR" dirty="0" smtClean="0"/>
              <a:t>Mês 2 = 410 – 411 usuários idosos (99,8%)</a:t>
            </a:r>
          </a:p>
          <a:p>
            <a:r>
              <a:rPr lang="pt-BR" dirty="0" smtClean="0"/>
              <a:t>Mês 3 = 625 – 625 usuários idosos (100,0%)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5572140"/>
            <a:ext cx="785818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Figura14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: Proporção de idosos com avaliação de rede 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social em dia na UBS Barão, Barão. RS. 2015.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071538" y="2282824"/>
          <a:ext cx="6143668" cy="3289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-33863" y="171748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6. Garantir orienta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nutricional para h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bitos alimentares saud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veis a 100% das pessoas idosas.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META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18.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Garantir orienta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nutricional para h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bitos alimentares saud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veis a 100% das pessoas idosas.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s-419" sz="20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Mes 1 </a:t>
            </a:r>
            <a:r>
              <a:rPr lang="pt-BR" sz="20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  184 – 184 usuários idosos(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100,0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% 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BR" sz="20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r>
              <a:rPr lang="pt-BR" sz="20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pt-BR" sz="20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ês 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410 -   411 usuários idosos (99,8%)</a:t>
            </a:r>
          </a:p>
          <a:p>
            <a:r>
              <a:rPr lang="pt-BR" sz="20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Mês 3 = 625 – 625  usuários idosos (100,0%)</a:t>
            </a:r>
            <a:r>
              <a:rPr lang="pt-BR" sz="2000" b="1" dirty="0" smtClean="0"/>
              <a:t> </a:t>
            </a:r>
            <a:endParaRPr lang="pt-BR" sz="2000" b="1" dirty="0" smtClean="0"/>
          </a:p>
          <a:p>
            <a:endParaRPr lang="pt-BR" sz="2000" b="1" dirty="0" smtClean="0"/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83707684"/>
              </p:ext>
            </p:extLst>
          </p:nvPr>
        </p:nvGraphicFramePr>
        <p:xfrm>
          <a:off x="1259632" y="2564904"/>
          <a:ext cx="619268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1187624" y="5805264"/>
            <a:ext cx="63367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Figura 15: Proporção de idosos que receberam orientação nutricional para hábitos saudáveis na UBS Barão, Barão. RS. 2015.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META 19</a:t>
            </a:r>
            <a:r>
              <a:rPr lang="pt-BR" dirty="0"/>
              <a:t>. Garantir orientação para a prática regular de atividade física  a 100% idosos</a:t>
            </a:r>
            <a:r>
              <a:rPr lang="pt-BR" b="1" dirty="0"/>
              <a:t>.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Mês 1 =  184 – 184 usuários idosos (100,0%) </a:t>
            </a:r>
          </a:p>
          <a:p>
            <a:r>
              <a:rPr lang="pt-BR" dirty="0" smtClean="0"/>
              <a:t>Mês 2 = 410 – 411  usuários idosos (99,8%)</a:t>
            </a:r>
          </a:p>
          <a:p>
            <a:r>
              <a:rPr lang="pt-BR" dirty="0" smtClean="0"/>
              <a:t>Mês 3 =  625 – 625 usuários idosos (100,0%)</a:t>
            </a:r>
            <a:endParaRPr lang="pt-BR" dirty="0"/>
          </a:p>
          <a:p>
            <a:endParaRPr lang="pt-BR" b="1" dirty="0"/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874011056"/>
              </p:ext>
            </p:extLst>
          </p:nvPr>
        </p:nvGraphicFramePr>
        <p:xfrm>
          <a:off x="1259632" y="2065337"/>
          <a:ext cx="6768752" cy="3451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187624" y="5517232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Figura 16: Proporção de idosos que receberam orientação sobre prática de atividades física regular na UBS Barão, Barão. RS. 2015.</a:t>
            </a:r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812019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META 20.</a:t>
            </a:r>
            <a:r>
              <a:rPr lang="pt-BR" dirty="0"/>
              <a:t> Garantir orientações sobre higiene bucal (incluindo higiene de próteses dentárias) para 100% dos idosos cadastrados.</a:t>
            </a:r>
          </a:p>
          <a:p>
            <a:endParaRPr lang="pt-BR" dirty="0"/>
          </a:p>
          <a:p>
            <a:r>
              <a:rPr lang="pt-BR" dirty="0" smtClean="0"/>
              <a:t>Mês 1 = 184 – 184 usuários idosos (100,0%)</a:t>
            </a:r>
          </a:p>
          <a:p>
            <a:r>
              <a:rPr lang="pt-BR" dirty="0" smtClean="0"/>
              <a:t>Mês 2 = 410 – 411 usuários idosos  (99,8%)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3 = 625 – 625 usuários idosos (100,0%)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462483229"/>
              </p:ext>
            </p:extLst>
          </p:nvPr>
        </p:nvGraphicFramePr>
        <p:xfrm>
          <a:off x="1043608" y="2132012"/>
          <a:ext cx="7056784" cy="3457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043608" y="5589240"/>
            <a:ext cx="7056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Figura 17: Proporção de idosos com orientação individual de cuidados de saúde bucal em dia na UBS Barão, Barão. RS. 2015.</a:t>
            </a:r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348235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49694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i="1" dirty="0" smtClean="0">
                <a:latin typeface="+mj-lt"/>
              </a:rPr>
              <a:t>Discussão</a:t>
            </a:r>
            <a:r>
              <a:rPr lang="pt-BR" dirty="0" smtClean="0"/>
              <a:t>	</a:t>
            </a:r>
          </a:p>
          <a:p>
            <a:pPr>
              <a:buFont typeface="Wingdings" pitchFamily="2" charset="2"/>
              <a:buChar char="v"/>
            </a:pPr>
            <a:r>
              <a:rPr lang="pt-BR" b="1" i="1" dirty="0" smtClean="0"/>
              <a:t> Importância da intervenção para a  equipe. </a:t>
            </a:r>
          </a:p>
          <a:p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Promoveu o trabalho integrado da Equipe.</a:t>
            </a:r>
            <a:endParaRPr lang="pt-BR" sz="2000" b="1" i="1" dirty="0" smtClean="0"/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Exigiu que a equipe se capacitasse ainda mais nos Protocolos do Ministério de Saúde.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Determinada atribuições para nossos profissionais de Saúde, para melhorar o atendimento na UBS. </a:t>
            </a:r>
            <a:endParaRPr lang="pt-BR" sz="2000" b="1" i="1" dirty="0" smtClean="0"/>
          </a:p>
          <a:p>
            <a:r>
              <a:rPr lang="pt-BR" sz="2000" b="1" i="1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pt-BR" b="1" i="1" dirty="0" smtClean="0"/>
              <a:t>Importância da intervenção para   serviço.</a:t>
            </a:r>
          </a:p>
          <a:p>
            <a:r>
              <a:rPr lang="pt-BR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Antes da intervenção as atividades de atenção aos Idosos não tinha muita prioridade em comparação com as gestantes, e crianças, forem enfocada na necessidade de renovar receita medica de uso continuo, com pouca avaliação de doenças crônicas.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 A intervenção reviu as atribuições  da equipe viabilizando a atenção à um maior número de idosos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A melhoria do registro e o agendamento das usuários idosos. </a:t>
            </a:r>
          </a:p>
          <a:p>
            <a:r>
              <a:rPr lang="pt-BR" sz="2000" dirty="0" smtClean="0"/>
              <a:t>Melhor controle e avaliação do estado de saúde dos usuários com idade acima de 60 anos. 	  </a:t>
            </a:r>
          </a:p>
          <a:p>
            <a:r>
              <a:rPr lang="pt-BR" dirty="0" smtClean="0"/>
              <a:t> </a:t>
            </a:r>
            <a:endParaRPr lang="pt-BR" b="1" i="1" dirty="0" smtClean="0"/>
          </a:p>
          <a:p>
            <a:r>
              <a:rPr lang="pt-BR" b="1" i="1" dirty="0" smtClean="0"/>
              <a:t> 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75098"/>
            <a:ext cx="8460432" cy="5435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pt-BR" sz="2800" b="1" i="1" dirty="0" smtClean="0"/>
              <a:t> </a:t>
            </a:r>
            <a:r>
              <a:rPr lang="pt-BR" sz="2400" b="1" i="1" dirty="0" smtClean="0"/>
              <a:t>Importância da intervenção para a  comunidade. </a:t>
            </a:r>
            <a:r>
              <a:rPr lang="pt-BR" sz="2800" dirty="0" smtClean="0"/>
              <a:t>	 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pt-BR" sz="2400" dirty="0" smtClean="0"/>
              <a:t>A intervenção teve um impacto pouco esperado pela Equipe, dado pela grande recepção da comunidade, por os lideres formais e informais do município, para assim obter os resultados, dados reias da situação de saúde do município,  e melhorar ainda mais as condições de saúdes de nossa população. 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pt-BR" sz="2400" dirty="0" smtClean="0"/>
              <a:t>A intervenção será incorporada a rotina do serviço, temos que ampliar a equipe, para completar, cobrir as micro áreas.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pt-BR" sz="2400" dirty="0" smtClean="0"/>
              <a:t>Desarrolharemos esse projeto com os outros grupos alvo da comunidade, como são as Gestantes, as Crianças, os usuários portadores de Hipertensos e Diabéticos e de Câncer de Colo de Útero e Mama.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28" y="704088"/>
            <a:ext cx="8279904" cy="1143000"/>
          </a:xfrm>
        </p:spPr>
        <p:txBody>
          <a:bodyPr>
            <a:noAutofit/>
          </a:bodyPr>
          <a:lstStyle/>
          <a:p>
            <a:pPr algn="ctr"/>
            <a:r>
              <a:rPr lang="pt-BR" sz="3200" b="1" i="1" dirty="0" smtClean="0"/>
              <a:t>Reﬂexão crítica</a:t>
            </a:r>
            <a:r>
              <a:rPr lang="pt-BR" sz="3200" b="1" i="1" dirty="0"/>
              <a:t> sobre se processo pessoal de  aprendizagem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pt-BR" sz="2800" dirty="0"/>
              <a:t>I</a:t>
            </a:r>
            <a:r>
              <a:rPr lang="pt-BR" sz="2800" dirty="0" smtClean="0"/>
              <a:t>mportante </a:t>
            </a:r>
            <a:r>
              <a:rPr lang="pt-BR" sz="2800" dirty="0"/>
              <a:t>para melhorar </a:t>
            </a:r>
            <a:r>
              <a:rPr lang="pt-BR" sz="2800" dirty="0" smtClean="0"/>
              <a:t>o trabalho </a:t>
            </a:r>
            <a:r>
              <a:rPr lang="pt-BR" sz="2800" dirty="0"/>
              <a:t>como promotores de </a:t>
            </a:r>
            <a:r>
              <a:rPr lang="pt-BR" sz="2800" dirty="0" smtClean="0"/>
              <a:t>saúde, </a:t>
            </a:r>
            <a:r>
              <a:rPr lang="pt-BR" sz="2800" dirty="0"/>
              <a:t>como verdadeiros guardiões da saúde do </a:t>
            </a:r>
            <a:r>
              <a:rPr lang="pt-BR" sz="2800" dirty="0" smtClean="0"/>
              <a:t>povo</a:t>
            </a:r>
            <a:endParaRPr lang="pt-BR" sz="2800" dirty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pt-BR" sz="2800" dirty="0"/>
              <a:t>Permitiu ganhar conhecimento no trabalho informatizado, chegar a </a:t>
            </a:r>
            <a:r>
              <a:rPr lang="pt-BR" sz="2800" dirty="0" smtClean="0"/>
              <a:t>diagnóstico </a:t>
            </a:r>
            <a:r>
              <a:rPr lang="pt-BR" sz="2800" dirty="0"/>
              <a:t>do problema, nas causas essenciais que trouxe consigo que representasse um problema de saúde em nosso município, como abordar o problema, para desarrolhar uma </a:t>
            </a:r>
            <a:r>
              <a:rPr lang="pt-BR" sz="2800" dirty="0" smtClean="0"/>
              <a:t>solução</a:t>
            </a:r>
            <a:endParaRPr lang="pt-BR" sz="2800" dirty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pt-BR" sz="2800" dirty="0" smtClean="0"/>
              <a:t>Registros mais precisos, </a:t>
            </a:r>
            <a:r>
              <a:rPr lang="pt-BR" sz="2800" dirty="0"/>
              <a:t>reais e </a:t>
            </a:r>
            <a:r>
              <a:rPr lang="pt-BR" sz="2800" dirty="0" smtClean="0"/>
              <a:t>necessários </a:t>
            </a:r>
            <a:r>
              <a:rPr lang="pt-BR" sz="2800" dirty="0"/>
              <a:t>para reconhecer cada um de nossos usuários da área </a:t>
            </a:r>
            <a:r>
              <a:rPr lang="pt-BR" sz="2800" dirty="0" smtClean="0"/>
              <a:t>abrangência, </a:t>
            </a:r>
            <a:r>
              <a:rPr lang="pt-BR" sz="2800" dirty="0"/>
              <a:t>com </a:t>
            </a:r>
            <a:r>
              <a:rPr lang="pt-BR" sz="2800" dirty="0" smtClean="0"/>
              <a:t>somente </a:t>
            </a:r>
            <a:r>
              <a:rPr lang="pt-BR" sz="2800" dirty="0"/>
              <a:t>um olhar dos registros. 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933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29642" cy="1643074"/>
          </a:xfrm>
          <a:noFill/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/>
            </a:r>
            <a:br>
              <a:rPr lang="pt-BR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</a:br>
            <a:r>
              <a:rPr lang="pt-BR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> </a:t>
            </a:r>
            <a:br>
              <a:rPr lang="pt-BR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</a:br>
            <a:r>
              <a:rPr lang="pt-BR" sz="4800" dirty="0" smtClean="0">
                <a:solidFill>
                  <a:srgbClr val="002060"/>
                </a:solidFill>
                <a:cs typeface="Arial" pitchFamily="34" charset="0"/>
              </a:rPr>
              <a:t>UBS Barão</a:t>
            </a:r>
            <a:r>
              <a:rPr lang="pt-BR" sz="4800" b="1" dirty="0" smtClean="0">
                <a:solidFill>
                  <a:srgbClr val="002060"/>
                </a:solidFill>
              </a:rPr>
              <a:t>/RS</a:t>
            </a:r>
            <a:br>
              <a:rPr lang="pt-BR" sz="4800" b="1" dirty="0" smtClean="0">
                <a:solidFill>
                  <a:srgbClr val="002060"/>
                </a:solidFill>
              </a:rPr>
            </a:br>
            <a:r>
              <a:rPr lang="pt-BR" sz="4800" b="1" dirty="0" smtClean="0">
                <a:solidFill>
                  <a:srgbClr val="002060"/>
                </a:solidFill>
              </a:rPr>
              <a:t>Equipe de Saúde </a:t>
            </a:r>
            <a:endParaRPr lang="pt-BR" sz="4800" dirty="0">
              <a:solidFill>
                <a:srgbClr val="00206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 flipH="1">
            <a:off x="9900592" y="3284984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pt-B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180" y="2000240"/>
            <a:ext cx="789934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46650"/>
          </a:xfrm>
        </p:spPr>
        <p:txBody>
          <a:bodyPr>
            <a:normAutofit/>
          </a:bodyPr>
          <a:lstStyle/>
          <a:p>
            <a:r>
              <a:rPr lang="pt-BR" sz="7200" dirty="0" smtClean="0">
                <a:solidFill>
                  <a:srgbClr val="FF0000"/>
                </a:solidFill>
                <a:cs typeface="Arial" pitchFamily="34" charset="0"/>
              </a:rPr>
              <a:t>Muito obrigado!</a:t>
            </a:r>
            <a:r>
              <a:rPr lang="pt-BR" sz="72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/>
            </a:r>
            <a:br>
              <a:rPr lang="pt-BR" sz="72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</a:br>
            <a:r>
              <a:rPr lang="pt-BR" sz="9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9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pt-BR" sz="9800" dirty="0"/>
          </a:p>
        </p:txBody>
      </p:sp>
      <p:pic>
        <p:nvPicPr>
          <p:cNvPr id="3" name="Picture 1" descr="C:\Documents and Settings\Vladimir Diaz Denis\Mis documentos\Fotos de HTA\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429000"/>
            <a:ext cx="424847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850204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600" dirty="0">
                <a:solidFill>
                  <a:srgbClr val="002060"/>
                </a:solidFill>
              </a:rPr>
              <a:t>Situação da ação programática antes da </a:t>
            </a:r>
            <a:r>
              <a:rPr lang="pt-BR" sz="3600" dirty="0" smtClean="0">
                <a:solidFill>
                  <a:srgbClr val="002060"/>
                </a:solidFill>
              </a:rPr>
              <a:t>intervenção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889291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800" dirty="0"/>
              <a:t>Baixa </a:t>
            </a:r>
            <a:r>
              <a:rPr lang="pt-BR" sz="2800" dirty="0" smtClean="0"/>
              <a:t>cobertura </a:t>
            </a:r>
          </a:p>
          <a:p>
            <a:pPr algn="just"/>
            <a:r>
              <a:rPr lang="pt-BR" sz="2800" dirty="0" smtClean="0"/>
              <a:t>Qualidade de atendimento inadequado</a:t>
            </a:r>
          </a:p>
          <a:p>
            <a:r>
              <a:rPr lang="pt-BR" sz="2800" dirty="0" smtClean="0"/>
              <a:t>Trabalho não planejado e nem monitorado</a:t>
            </a:r>
          </a:p>
          <a:p>
            <a:r>
              <a:rPr lang="pt-BR" sz="2800" dirty="0" smtClean="0"/>
              <a:t>Registros inadequados, com dados irreais</a:t>
            </a:r>
          </a:p>
          <a:p>
            <a:r>
              <a:rPr lang="pt-BR" sz="2800" dirty="0" smtClean="0"/>
              <a:t>M</a:t>
            </a:r>
            <a:r>
              <a:rPr lang="pt-BR" altLang="zh-CN" sz="2800" dirty="0" smtClean="0"/>
              <a:t>á </a:t>
            </a:r>
            <a:r>
              <a:rPr lang="pt-BR" sz="2800" dirty="0" smtClean="0"/>
              <a:t>adesão dos usuários ao programa </a:t>
            </a:r>
          </a:p>
          <a:p>
            <a:r>
              <a:rPr lang="pt-BR" sz="2800" dirty="0" smtClean="0"/>
              <a:t>Estratificação de risco cardiovascular inadequada </a:t>
            </a:r>
          </a:p>
          <a:p>
            <a:r>
              <a:rPr lang="pt-BR" sz="2800" dirty="0" smtClean="0"/>
              <a:t>Falta de busca ativa dos usuários faltosos</a:t>
            </a:r>
          </a:p>
          <a:p>
            <a:r>
              <a:rPr lang="pt-BR" sz="2800" dirty="0" smtClean="0"/>
              <a:t>Poucas atividades educativas</a:t>
            </a:r>
            <a:endParaRPr lang="pt-BR" sz="2400" dirty="0" smtClean="0"/>
          </a:p>
          <a:p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323528" y="1628800"/>
            <a:ext cx="864096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2000" dirty="0" smtClean="0"/>
              <a:t>A saúde dos Idosas </a:t>
            </a:r>
            <a:r>
              <a:rPr lang="pt-BR" sz="2000" dirty="0"/>
              <a:t>representa um tema muita importância na Atenção </a:t>
            </a:r>
            <a:r>
              <a:rPr lang="pt-BR" sz="2000" dirty="0" smtClean="0"/>
              <a:t>Básica, pois o </a:t>
            </a:r>
            <a:r>
              <a:rPr lang="pt-BR" sz="2000" dirty="0"/>
              <a:t>envelhecimento, antes considerado um fenômeno, hoje, faz parte da realidade da maioria das </a:t>
            </a:r>
            <a:r>
              <a:rPr lang="pt-BR" sz="2000" dirty="0" smtClean="0"/>
              <a:t>sociedades.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8439481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pPr algn="ctr"/>
            <a:r>
              <a:rPr lang="pt-BR" sz="5400" dirty="0" smtClean="0">
                <a:solidFill>
                  <a:srgbClr val="002060"/>
                </a:solidFill>
              </a:rPr>
              <a:t>Objetivo </a:t>
            </a:r>
            <a:r>
              <a:rPr lang="pt-BR" sz="5400" dirty="0">
                <a:solidFill>
                  <a:srgbClr val="002060"/>
                </a:solidFill>
              </a:rPr>
              <a:t>geral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5786" y="2928934"/>
            <a:ext cx="7715304" cy="3197229"/>
          </a:xfrm>
        </p:spPr>
        <p:txBody>
          <a:bodyPr/>
          <a:lstStyle/>
          <a:p>
            <a:pPr marL="114300" indent="0" algn="ctr">
              <a:buNone/>
            </a:pPr>
            <a:endParaRPr lang="pt-BR" b="1" dirty="0">
              <a:cs typeface="Arial" pitchFamily="34" charset="0"/>
            </a:endParaRPr>
          </a:p>
          <a:p>
            <a:pPr algn="ctr">
              <a:buNone/>
            </a:pPr>
            <a:r>
              <a:rPr lang="pt-BR" sz="2800" b="1" dirty="0" smtClean="0"/>
              <a:t>Melhoria da Atenção à saúde das Pessoas Idosas na UBS Barão, Barão/RS</a:t>
            </a:r>
            <a:endParaRPr lang="pt-BR" sz="2800" b="1" dirty="0"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446738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4432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002060"/>
                </a:solidFill>
              </a:rPr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752528"/>
          </a:xfrm>
        </p:spPr>
        <p:txBody>
          <a:bodyPr/>
          <a:lstStyle/>
          <a:p>
            <a:pPr marL="114300" indent="0" algn="just">
              <a:buNone/>
            </a:pPr>
            <a:r>
              <a:rPr lang="pt-BR" b="1" dirty="0"/>
              <a:t>Ações</a:t>
            </a:r>
            <a:r>
              <a:rPr lang="pt-BR" b="1" dirty="0" smtClean="0"/>
              <a:t>:</a:t>
            </a:r>
          </a:p>
          <a:p>
            <a:pPr marL="114300" indent="0" algn="just">
              <a:buNone/>
            </a:pPr>
            <a:endParaRPr lang="pt-BR" b="1" dirty="0"/>
          </a:p>
          <a:p>
            <a:pPr algn="just"/>
            <a:r>
              <a:rPr lang="pt-BR" dirty="0"/>
              <a:t>Monitoramento e </a:t>
            </a:r>
            <a:r>
              <a:rPr lang="pt-BR" dirty="0" smtClean="0"/>
              <a:t>avaliação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Organização e gestão do </a:t>
            </a:r>
            <a:r>
              <a:rPr lang="pt-BR" dirty="0" smtClean="0"/>
              <a:t>serviço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Engajamento </a:t>
            </a:r>
            <a:r>
              <a:rPr lang="pt-BR" dirty="0" smtClean="0"/>
              <a:t>público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Qualificação da prática </a:t>
            </a:r>
            <a:r>
              <a:rPr lang="pt-BR" dirty="0" smtClean="0"/>
              <a:t>clínica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288963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5400" dirty="0">
                <a:solidFill>
                  <a:srgbClr val="002060"/>
                </a:solidFill>
              </a:rPr>
              <a:t>Logística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42926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t-BR" sz="3100" b="1" dirty="0" smtClean="0">
                <a:solidFill>
                  <a:schemeClr val="bg2">
                    <a:lumMod val="50000"/>
                  </a:schemeClr>
                </a:solidFill>
              </a:rPr>
              <a:t>Análise situacional</a:t>
            </a:r>
          </a:p>
          <a:p>
            <a:pPr algn="just"/>
            <a:r>
              <a:rPr lang="pt-BR" sz="3100" dirty="0" smtClean="0"/>
              <a:t>Análise de todo o serviço na UBS Barão</a:t>
            </a:r>
            <a:endParaRPr lang="pt-BR" sz="3100" dirty="0"/>
          </a:p>
          <a:p>
            <a:pPr marL="0" indent="0" algn="just">
              <a:buNone/>
            </a:pPr>
            <a:endParaRPr lang="pt-BR" sz="3200" dirty="0" smtClean="0"/>
          </a:p>
          <a:p>
            <a:pPr algn="just">
              <a:buNone/>
            </a:pPr>
            <a:r>
              <a:rPr lang="pt-BR" sz="3100" b="1" dirty="0" smtClean="0">
                <a:solidFill>
                  <a:schemeClr val="bg2">
                    <a:lumMod val="50000"/>
                  </a:schemeClr>
                </a:solidFill>
              </a:rPr>
              <a:t>Protocolo de Saúde do Idoso do Ministério da Saúde (2013)</a:t>
            </a:r>
          </a:p>
          <a:p>
            <a:pPr algn="just"/>
            <a:r>
              <a:rPr lang="pt-BR" sz="3100" dirty="0" smtClean="0"/>
              <a:t>Fichas-espelho. Fichas de Atendimento Individual. Registros no prontuário clínico. Livro de registros. Prontuário Eletrônico. </a:t>
            </a:r>
          </a:p>
          <a:p>
            <a:pPr algn="just">
              <a:buNone/>
            </a:pPr>
            <a:endParaRPr lang="pt-BR" sz="3200" dirty="0" smtClean="0"/>
          </a:p>
          <a:p>
            <a:pPr algn="just">
              <a:buNone/>
            </a:pPr>
            <a:r>
              <a:rPr lang="pt-BR" sz="3100" b="1" dirty="0" smtClean="0">
                <a:solidFill>
                  <a:schemeClr val="bg2">
                    <a:lumMod val="50000"/>
                  </a:schemeClr>
                </a:solidFill>
              </a:rPr>
              <a:t>Público Alvo:</a:t>
            </a:r>
          </a:p>
          <a:p>
            <a:pPr algn="just"/>
            <a:r>
              <a:rPr lang="pt-BR" sz="3100" dirty="0" smtClean="0"/>
              <a:t>Pessoas com idade acima de 60 anos, pertencentes à área de cobertura da unidade</a:t>
            </a:r>
          </a:p>
          <a:p>
            <a:pPr algn="just"/>
            <a:endParaRPr lang="pt-BR" sz="3100" dirty="0" smtClean="0"/>
          </a:p>
          <a:p>
            <a:pPr algn="just">
              <a:buNone/>
            </a:pPr>
            <a:r>
              <a:rPr lang="pt-BR" sz="3200" b="1" dirty="0" smtClean="0">
                <a:solidFill>
                  <a:schemeClr val="bg2">
                    <a:lumMod val="50000"/>
                  </a:schemeClr>
                </a:solidFill>
              </a:rPr>
              <a:t>Duração:</a:t>
            </a:r>
          </a:p>
          <a:p>
            <a:pPr algn="just"/>
            <a:r>
              <a:rPr lang="pt-BR" sz="3100" dirty="0" smtClean="0"/>
              <a:t>12 semanas</a:t>
            </a:r>
            <a:endParaRPr lang="pt-BR" sz="3100" dirty="0" smtClean="0">
              <a:solidFill>
                <a:srgbClr val="FF0000"/>
              </a:solidFill>
            </a:endParaRPr>
          </a:p>
          <a:p>
            <a:endParaRPr lang="pt-BR" sz="3200" dirty="0" smtClean="0"/>
          </a:p>
          <a:p>
            <a:pPr algn="just"/>
            <a:endParaRPr lang="pt-BR" sz="3000" dirty="0"/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14509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/>
          </a:bodyPr>
          <a:lstStyle/>
          <a:p>
            <a:pPr algn="ctr"/>
            <a:r>
              <a:rPr lang="pt-BR" sz="6600" dirty="0">
                <a:solidFill>
                  <a:srgbClr val="002060"/>
                </a:solidFill>
              </a:rPr>
              <a:t>Objetivos</a:t>
            </a:r>
            <a:br>
              <a:rPr lang="pt-BR" sz="6600" dirty="0">
                <a:solidFill>
                  <a:srgbClr val="002060"/>
                </a:solidFill>
              </a:rPr>
            </a:br>
            <a:r>
              <a:rPr lang="pt-BR" sz="6600" dirty="0">
                <a:solidFill>
                  <a:srgbClr val="002060"/>
                </a:solidFill>
              </a:rPr>
              <a:t>Metas</a:t>
            </a:r>
            <a:br>
              <a:rPr lang="pt-BR" sz="6600" dirty="0">
                <a:solidFill>
                  <a:srgbClr val="002060"/>
                </a:solidFill>
              </a:rPr>
            </a:br>
            <a:r>
              <a:rPr lang="pt-BR" sz="6600" dirty="0" smtClean="0">
                <a:solidFill>
                  <a:srgbClr val="002060"/>
                </a:solidFill>
              </a:rPr>
              <a:t>Resultados</a:t>
            </a:r>
            <a:endParaRPr lang="pt-BR" sz="6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65033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</a:rPr>
              <a:t>Objetivo 1. </a:t>
            </a:r>
            <a:r>
              <a:rPr lang="pt-BR" sz="2000" dirty="0" smtClean="0"/>
              <a:t>Ampliar a cobertura do Programa de Saúde do Idoso. </a:t>
            </a:r>
          </a:p>
          <a:p>
            <a:r>
              <a:rPr lang="pt-BR" sz="2000" b="1" dirty="0" smtClean="0"/>
              <a:t>Metas 1. </a:t>
            </a:r>
            <a:r>
              <a:rPr lang="pt-BR" sz="2000" dirty="0" smtClean="0"/>
              <a:t>Ampliar a cobertura de atenção à saúde do idoso da área da unidade de saúde para 100%.</a:t>
            </a:r>
          </a:p>
          <a:p>
            <a:r>
              <a:rPr lang="pt-BR" sz="2000" b="1" dirty="0" smtClean="0"/>
              <a:t>TOTAL DE IDOSOS DA ÁREA = 810 idosos</a:t>
            </a:r>
          </a:p>
          <a:p>
            <a:r>
              <a:rPr lang="pt-BR" sz="2000" dirty="0" smtClean="0"/>
              <a:t>Mês 1 =184 (22,7%) </a:t>
            </a:r>
          </a:p>
          <a:p>
            <a:r>
              <a:rPr lang="pt-BR" sz="2000" dirty="0" smtClean="0"/>
              <a:t>Mês 2 =</a:t>
            </a:r>
            <a:r>
              <a:rPr lang="pt-BR" sz="2000" dirty="0"/>
              <a:t>411 (50,7%)</a:t>
            </a:r>
            <a:endParaRPr lang="pt-BR" sz="2000" dirty="0" smtClean="0"/>
          </a:p>
          <a:p>
            <a:r>
              <a:rPr lang="pt-BR" sz="2000" dirty="0" smtClean="0"/>
              <a:t>Mês 3 =</a:t>
            </a:r>
            <a:r>
              <a:rPr lang="pt-BR" sz="2000" dirty="0"/>
              <a:t>625 (77,2%) </a:t>
            </a:r>
            <a:endParaRPr lang="pt-BR" sz="2000" dirty="0" smtClean="0"/>
          </a:p>
        </p:txBody>
      </p:sp>
      <p:graphicFrame>
        <p:nvGraphicFramePr>
          <p:cNvPr id="3" name="Chart 1"/>
          <p:cNvGraphicFramePr/>
          <p:nvPr>
            <p:extLst>
              <p:ext uri="{D42A27DB-BD31-4B8C-83A1-F6EECF244321}">
                <p14:modId xmlns:p14="http://schemas.microsoft.com/office/powerpoint/2010/main" val="1733710266"/>
              </p:ext>
            </p:extLst>
          </p:nvPr>
        </p:nvGraphicFramePr>
        <p:xfrm>
          <a:off x="1043608" y="2708920"/>
          <a:ext cx="6671664" cy="2934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000100" y="5643578"/>
            <a:ext cx="671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Figura 1: Proporção de Cobertura do programa de atenção à saúde do idoso na UBS Barão, Barão. RS. 2015.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2133</TotalTime>
  <Words>1944</Words>
  <Application>Microsoft Office PowerPoint</Application>
  <PresentationFormat>Apresentação na tela (4:3)</PresentationFormat>
  <Paragraphs>218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Flujo</vt:lpstr>
      <vt:lpstr>      UNIVERSIDADE ABERTA DO SUS UNIVERSIDADE FEDERAL DE PELOTAS Especialização em Saúde da Família Modalidade a Distância Turma 8</vt:lpstr>
      <vt:lpstr>Apresentação do PowerPoint</vt:lpstr>
      <vt:lpstr>   UBS Barão/RS Equipe de Saúde </vt:lpstr>
      <vt:lpstr>Situação da ação programática antes da intervenção</vt:lpstr>
      <vt:lpstr>Objetivo geral</vt:lpstr>
      <vt:lpstr>Metodologia</vt:lpstr>
      <vt:lpstr>Logística</vt:lpstr>
      <vt:lpstr>Objetivos Metas 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Reﬂexão crítica sobre se processo pessoal de  aprendizagem</vt:lpstr>
      <vt:lpstr>Muito obrigado!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8</dc:title>
  <dc:creator>Niviane Genz</dc:creator>
  <cp:lastModifiedBy>Windows</cp:lastModifiedBy>
  <cp:revision>439</cp:revision>
  <dcterms:created xsi:type="dcterms:W3CDTF">2015-07-31T02:56:35Z</dcterms:created>
  <dcterms:modified xsi:type="dcterms:W3CDTF">2015-09-17T02:11:30Z</dcterms:modified>
</cp:coreProperties>
</file>