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0" r:id="rId4"/>
    <p:sldId id="258" r:id="rId5"/>
    <p:sldId id="281" r:id="rId6"/>
    <p:sldId id="282" r:id="rId7"/>
    <p:sldId id="283" r:id="rId8"/>
    <p:sldId id="284" r:id="rId9"/>
    <p:sldId id="285" r:id="rId10"/>
    <p:sldId id="286" r:id="rId11"/>
    <p:sldId id="295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6" r:id="rId21"/>
    <p:sldId id="297" r:id="rId22"/>
    <p:sldId id="298" r:id="rId23"/>
    <p:sldId id="300" r:id="rId24"/>
    <p:sldId id="299" r:id="rId25"/>
    <p:sldId id="304" r:id="rId26"/>
    <p:sldId id="301" r:id="rId27"/>
    <p:sldId id="302" r:id="rId28"/>
    <p:sldId id="277" r:id="rId29"/>
    <p:sldId id="279" r:id="rId3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Saude\Desktop\uf\Unidade%204\Alina\2015_03_10%20NOVA%20Coleta%20de%20dados%20Idosos%20(5)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ude\Desktop\uf\Unidade%204\Alina\2015_03_10%20NOVA%20Coleta%20de%20dados%20Idosos%20(5).xls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Saude\Desktop\uf\Unidade%204\Alina\2015_03_10%20NOVA%20Coleta%20de%20dados%20Idosos%20(5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80147823503195"/>
          <c:y val="0.25247448343091233"/>
          <c:w val="0.86019852176496769"/>
          <c:h val="0.648273847861869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Indicadores!$C$4</c:f>
              <c:strCache>
                <c:ptCount val="1"/>
                <c:pt idx="0">
                  <c:v>Cobertura do programa de atenção à saúde do idoso na unidade de saúde</c:v>
                </c:pt>
              </c:strCache>
            </c:strRef>
          </c:tx>
          <c:spPr>
            <a:solidFill>
              <a:srgbClr val="DF8521"/>
            </a:solidFill>
            <a:ln w="25400">
              <a:noFill/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Indicadores!$D$3:$G$3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Indicadores!$D$4:$G$4</c:f>
              <c:numCache>
                <c:formatCode>0.0%</c:formatCode>
                <c:ptCount val="4"/>
                <c:pt idx="0">
                  <c:v>0.20529801324503319</c:v>
                </c:pt>
                <c:pt idx="1">
                  <c:v>0.47350993377483458</c:v>
                </c:pt>
                <c:pt idx="2">
                  <c:v>0.82119205298013265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708992"/>
        <c:axId val="46718976"/>
      </c:barChart>
      <c:catAx>
        <c:axId val="46708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6718976"/>
        <c:crosses val="autoZero"/>
        <c:auto val="1"/>
        <c:lblAlgn val="ctr"/>
        <c:lblOffset val="100"/>
        <c:noMultiLvlLbl val="0"/>
      </c:catAx>
      <c:valAx>
        <c:axId val="46718976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6708992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37479218565346"/>
          <c:y val="0.22436481763014665"/>
          <c:w val="0.84817012681287374"/>
          <c:h val="0.639615906726377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Indicadores!$C$24</c:f>
              <c:strCache>
                <c:ptCount val="1"/>
                <c:pt idx="0">
                  <c:v>Proporção de idosos com prescrição de medicamentos  da Farmácia Popular priorizada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Indicadores!$D$23:$G$23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Indicadores!$D$24:$G$24</c:f>
              <c:numCache>
                <c:formatCode>0.0%</c:formatCode>
                <c:ptCount val="4"/>
                <c:pt idx="0">
                  <c:v>0.80645161290322609</c:v>
                </c:pt>
                <c:pt idx="1">
                  <c:v>0.6643356643356646</c:v>
                </c:pt>
                <c:pt idx="2">
                  <c:v>0.69354838709677424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159168"/>
        <c:axId val="47160704"/>
      </c:barChart>
      <c:catAx>
        <c:axId val="47159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7160704"/>
        <c:crosses val="autoZero"/>
        <c:auto val="1"/>
        <c:lblAlgn val="ctr"/>
        <c:lblOffset val="100"/>
        <c:noMultiLvlLbl val="0"/>
      </c:catAx>
      <c:valAx>
        <c:axId val="47160704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7159168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94667628650988"/>
          <c:y val="0.31218873313391077"/>
          <c:w val="0.84249781277340541"/>
          <c:h val="0.529515493027826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Indicadores!$C$72</c:f>
              <c:strCache>
                <c:ptCount val="1"/>
                <c:pt idx="0">
                  <c:v>Proporção de idosos com Caderneta de Saúde da Pessoa Idosa</c:v>
                </c:pt>
              </c:strCache>
            </c:strRef>
          </c:tx>
          <c:spPr>
            <a:solidFill>
              <a:srgbClr val="DF8521"/>
            </a:solidFill>
            <a:ln w="25400">
              <a:noFill/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Indicadores!$D$71:$G$71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Indicadores!$D$72:$G$72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0.907258064516129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7309568"/>
        <c:axId val="47311104"/>
      </c:barChart>
      <c:catAx>
        <c:axId val="47309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7311104"/>
        <c:crosses val="autoZero"/>
        <c:auto val="1"/>
        <c:lblAlgn val="ctr"/>
        <c:lblOffset val="100"/>
        <c:noMultiLvlLbl val="0"/>
      </c:catAx>
      <c:valAx>
        <c:axId val="47311104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7309568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5.89806E-17</cdr:x>
      <cdr:y>0.01965</cdr:y>
    </cdr:from>
    <cdr:to>
      <cdr:x>1</cdr:x>
      <cdr:y>0.26728</cdr:y>
    </cdr:to>
    <cdr:pic>
      <cdr:nvPicPr>
        <cdr:cNvPr id="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50800" y="50800"/>
          <a:ext cx="4742815" cy="640135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0.0556</cdr:y>
    </cdr:from>
    <cdr:to>
      <cdr:x>1</cdr:x>
      <cdr:y>0.2502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144016"/>
          <a:ext cx="4733290" cy="504055"/>
        </a:xfrm>
        <a:prstGeom xmlns:a="http://schemas.openxmlformats.org/drawingml/2006/main" prst="rect">
          <a:avLst/>
        </a:prstGeom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pt-B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pt-B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1831F-E615-4A1E-8A7B-47D827EE48DF}" type="datetimeFigureOut">
              <a:rPr lang="pt-BR" smtClean="0"/>
              <a:t>13/08/2015</a:t>
            </a:fld>
            <a:endParaRPr lang="pt-B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F1C3-6C27-4A27-A45F-BFF527D01F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9257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pt-B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pt-B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1831F-E615-4A1E-8A7B-47D827EE48DF}" type="datetimeFigureOut">
              <a:rPr lang="pt-BR" smtClean="0"/>
              <a:t>13/08/2015</a:t>
            </a:fld>
            <a:endParaRPr lang="pt-B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F1C3-6C27-4A27-A45F-BFF527D01F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3584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pt-B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pt-B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1831F-E615-4A1E-8A7B-47D827EE48DF}" type="datetimeFigureOut">
              <a:rPr lang="pt-BR" smtClean="0"/>
              <a:t>13/08/2015</a:t>
            </a:fld>
            <a:endParaRPr lang="pt-B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F1C3-6C27-4A27-A45F-BFF527D01F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1982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pt-B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pt-B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1831F-E615-4A1E-8A7B-47D827EE48DF}" type="datetimeFigureOut">
              <a:rPr lang="pt-BR" smtClean="0"/>
              <a:t>13/08/2015</a:t>
            </a:fld>
            <a:endParaRPr lang="pt-B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F1C3-6C27-4A27-A45F-BFF527D01F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9025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pt-B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1831F-E615-4A1E-8A7B-47D827EE48DF}" type="datetimeFigureOut">
              <a:rPr lang="pt-BR" smtClean="0"/>
              <a:t>13/08/2015</a:t>
            </a:fld>
            <a:endParaRPr lang="pt-B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F1C3-6C27-4A27-A45F-BFF527D01F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7165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pt-B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pt-B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pt-B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1831F-E615-4A1E-8A7B-47D827EE48DF}" type="datetimeFigureOut">
              <a:rPr lang="pt-BR" smtClean="0"/>
              <a:t>13/08/2015</a:t>
            </a:fld>
            <a:endParaRPr lang="pt-B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F1C3-6C27-4A27-A45F-BFF527D01F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3169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pt-B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pt-B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pt-B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1831F-E615-4A1E-8A7B-47D827EE48DF}" type="datetimeFigureOut">
              <a:rPr lang="pt-BR" smtClean="0"/>
              <a:t>13/08/2015</a:t>
            </a:fld>
            <a:endParaRPr lang="pt-B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F1C3-6C27-4A27-A45F-BFF527D01F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5261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pt-B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1831F-E615-4A1E-8A7B-47D827EE48DF}" type="datetimeFigureOut">
              <a:rPr lang="pt-BR" smtClean="0"/>
              <a:t>13/08/2015</a:t>
            </a:fld>
            <a:endParaRPr lang="pt-B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F1C3-6C27-4A27-A45F-BFF527D01F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6613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1831F-E615-4A1E-8A7B-47D827EE48DF}" type="datetimeFigureOut">
              <a:rPr lang="pt-BR" smtClean="0"/>
              <a:t>13/08/2015</a:t>
            </a:fld>
            <a:endParaRPr lang="pt-B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F1C3-6C27-4A27-A45F-BFF527D01F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7737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pt-B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pt-B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1831F-E615-4A1E-8A7B-47D827EE48DF}" type="datetimeFigureOut">
              <a:rPr lang="pt-BR" smtClean="0"/>
              <a:t>13/08/2015</a:t>
            </a:fld>
            <a:endParaRPr lang="pt-B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F1C3-6C27-4A27-A45F-BFF527D01F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1991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pt-B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1831F-E615-4A1E-8A7B-47D827EE48DF}" type="datetimeFigureOut">
              <a:rPr lang="pt-BR" smtClean="0"/>
              <a:t>13/08/2015</a:t>
            </a:fld>
            <a:endParaRPr lang="pt-B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F1C3-6C27-4A27-A45F-BFF527D01F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2818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pt-B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pt-B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1831F-E615-4A1E-8A7B-47D827EE48DF}" type="datetimeFigureOut">
              <a:rPr lang="pt-BR" smtClean="0"/>
              <a:t>13/08/2015</a:t>
            </a:fld>
            <a:endParaRPr lang="pt-B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DF1C3-6C27-4A27-A45F-BFF527D01F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5384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66564" y="1141101"/>
            <a:ext cx="8062664" cy="3024336"/>
          </a:xfrm>
        </p:spPr>
        <p:txBody>
          <a:bodyPr>
            <a:normAutofit fontScale="90000"/>
          </a:bodyPr>
          <a:lstStyle/>
          <a:p>
            <a:r>
              <a:rPr lang="pt-BR" sz="3100" b="1" dirty="0" smtClean="0">
                <a:solidFill>
                  <a:prstClr val="white"/>
                </a:solidFill>
                <a:latin typeface="Arial"/>
                <a:ea typeface="Calibri"/>
                <a:cs typeface="Arial"/>
              </a:rPr>
              <a:t> </a:t>
            </a:r>
            <a:br>
              <a:rPr lang="pt-BR" sz="3100" b="1" dirty="0" smtClean="0">
                <a:solidFill>
                  <a:prstClr val="white"/>
                </a:solidFill>
                <a:latin typeface="Arial"/>
                <a:ea typeface="Calibri"/>
                <a:cs typeface="Arial"/>
              </a:rPr>
            </a:br>
            <a:r>
              <a:rPr lang="pt-BR" sz="3100" b="1" dirty="0">
                <a:solidFill>
                  <a:prstClr val="white"/>
                </a:solidFill>
                <a:latin typeface="Arial"/>
                <a:ea typeface="Calibri"/>
                <a:cs typeface="Arial"/>
              </a:rPr>
              <a:t/>
            </a:r>
            <a:br>
              <a:rPr lang="pt-BR" sz="3100" b="1" dirty="0">
                <a:solidFill>
                  <a:prstClr val="white"/>
                </a:solidFill>
                <a:latin typeface="Arial"/>
                <a:ea typeface="Calibri"/>
                <a:cs typeface="Arial"/>
              </a:rPr>
            </a:br>
            <a:r>
              <a:rPr lang="pt-BR" sz="3100" b="1" dirty="0" smtClean="0">
                <a:solidFill>
                  <a:prstClr val="white"/>
                </a:solidFill>
                <a:latin typeface="Arial"/>
                <a:ea typeface="Calibri"/>
                <a:cs typeface="Arial"/>
              </a:rPr>
              <a:t/>
            </a:r>
            <a:br>
              <a:rPr lang="pt-BR" sz="3100" b="1" dirty="0" smtClean="0">
                <a:solidFill>
                  <a:prstClr val="white"/>
                </a:solidFill>
                <a:latin typeface="Arial"/>
                <a:ea typeface="Calibri"/>
                <a:cs typeface="Arial"/>
              </a:rPr>
            </a:br>
            <a:r>
              <a:rPr lang="pt-BR" sz="2200" b="1" dirty="0" smtClean="0">
                <a:latin typeface="Arial" pitchFamily="34" charset="0"/>
                <a:cs typeface="Arial" pitchFamily="34" charset="0"/>
              </a:rPr>
              <a:t>Universidade Aberta do SUS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200" dirty="0" smtClean="0">
                <a:latin typeface="Arial" pitchFamily="34" charset="0"/>
                <a:cs typeface="Arial" pitchFamily="34" charset="0"/>
              </a:rPr>
            </a:br>
            <a:r>
              <a:rPr lang="pt-BR" sz="2200" b="1" dirty="0">
                <a:latin typeface="Arial" pitchFamily="34" charset="0"/>
                <a:cs typeface="Arial" pitchFamily="34" charset="0"/>
              </a:rPr>
              <a:t>U</a:t>
            </a:r>
            <a:r>
              <a:rPr lang="pt-BR" sz="2200" b="1" dirty="0" smtClean="0">
                <a:latin typeface="Arial" pitchFamily="34" charset="0"/>
                <a:cs typeface="Arial" pitchFamily="34" charset="0"/>
              </a:rPr>
              <a:t>niversidade </a:t>
            </a:r>
            <a:r>
              <a:rPr lang="pt-BR" sz="2200" b="1" dirty="0">
                <a:latin typeface="Arial" pitchFamily="34" charset="0"/>
                <a:cs typeface="Arial" pitchFamily="34" charset="0"/>
              </a:rPr>
              <a:t>F</a:t>
            </a:r>
            <a:r>
              <a:rPr lang="pt-BR" sz="2200" b="1" dirty="0" smtClean="0">
                <a:latin typeface="Arial" pitchFamily="34" charset="0"/>
                <a:cs typeface="Arial" pitchFamily="34" charset="0"/>
              </a:rPr>
              <a:t>ederal de Pelotas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/>
            </a:r>
            <a:br>
              <a:rPr lang="pt-BR" sz="2200" dirty="0">
                <a:latin typeface="Arial" pitchFamily="34" charset="0"/>
                <a:cs typeface="Arial" pitchFamily="34" charset="0"/>
              </a:rPr>
            </a:br>
            <a:r>
              <a:rPr lang="pt-BR" sz="2200" b="1" dirty="0">
                <a:latin typeface="Arial" pitchFamily="34" charset="0"/>
                <a:cs typeface="Arial" pitchFamily="34" charset="0"/>
              </a:rPr>
              <a:t>Especialização em Saúde da Família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/>
            </a:r>
            <a:br>
              <a:rPr lang="pt-BR" sz="2200" dirty="0">
                <a:latin typeface="Arial" pitchFamily="34" charset="0"/>
                <a:cs typeface="Arial" pitchFamily="34" charset="0"/>
              </a:rPr>
            </a:br>
            <a:r>
              <a:rPr lang="pt-BR" sz="2200" b="1" dirty="0">
                <a:latin typeface="Arial" pitchFamily="34" charset="0"/>
                <a:cs typeface="Arial" pitchFamily="34" charset="0"/>
              </a:rPr>
              <a:t>Modalidade a </a:t>
            </a:r>
            <a:r>
              <a:rPr lang="pt-BR" sz="2200" b="1" dirty="0" smtClean="0">
                <a:latin typeface="Arial" pitchFamily="34" charset="0"/>
                <a:cs typeface="Arial" pitchFamily="34" charset="0"/>
              </a:rPr>
              <a:t>Distância 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/>
            </a:r>
            <a:br>
              <a:rPr lang="pt-BR" sz="2200" dirty="0">
                <a:latin typeface="Arial" pitchFamily="34" charset="0"/>
                <a:cs typeface="Arial" pitchFamily="34" charset="0"/>
              </a:rPr>
            </a:br>
            <a:r>
              <a:rPr lang="pt-BR" sz="2200" b="1" dirty="0">
                <a:latin typeface="Arial" pitchFamily="34" charset="0"/>
                <a:cs typeface="Arial" pitchFamily="34" charset="0"/>
              </a:rPr>
              <a:t>Turma 7</a:t>
            </a:r>
            <a:r>
              <a:rPr lang="pt-BR" sz="2200" dirty="0">
                <a:latin typeface="Arial" pitchFamily="34" charset="0"/>
                <a:cs typeface="Arial" pitchFamily="34" charset="0"/>
              </a:rPr>
              <a:t/>
            </a:r>
            <a:br>
              <a:rPr lang="pt-BR" sz="2200" dirty="0">
                <a:latin typeface="Arial" pitchFamily="34" charset="0"/>
                <a:cs typeface="Arial" pitchFamily="34" charset="0"/>
              </a:rPr>
            </a:br>
            <a:r>
              <a:rPr lang="pt-BR" sz="27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700" dirty="0" smtClean="0">
                <a:latin typeface="Arial" pitchFamily="34" charset="0"/>
                <a:cs typeface="Arial" pitchFamily="34" charset="0"/>
              </a:rPr>
            </a:br>
            <a:r>
              <a:rPr lang="pt-BR" sz="2700" b="1" dirty="0" smtClean="0">
                <a:latin typeface="Arial" pitchFamily="34" charset="0"/>
                <a:cs typeface="Arial" pitchFamily="34" charset="0"/>
              </a:rPr>
              <a:t>Trabalho de Conclusão </a:t>
            </a:r>
            <a:r>
              <a:rPr lang="pt-BR" sz="2700" b="1" dirty="0">
                <a:latin typeface="Arial" pitchFamily="34" charset="0"/>
                <a:cs typeface="Arial" pitchFamily="34" charset="0"/>
              </a:rPr>
              <a:t>d</a:t>
            </a:r>
            <a:r>
              <a:rPr lang="pt-BR" sz="2700" b="1" dirty="0" smtClean="0">
                <a:latin typeface="Arial" pitchFamily="34" charset="0"/>
                <a:cs typeface="Arial" pitchFamily="34" charset="0"/>
              </a:rPr>
              <a:t>e Curso</a:t>
            </a:r>
            <a:br>
              <a:rPr lang="pt-BR" sz="2700" b="1" dirty="0" smtClean="0">
                <a:latin typeface="Arial" pitchFamily="34" charset="0"/>
                <a:cs typeface="Arial" pitchFamily="34" charset="0"/>
              </a:rPr>
            </a:br>
            <a:r>
              <a:rPr lang="pt-BR" sz="3100" b="1" dirty="0">
                <a:solidFill>
                  <a:prstClr val="white"/>
                </a:solidFill>
                <a:latin typeface="Arial"/>
                <a:ea typeface="Calibri"/>
                <a:cs typeface="Arial"/>
              </a:rPr>
              <a:t/>
            </a:r>
            <a:br>
              <a:rPr lang="pt-BR" sz="3100" b="1" dirty="0">
                <a:solidFill>
                  <a:prstClr val="white"/>
                </a:solidFill>
                <a:latin typeface="Arial"/>
                <a:ea typeface="Calibri"/>
                <a:cs typeface="Arial"/>
              </a:rPr>
            </a:br>
            <a:r>
              <a:rPr lang="pt-BR" sz="3100" b="1" dirty="0" smtClean="0">
                <a:solidFill>
                  <a:prstClr val="white"/>
                </a:solidFill>
                <a:latin typeface="Arial"/>
                <a:ea typeface="Calibri"/>
                <a:cs typeface="Arial"/>
              </a:rPr>
              <a:t> </a:t>
            </a:r>
            <a:r>
              <a:rPr lang="pt-BR" sz="2700" b="1" dirty="0">
                <a:latin typeface="Arial" pitchFamily="34" charset="0"/>
                <a:cs typeface="Arial" pitchFamily="34" charset="0"/>
              </a:rPr>
              <a:t>Melhoria da Atenção à Saúde do Idoso na UBS Brasil Novo Macapá/AP</a:t>
            </a:r>
            <a:r>
              <a:rPr lang="pt-BR" sz="2700" dirty="0">
                <a:latin typeface="Arial" pitchFamily="34" charset="0"/>
                <a:cs typeface="Arial" pitchFamily="34" charset="0"/>
              </a:rPr>
              <a:t/>
            </a:r>
            <a:br>
              <a:rPr lang="pt-BR" sz="2700" dirty="0">
                <a:latin typeface="Arial" pitchFamily="34" charset="0"/>
                <a:cs typeface="Arial" pitchFamily="34" charset="0"/>
              </a:rPr>
            </a:br>
            <a:r>
              <a:rPr lang="pt-BR" sz="3100" b="1" dirty="0" smtClean="0">
                <a:solidFill>
                  <a:prstClr val="white"/>
                </a:solidFill>
                <a:latin typeface="Arial"/>
                <a:ea typeface="Calibri"/>
                <a:cs typeface="Arial"/>
              </a:rPr>
              <a:t>Macapá/Amapá.</a:t>
            </a:r>
            <a:br>
              <a:rPr lang="pt-BR" sz="3100" b="1" dirty="0" smtClean="0">
                <a:solidFill>
                  <a:prstClr val="white"/>
                </a:solidFill>
                <a:latin typeface="Arial"/>
                <a:ea typeface="Calibri"/>
                <a:cs typeface="Arial"/>
              </a:rPr>
            </a:br>
            <a:r>
              <a:rPr lang="pt-BR" sz="2000" b="1" dirty="0" smtClean="0">
                <a:solidFill>
                  <a:prstClr val="white"/>
                </a:solidFill>
                <a:latin typeface="Arial"/>
                <a:ea typeface="Calibri"/>
                <a:cs typeface="Arial"/>
              </a:rPr>
              <a:t>Macapá/Amapá.</a:t>
            </a:r>
            <a:br>
              <a:rPr lang="pt-BR" sz="2000" b="1" dirty="0" smtClean="0">
                <a:solidFill>
                  <a:prstClr val="white"/>
                </a:solidFill>
                <a:latin typeface="Arial"/>
                <a:ea typeface="Calibri"/>
                <a:cs typeface="Arial"/>
              </a:rPr>
            </a:br>
            <a:r>
              <a:rPr lang="pt-BR" sz="2000" b="1" dirty="0" smtClean="0">
                <a:solidFill>
                  <a:prstClr val="white"/>
                </a:solidFill>
                <a:latin typeface="Arial"/>
                <a:ea typeface="Calibri"/>
                <a:cs typeface="Arial"/>
              </a:rPr>
              <a:t>Nova Macapá/Amapá.</a:t>
            </a:r>
            <a:br>
              <a:rPr lang="pt-BR" sz="2000" b="1" dirty="0" smtClean="0">
                <a:solidFill>
                  <a:prstClr val="white"/>
                </a:solidFill>
                <a:latin typeface="Arial"/>
                <a:ea typeface="Calibri"/>
                <a:cs typeface="Arial"/>
              </a:rPr>
            </a:br>
            <a:endParaRPr lang="pt-BR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11560" y="3886200"/>
            <a:ext cx="8019950" cy="2495128"/>
          </a:xfrm>
        </p:spPr>
        <p:txBody>
          <a:bodyPr>
            <a:normAutofit/>
          </a:bodyPr>
          <a:lstStyle/>
          <a:p>
            <a:endParaRPr lang="pt-BR" sz="2400" dirty="0" smtClean="0">
              <a:solidFill>
                <a:schemeClr val="tx1"/>
              </a:solidFill>
              <a:latin typeface="+mj-lt"/>
              <a:ea typeface="Calibri"/>
              <a:cs typeface="Times New Roman"/>
            </a:endParaRPr>
          </a:p>
          <a:p>
            <a:endParaRPr lang="pt-BR" sz="2400" dirty="0">
              <a:solidFill>
                <a:schemeClr val="tx1"/>
              </a:solidFill>
              <a:latin typeface="+mj-lt"/>
              <a:ea typeface="Calibri"/>
              <a:cs typeface="Times New Roman"/>
            </a:endParaRPr>
          </a:p>
          <a:p>
            <a:r>
              <a:rPr lang="pt-BR" sz="2000" b="1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Autora: Alina  </a:t>
            </a:r>
            <a:r>
              <a:rPr lang="pt-BR" sz="2000" b="1" dirty="0" err="1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Beaton</a:t>
            </a:r>
            <a:r>
              <a:rPr lang="pt-BR" sz="2000" b="1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  </a:t>
            </a:r>
            <a:r>
              <a:rPr lang="pt-BR" sz="2000" b="1" dirty="0" err="1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Castanon</a:t>
            </a:r>
            <a:endParaRPr lang="pt-BR" sz="2000" b="1" dirty="0" smtClean="0">
              <a:solidFill>
                <a:schemeClr val="tx1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r>
              <a:rPr lang="pt-BR" sz="2000" b="1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Orientadora: Daniela Patrícia Evangelista dos Santos </a:t>
            </a:r>
            <a:endParaRPr lang="pt-BR" sz="2000" b="1" dirty="0">
              <a:solidFill>
                <a:schemeClr val="tx1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endParaRPr lang="pt-BR" sz="2000" b="1" dirty="0" smtClean="0">
              <a:solidFill>
                <a:schemeClr val="tx1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r>
              <a:rPr lang="pt-BR" sz="2000" b="1" dirty="0" smtClean="0">
                <a:solidFill>
                  <a:schemeClr val="tx1"/>
                </a:solidFill>
                <a:latin typeface="Arial" pitchFamily="34" charset="0"/>
                <a:ea typeface="Calibri"/>
                <a:cs typeface="Arial" pitchFamily="34" charset="0"/>
              </a:rPr>
              <a:t>Pelotas  2015</a:t>
            </a:r>
          </a:p>
          <a:p>
            <a:endParaRPr lang="pt-BR" sz="1800" dirty="0">
              <a:solidFill>
                <a:schemeClr val="tx1"/>
              </a:solidFill>
              <a:latin typeface="+mj-lt"/>
              <a:ea typeface="Calibri"/>
              <a:cs typeface="Times New Roman"/>
            </a:endParaRPr>
          </a:p>
          <a:p>
            <a:endParaRPr lang="pt-BR" sz="1800" dirty="0">
              <a:solidFill>
                <a:schemeClr val="tx1"/>
              </a:solidFill>
              <a:latin typeface="+mj-lt"/>
              <a:ea typeface="Calibri"/>
              <a:cs typeface="Times New Roman"/>
            </a:endParaRPr>
          </a:p>
        </p:txBody>
      </p:sp>
      <p:pic>
        <p:nvPicPr>
          <p:cNvPr id="4" name="Imagem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5" t="18695" r="19223" b="18871"/>
          <a:stretch/>
        </p:blipFill>
        <p:spPr bwMode="auto">
          <a:xfrm>
            <a:off x="7526610" y="1844824"/>
            <a:ext cx="1104900" cy="11201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186938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517232"/>
          </a:xfrm>
        </p:spPr>
        <p:txBody>
          <a:bodyPr>
            <a:normAutofit/>
          </a:bodyPr>
          <a:lstStyle/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População estimada de  6048 usuários, sendo 3024 idosos na população e  302 (10% da população) de idosos na área.</a:t>
            </a: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Cadastrados no final da intervenção 248 (82,1%), alcançando a meta planejada de cobertura de 80%.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196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517232"/>
          </a:xfrm>
        </p:spPr>
        <p:txBody>
          <a:bodyPr>
            <a:normAutofit/>
          </a:bodyPr>
          <a:lstStyle/>
          <a:p>
            <a:pPr algn="just"/>
            <a:r>
              <a:rPr lang="pt-BR" sz="2400" b="1" dirty="0">
                <a:latin typeface="Arial" pitchFamily="34" charset="0"/>
                <a:cs typeface="Arial" pitchFamily="34" charset="0"/>
              </a:rPr>
              <a:t>Objetivo 1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: Ampliar a cobertura do Programa de Saúde do Idoso.</a:t>
            </a:r>
          </a:p>
          <a:p>
            <a:pPr marL="0" indent="0"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1.1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: Ampliar a cobertura de atenção à saúde do idoso da área da unidade de saúde para 80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%.</a:t>
            </a:r>
          </a:p>
          <a:p>
            <a:pPr marL="0" indent="0"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Primeiro mês 62 (20,5%), Segundo mês 143 (47,4%) e Terceiro mês 248 (82,1%)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394191885"/>
              </p:ext>
            </p:extLst>
          </p:nvPr>
        </p:nvGraphicFramePr>
        <p:xfrm>
          <a:off x="2051720" y="3933056"/>
          <a:ext cx="4742815" cy="2585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85946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733256"/>
          </a:xfrm>
        </p:spPr>
        <p:txBody>
          <a:bodyPr>
            <a:normAutofit/>
          </a:bodyPr>
          <a:lstStyle/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Objetivo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2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: Melhorar a qualidade da atenção ao idoso na Unidade de Saúde.</a:t>
            </a:r>
          </a:p>
          <a:p>
            <a:pPr algn="just"/>
            <a:r>
              <a:rPr lang="pt-BR" sz="2400" b="1" dirty="0">
                <a:latin typeface="Arial" pitchFamily="34" charset="0"/>
                <a:cs typeface="Arial" pitchFamily="34" charset="0"/>
              </a:rPr>
              <a:t>Meta 2.1: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Realizar Avaliação Multidimensional Rápida de 100% dos idosos da área de abrangência utilizando como modelo a proposta de avaliação do Ministério da Saúde.</a:t>
            </a:r>
          </a:p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2.2: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Realizar exame clínico apropriado em 100% das consultas, incluindo exame físico dos pés, com palpação dos pulsos tibial posterior e pedioso e medida da sensibilidade a cada três meses para diabéticos.</a:t>
            </a:r>
          </a:p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2.3: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Realizar a solicitação de exames complementares periódicos em 100% dos idosos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hipertensos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e/ou diabéticos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ctr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Indicadores 100%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032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517232"/>
          </a:xfrm>
        </p:spPr>
        <p:txBody>
          <a:bodyPr>
            <a:normAutofit/>
          </a:bodyPr>
          <a:lstStyle/>
          <a:p>
            <a:pPr algn="just"/>
            <a:r>
              <a:rPr lang="pt-BR" sz="2400" b="1" dirty="0">
                <a:latin typeface="Arial" pitchFamily="34" charset="0"/>
                <a:cs typeface="Arial" pitchFamily="34" charset="0"/>
              </a:rPr>
              <a:t>Objetivo 2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: Melhorar a qualidade da atenção ao idoso na Unidade de Saúde.</a:t>
            </a:r>
          </a:p>
          <a:p>
            <a:pPr marL="0" indent="0"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2.4: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Priorizar a prescrição de medicamentos da Farmácia Popular a 100% dos idosos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Primeiro mês 50 (80,6%), no segundo mês 95 (66,4%) e no terceiro mês 172 (69,4%) 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2197770085"/>
              </p:ext>
            </p:extLst>
          </p:nvPr>
        </p:nvGraphicFramePr>
        <p:xfrm>
          <a:off x="2123728" y="3933056"/>
          <a:ext cx="4896544" cy="2592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tângulo 5"/>
          <p:cNvSpPr/>
          <p:nvPr/>
        </p:nvSpPr>
        <p:spPr>
          <a:xfrm>
            <a:off x="2483768" y="393305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dirty="0"/>
              <a:t>Proporção de idosos com prescrição de medicamentos da Farmácia Popular priorizada</a:t>
            </a:r>
          </a:p>
        </p:txBody>
      </p:sp>
    </p:spTree>
    <p:extLst>
      <p:ext uri="{BB962C8B-B14F-4D97-AF65-F5344CB8AC3E}">
        <p14:creationId xmlns:p14="http://schemas.microsoft.com/office/powerpoint/2010/main" val="4182452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733256"/>
          </a:xfrm>
        </p:spPr>
        <p:txBody>
          <a:bodyPr>
            <a:normAutofit/>
          </a:bodyPr>
          <a:lstStyle/>
          <a:p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Objetivo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2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: Melhorar a qualidade da atenção ao idoso na Unidade de Saúde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2.5: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Cadastrar 100% dos idosos acamados ou com problemas de locomoção. (Estimativa de 8% dos idosos da área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marL="0" indent="0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2.6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: Realizar visita domiciliar a 100% dos idosos acamados ou com problemas de locomoção.</a:t>
            </a:r>
          </a:p>
          <a:p>
            <a:pPr marL="0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2.7: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Rastrear 100% dos idosos para Hipertensão Arterial Sistêmica (HAS).</a:t>
            </a: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Indicadores 100%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050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733256"/>
          </a:xfrm>
        </p:spPr>
        <p:txBody>
          <a:bodyPr>
            <a:normAutofit/>
          </a:bodyPr>
          <a:lstStyle/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Objetivo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2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: Melhorar a qualidade da atenção ao idoso na Unidade de Saúde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2.8: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Rastrear 100% dos idosos com pressão arterial sustentada maior que 135/80 mmHg ou com diagnóstico de hipertensão arterial para Diabetes Mellitus (DM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).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2.9: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Realizar avaliação da necessidade de atendimento odontológico em 100% dos idosos.</a:t>
            </a:r>
          </a:p>
          <a:p>
            <a:pPr marL="0" indent="0" algn="ctr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Indicadores 100%</a:t>
            </a:r>
          </a:p>
          <a:p>
            <a:pPr marL="0" indent="0" algn="just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   Meta 2.10: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Realizar a primeira consulta odontológica para 100% dos idosos.</a:t>
            </a:r>
          </a:p>
          <a:p>
            <a:pPr marL="0" indent="0" algn="ctr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Indicador não foi cumprido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050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733256"/>
          </a:xfrm>
        </p:spPr>
        <p:txBody>
          <a:bodyPr>
            <a:normAutofit/>
          </a:bodyPr>
          <a:lstStyle/>
          <a:p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Objetivo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3: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Melhorar a adesão dos idosos ao Programa de Saúde do Idoso.</a:t>
            </a:r>
          </a:p>
          <a:p>
            <a:pPr marL="0" indent="0"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3.1: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Buscar 100% dos idosos faltosos às consultas programadas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b="1" dirty="0">
                <a:latin typeface="Arial" pitchFamily="34" charset="0"/>
                <a:cs typeface="Arial" pitchFamily="34" charset="0"/>
              </a:rPr>
              <a:t>Objetivo 4: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Melhorar o registro das informações.</a:t>
            </a:r>
          </a:p>
          <a:p>
            <a:pPr marL="0" indent="0"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4.1: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Manter registro específico de 100% das pessoas idosas.</a:t>
            </a:r>
          </a:p>
          <a:p>
            <a:pPr marL="0" indent="0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Indicador 100%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992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733256"/>
          </a:xfrm>
        </p:spPr>
        <p:txBody>
          <a:bodyPr>
            <a:normAutofit/>
          </a:bodyPr>
          <a:lstStyle/>
          <a:p>
            <a:endParaRPr lang="pt-BR" sz="2400" dirty="0" smtClean="0"/>
          </a:p>
          <a:p>
            <a:pPr algn="just"/>
            <a:r>
              <a:rPr lang="pt-BR" sz="2400" b="1" dirty="0">
                <a:latin typeface="Arial" pitchFamily="34" charset="0"/>
                <a:cs typeface="Arial" pitchFamily="34" charset="0"/>
              </a:rPr>
              <a:t>Objetivo 4: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Melhorar o registro das informações.</a:t>
            </a:r>
          </a:p>
          <a:p>
            <a:pPr marL="0" indent="0"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4.2: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Distribuir a Caderneta de Saúde da Pessoa Idosa a 100% dos idosos cadastrados.</a:t>
            </a:r>
          </a:p>
          <a:p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344595673"/>
              </p:ext>
            </p:extLst>
          </p:nvPr>
        </p:nvGraphicFramePr>
        <p:xfrm>
          <a:off x="2339752" y="3429000"/>
          <a:ext cx="4733290" cy="2590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53992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733256"/>
          </a:xfrm>
        </p:spPr>
        <p:txBody>
          <a:bodyPr>
            <a:normAutofit/>
          </a:bodyPr>
          <a:lstStyle/>
          <a:p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b="1" dirty="0">
                <a:latin typeface="Arial" pitchFamily="34" charset="0"/>
                <a:cs typeface="Arial" pitchFamily="34" charset="0"/>
              </a:rPr>
              <a:t>Objetivo 5: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Mapear os idosos de risco da área de abrangência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5.1: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Rastrear 100% das pessoas idosas para risco de morbimortalidade.</a:t>
            </a:r>
          </a:p>
          <a:p>
            <a:pPr marL="0" indent="0"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5.2: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Investigar a presença de indicadores de fragilização na velhice em 100% das pessoas idosas.</a:t>
            </a:r>
          </a:p>
          <a:p>
            <a:pPr marL="0" indent="0" algn="just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    Meta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5.3: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Avaliar a rede social de 100% dos idosos.</a:t>
            </a:r>
          </a:p>
          <a:p>
            <a:pPr marL="0" indent="0"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Indicador 100%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5112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733256"/>
          </a:xfrm>
        </p:spPr>
        <p:txBody>
          <a:bodyPr>
            <a:normAutofit/>
          </a:bodyPr>
          <a:lstStyle/>
          <a:p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b="1" dirty="0">
                <a:latin typeface="Arial" pitchFamily="34" charset="0"/>
                <a:cs typeface="Arial" pitchFamily="34" charset="0"/>
              </a:rPr>
              <a:t>Objetivo 6: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Promover a saúde dos idosos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   Meta 6.1: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Garantir orientação nutricional para hábitos alimentares saudáveis a 100% das pessoas idosas.</a:t>
            </a:r>
          </a:p>
          <a:p>
            <a:pPr marL="0" indent="0"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6.2: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Garantir orientação para a prática regular de atividade física a 100% idosos.</a:t>
            </a:r>
          </a:p>
          <a:p>
            <a:pPr marL="0" indent="0" algn="just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6.3: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Garantir orientações sobre higiene bucal (incluindo higiene de próteses dentárias) para 100% dos idosos cadastrados.</a:t>
            </a:r>
          </a:p>
          <a:p>
            <a:pPr marL="0" indent="0">
              <a:buNone/>
            </a:pP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Indicador 100%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952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b="1" dirty="0" err="1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Introdução</a:t>
            </a:r>
            <a:endParaRPr lang="pt-BR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pt-BR" sz="9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 intervenção aconteceu no município </a:t>
            </a:r>
            <a:r>
              <a:rPr lang="pt-BR" sz="9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Macapá-AP</a:t>
            </a:r>
            <a:r>
              <a:rPr lang="pt-BR" sz="9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pt-BR" sz="9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pt-BR" sz="9600" dirty="0" smtClean="0">
                <a:latin typeface="Arial" pitchFamily="34" charset="0"/>
                <a:ea typeface="Times New Roman"/>
                <a:cs typeface="Arial" pitchFamily="34" charset="0"/>
              </a:rPr>
              <a:t>                                                      </a:t>
            </a:r>
            <a:endParaRPr lang="pt-BR" sz="9600" dirty="0">
              <a:latin typeface="Arial" pitchFamily="34" charset="0"/>
              <a:ea typeface="Times New Roman"/>
              <a:cs typeface="Arial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pt-BR" sz="9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437.255 habitantes.</a:t>
            </a:r>
          </a:p>
          <a:p>
            <a:pPr algn="just">
              <a:lnSpc>
                <a:spcPct val="120000"/>
              </a:lnSpc>
            </a:pPr>
            <a:r>
              <a:rPr lang="pt-BR" sz="9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9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23 Unidades Básicas de Saúde (UBS</a:t>
            </a:r>
            <a:r>
              <a:rPr lang="pt-BR" sz="9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 (20 </a:t>
            </a:r>
            <a:r>
              <a:rPr lang="pt-BR" sz="9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Urbanas e três </a:t>
            </a:r>
            <a:r>
              <a:rPr lang="pt-BR" sz="9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Rurais).</a:t>
            </a:r>
          </a:p>
          <a:p>
            <a:pPr algn="just">
              <a:lnSpc>
                <a:spcPct val="120000"/>
              </a:lnSpc>
            </a:pPr>
            <a:r>
              <a:rPr lang="pt-BR" sz="9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Cinco </a:t>
            </a:r>
            <a:r>
              <a:rPr lang="pt-BR" sz="9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Módulos de Saúde Familiar com 72 Equipes de Saúde da Família (ESF</a:t>
            </a:r>
            <a:r>
              <a:rPr lang="pt-BR" sz="9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).</a:t>
            </a:r>
          </a:p>
          <a:p>
            <a:pPr algn="just">
              <a:lnSpc>
                <a:spcPct val="120000"/>
              </a:lnSpc>
            </a:pPr>
            <a:endParaRPr lang="pt-BR" sz="9600" dirty="0">
              <a:latin typeface="Arial" pitchFamily="34" charset="0"/>
              <a:ea typeface="Times New Roman"/>
              <a:cs typeface="Arial" pitchFamily="34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pt-BR" sz="9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 intervenção foi realizada com os usuários com sessenta anos e </a:t>
            </a:r>
            <a:r>
              <a:rPr lang="pt-BR" sz="9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mais, da </a:t>
            </a:r>
            <a:r>
              <a:rPr lang="pt-BR" sz="9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ESF 038 na UBS Brasil </a:t>
            </a:r>
            <a:r>
              <a:rPr lang="pt-BR" sz="9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Novo </a:t>
            </a:r>
            <a:r>
              <a:rPr lang="pt-BR" sz="9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que conta com 2 </a:t>
            </a:r>
            <a:r>
              <a:rPr lang="pt-BR" sz="9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ESF e cobre </a:t>
            </a:r>
            <a:r>
              <a:rPr lang="pt-BR" sz="9600" dirty="0">
                <a:solidFill>
                  <a:srgbClr val="000000"/>
                </a:solidFill>
                <a:latin typeface="Arial"/>
              </a:rPr>
              <a:t>área de abrangência de aproximadamente de 3024 pessoas </a:t>
            </a:r>
            <a:r>
              <a:rPr lang="pt-BR" sz="9600" dirty="0" smtClean="0">
                <a:solidFill>
                  <a:srgbClr val="000000"/>
                </a:solidFill>
                <a:latin typeface="Arial"/>
              </a:rPr>
              <a:t>cadastradas.</a:t>
            </a:r>
            <a:endParaRPr lang="pt-BR" sz="9600" dirty="0">
              <a:latin typeface="Arial" pitchFamily="34" charset="0"/>
              <a:ea typeface="Times New Roman"/>
              <a:cs typeface="Arial" pitchFamily="34" charset="0"/>
            </a:endParaRPr>
          </a:p>
          <a:p>
            <a:pPr marL="0" indent="0" algn="just">
              <a:lnSpc>
                <a:spcPct val="120000"/>
              </a:lnSpc>
              <a:spcAft>
                <a:spcPts val="1000"/>
              </a:spcAft>
              <a:buNone/>
            </a:pPr>
            <a:r>
              <a:rPr lang="pt-BR" sz="9600" dirty="0">
                <a:latin typeface="Arial" pitchFamily="34" charset="0"/>
                <a:ea typeface="Calibri"/>
                <a:cs typeface="Arial" pitchFamily="34" charset="0"/>
              </a:rPr>
              <a:t> 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6497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Discussão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54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A intervenção propiciou:</a:t>
            </a: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Ampliação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cobertura da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atenção ao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Idoso.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Melhoria dos registros.</a:t>
            </a:r>
          </a:p>
          <a:p>
            <a:pPr algn="just"/>
            <a:r>
              <a:rPr lang="pt-BR" sz="2400" dirty="0" err="1">
                <a:latin typeface="Arial" pitchFamily="34" charset="0"/>
                <a:cs typeface="Arial" pitchFamily="34" charset="0"/>
              </a:rPr>
              <a:t>Q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ualiﬁcação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da atenção com destaque para a ampliação nos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atendimentos.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Capacitação da equipe seguindo recomendações do Ministério da Saúde.</a:t>
            </a: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T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rabalho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integrado da médica, da enfermeira, da auxiliar de enfermagem e da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recepcionista.</a:t>
            </a:r>
          </a:p>
        </p:txBody>
      </p:sp>
    </p:spTree>
    <p:extLst>
      <p:ext uri="{BB962C8B-B14F-4D97-AF65-F5344CB8AC3E}">
        <p14:creationId xmlns:p14="http://schemas.microsoft.com/office/powerpoint/2010/main" val="6228201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Discussão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50405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2600" b="1" dirty="0" smtClean="0">
                <a:latin typeface="Arial" pitchFamily="34" charset="0"/>
                <a:cs typeface="Arial" pitchFamily="34" charset="0"/>
              </a:rPr>
              <a:t> A intervenção propiciou melhoria nos serviços:</a:t>
            </a: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Especializados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, consultas de cardiologia, endocrinologia onde funcionou a  referência e contra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referência.</a:t>
            </a: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N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demanda espontânea aumentado controle de todos sem agendar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consulta.</a:t>
            </a: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Melhorou o controle dos medicamentos facilitado pela farmácia da unidade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básica.</a:t>
            </a: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Aumento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do nível educacional em toda 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comunidade.</a:t>
            </a: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6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7561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Discussão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600" b="1" dirty="0" smtClean="0">
                <a:latin typeface="Arial" pitchFamily="34" charset="0"/>
                <a:cs typeface="Arial" pitchFamily="34" charset="0"/>
              </a:rPr>
              <a:t> A intervenção propiciou:</a:t>
            </a:r>
          </a:p>
          <a:p>
            <a:pPr algn="just"/>
            <a:endParaRPr lang="pt-BR" sz="2800" dirty="0" smtClean="0"/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Participação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comunitária  com palestra na comunidade, nas igrejas e no grupo 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idosos.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Melhoria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do atendimento na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UBS, avaliações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realizadas e exame clínico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adequado.</a:t>
            </a: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Melhoria da qualidade do atendimento quanto aos sintomas.</a:t>
            </a: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Realização de um diagnóstico sindrômico e diferencial.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 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26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0002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Discussão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50405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A intervenção poderia ter sido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facilitada se:</a:t>
            </a:r>
          </a:p>
          <a:p>
            <a:pPr marL="0" indent="0"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>
                <a:latin typeface="Arial" pitchFamily="34" charset="0"/>
                <a:cs typeface="Arial" pitchFamily="34" charset="0"/>
              </a:rPr>
              <a:t>D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esde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 análise situacional eu tivesse discutido as atividades que vinha desenvolvendo com 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equipe.</a:t>
            </a:r>
          </a:p>
          <a:p>
            <a:pPr algn="just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Tivesse uma articulação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com a comunidade para explicitar os critérios para priorização da atenção e discutir a melhor maneira de  implementar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isto.</a:t>
            </a:r>
          </a:p>
          <a:p>
            <a:pPr algn="just"/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Tivesse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atendimento odontológico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especializado.</a:t>
            </a:r>
          </a:p>
        </p:txBody>
      </p:sp>
    </p:spTree>
    <p:extLst>
      <p:ext uri="{BB962C8B-B14F-4D97-AF65-F5344CB8AC3E}">
        <p14:creationId xmlns:p14="http://schemas.microsoft.com/office/powerpoint/2010/main" val="31586110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Discussão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50405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6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algn="just">
              <a:buNone/>
            </a:pPr>
            <a:endParaRPr lang="pt-BR" sz="2600" b="1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pt-BR" sz="2600" b="1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intervenção será incorporada a rotina do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serviço. Para isto, vamos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ampliar o trabalho de conscientização da comunidade em relação à necessidade de priorização da atenção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aos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idosos, em especial os de alto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risco.</a:t>
            </a:r>
          </a:p>
          <a:p>
            <a:pPr algn="just">
              <a:lnSpc>
                <a:spcPct val="150000"/>
              </a:lnSpc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6094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Autofit/>
          </a:bodyPr>
          <a:lstStyle/>
          <a:p>
            <a:r>
              <a:rPr lang="pt-BR" sz="2800" b="1" dirty="0">
                <a:latin typeface="Arial" pitchFamily="34" charset="0"/>
                <a:cs typeface="Arial" pitchFamily="34" charset="0"/>
              </a:rPr>
              <a:t>Reflexão crítica sobre o processo pessoal de aprendizagem</a:t>
            </a:r>
            <a:br>
              <a:rPr lang="pt-BR" sz="2800" b="1" dirty="0">
                <a:latin typeface="Arial" pitchFamily="34" charset="0"/>
                <a:cs typeface="Arial" pitchFamily="34" charset="0"/>
              </a:rPr>
            </a:b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6805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algn="just">
              <a:buNone/>
            </a:pPr>
            <a:endParaRPr lang="pt-BR" sz="26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pt-BR" sz="26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 maior superação foi com o idioma, pois </a:t>
            </a:r>
            <a:r>
              <a:rPr lang="pt-PT" sz="2400" dirty="0">
                <a:latin typeface="Arial" pitchFamily="34" charset="0"/>
                <a:cs typeface="Arial" pitchFamily="34" charset="0"/>
              </a:rPr>
              <a:t>o tempo para estudo do curso, 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é </a:t>
            </a:r>
            <a:r>
              <a:rPr lang="pt-PT" sz="2400" dirty="0">
                <a:latin typeface="Arial" pitchFamily="34" charset="0"/>
                <a:cs typeface="Arial" pitchFamily="34" charset="0"/>
              </a:rPr>
              <a:t>insufuciente para o volume dos conteúdos. Para conseguir um bom trabalho é necessário mais de oito horas dedicadas ao desenvolvimento das tarefas, ainda mais com a dificuldade de linguagem.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4597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Autofit/>
          </a:bodyPr>
          <a:lstStyle/>
          <a:p>
            <a:r>
              <a:rPr lang="pt-BR" sz="2800" b="1" dirty="0">
                <a:latin typeface="Arial" pitchFamily="34" charset="0"/>
                <a:cs typeface="Arial" pitchFamily="34" charset="0"/>
              </a:rPr>
              <a:t>Reflexão crítica sobre o processo pessoal de aprendizagem</a:t>
            </a:r>
            <a:br>
              <a:rPr lang="pt-BR" sz="2800" b="1" dirty="0">
                <a:latin typeface="Arial" pitchFamily="34" charset="0"/>
                <a:cs typeface="Arial" pitchFamily="34" charset="0"/>
              </a:rPr>
            </a:b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6805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O curso proporcionou:</a:t>
            </a:r>
          </a:p>
          <a:p>
            <a:pPr marL="0" indent="0"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Aprender </a:t>
            </a:r>
            <a:r>
              <a:rPr lang="pt-PT" sz="2400" dirty="0">
                <a:latin typeface="Arial" pitchFamily="34" charset="0"/>
                <a:cs typeface="Arial" pitchFamily="34" charset="0"/>
              </a:rPr>
              <a:t>sobre a importância que tem a minha prática profissional, sendo essencial para a realizaçãodo do trabalho 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diário.</a:t>
            </a:r>
          </a:p>
          <a:p>
            <a:pPr algn="just"/>
            <a:endParaRPr lang="pt-PT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PT" sz="2400" dirty="0">
                <a:latin typeface="Arial" pitchFamily="34" charset="0"/>
                <a:cs typeface="Arial" pitchFamily="34" charset="0"/>
              </a:rPr>
              <a:t>C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onhecer</a:t>
            </a:r>
            <a:r>
              <a:rPr lang="pt-PT" sz="2400" dirty="0">
                <a:latin typeface="Arial" pitchFamily="34" charset="0"/>
                <a:cs typeface="Arial" pitchFamily="34" charset="0"/>
              </a:rPr>
              <a:t>, estudar e aplicar diferentes protocolos de Atenção Básica de Saúde,  establecidos pelo  Ministério da Saúde do 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Brasil.</a:t>
            </a:r>
          </a:p>
          <a:p>
            <a:pPr algn="just"/>
            <a:endParaRPr lang="pt-PT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PT" sz="2400" dirty="0">
                <a:latin typeface="Arial" pitchFamily="34" charset="0"/>
                <a:cs typeface="Arial" pitchFamily="34" charset="0"/>
              </a:rPr>
              <a:t>F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ormação </a:t>
            </a:r>
            <a:r>
              <a:rPr lang="pt-PT" sz="2400" dirty="0">
                <a:latin typeface="Arial" pitchFamily="34" charset="0"/>
                <a:cs typeface="Arial" pitchFamily="34" charset="0"/>
              </a:rPr>
              <a:t>profissional  integral e de 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qualidade.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pt-BR" sz="26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3424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Autofit/>
          </a:bodyPr>
          <a:lstStyle/>
          <a:p>
            <a:r>
              <a:rPr lang="pt-BR" sz="2800" b="1" dirty="0">
                <a:latin typeface="Arial" pitchFamily="34" charset="0"/>
                <a:cs typeface="Arial" pitchFamily="34" charset="0"/>
              </a:rPr>
              <a:t>Reflexão crítica sobre o processo pessoal de aprendizagem</a:t>
            </a:r>
            <a:br>
              <a:rPr lang="pt-BR" sz="2800" b="1" dirty="0">
                <a:latin typeface="Arial" pitchFamily="34" charset="0"/>
                <a:cs typeface="Arial" pitchFamily="34" charset="0"/>
              </a:rPr>
            </a:b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6805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O curso proporcionou:</a:t>
            </a:r>
          </a:p>
          <a:p>
            <a:pPr marL="0" indent="0" algn="just"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PT" sz="2400" dirty="0" smtClean="0">
                <a:latin typeface="Arial" pitchFamily="34" charset="0"/>
                <a:cs typeface="Arial" pitchFamily="34" charset="0"/>
              </a:rPr>
              <a:t>Melhorar </a:t>
            </a:r>
            <a:r>
              <a:rPr lang="pt-PT" sz="2400" dirty="0">
                <a:latin typeface="Arial" pitchFamily="34" charset="0"/>
                <a:cs typeface="Arial" pitchFamily="34" charset="0"/>
              </a:rPr>
              <a:t>a organização dos serviços prestados na unidade de 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saúde.</a:t>
            </a:r>
          </a:p>
          <a:p>
            <a:pPr algn="just"/>
            <a:endParaRPr lang="pt-PT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PT" sz="2400" dirty="0" smtClean="0">
                <a:latin typeface="Arial" pitchFamily="34" charset="0"/>
                <a:cs typeface="Arial" pitchFamily="34" charset="0"/>
              </a:rPr>
              <a:t>Trabalhar </a:t>
            </a:r>
            <a:r>
              <a:rPr lang="pt-PT" sz="2400" dirty="0">
                <a:latin typeface="Arial" pitchFamily="34" charset="0"/>
                <a:cs typeface="Arial" pitchFamily="34" charset="0"/>
              </a:rPr>
              <a:t>na importância que tem a promoção, prevenção, diagnóstico precoce e tratamento imediato, enfatizando que são os pilares da Atençao Básica de </a:t>
            </a:r>
            <a:r>
              <a:rPr lang="pt-PT" sz="2400" dirty="0" smtClean="0">
                <a:latin typeface="Arial" pitchFamily="34" charset="0"/>
                <a:cs typeface="Arial" pitchFamily="34" charset="0"/>
              </a:rPr>
              <a:t>Saúde.</a:t>
            </a:r>
          </a:p>
          <a:p>
            <a:pPr algn="just"/>
            <a:endParaRPr lang="pt-BR" sz="26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482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pt-BR" sz="24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  <a:endParaRPr lang="pt-BR" sz="2400" dirty="0"/>
          </a:p>
        </p:txBody>
      </p:sp>
      <p:sp>
        <p:nvSpPr>
          <p:cNvPr id="3" name="2 Rectángulo"/>
          <p:cNvSpPr/>
          <p:nvPr/>
        </p:nvSpPr>
        <p:spPr>
          <a:xfrm>
            <a:off x="251520" y="980728"/>
            <a:ext cx="8784976" cy="56166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8568951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3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-206617" y="3077040"/>
            <a:ext cx="9243113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pt-BR" sz="32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OBRIGADA</a:t>
            </a:r>
            <a:endParaRPr lang="pt-BR" sz="3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26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b="1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Introdução</a:t>
            </a:r>
            <a:endParaRPr lang="pt-BR" sz="28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Antes da intervenção:</a:t>
            </a:r>
          </a:p>
          <a:p>
            <a:pPr algn="just"/>
            <a:r>
              <a:rPr lang="pt-BR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Acompanhávamos </a:t>
            </a:r>
            <a:r>
              <a:rPr lang="pt-BR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178 usuários  </a:t>
            </a:r>
            <a:r>
              <a:rPr lang="pt-BR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acima de </a:t>
            </a:r>
            <a:r>
              <a:rPr lang="pt-BR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sessenta </a:t>
            </a:r>
            <a:r>
              <a:rPr lang="pt-BR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anos.</a:t>
            </a:r>
          </a:p>
          <a:p>
            <a:pPr algn="just"/>
            <a:endParaRPr lang="pt-BR" sz="2400" dirty="0">
              <a:latin typeface="Arial" pitchFamily="34" charset="0"/>
              <a:ea typeface="Times New Roman"/>
              <a:cs typeface="Arial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pt-BR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 cadastro dos usuários </a:t>
            </a:r>
            <a:r>
              <a:rPr lang="pt-BR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acima de </a:t>
            </a:r>
            <a:r>
              <a:rPr lang="pt-BR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sessenta anos </a:t>
            </a:r>
            <a:r>
              <a:rPr lang="pt-BR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 UBS estava </a:t>
            </a:r>
            <a:r>
              <a:rPr lang="pt-BR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desatualizado</a:t>
            </a:r>
            <a:r>
              <a:rPr lang="pt-BR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90000"/>
              </a:lnSpc>
            </a:pPr>
            <a:endParaRPr lang="pt-BR" sz="2400" dirty="0">
              <a:latin typeface="Arial" pitchFamily="34" charset="0"/>
              <a:ea typeface="Times New Roman"/>
              <a:cs typeface="Arial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pt-BR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Acompanhamento inadequado dos usuários, não existia monitoramento e avaliação da qualidade da assistência prestada aos portadores de doença crônica.</a:t>
            </a:r>
            <a:endParaRPr lang="pt-BR" sz="2400" dirty="0">
              <a:latin typeface="Arial" pitchFamily="34" charset="0"/>
              <a:ea typeface="Times New Roman"/>
              <a:cs typeface="Arial" pitchFamily="34" charset="0"/>
            </a:endParaRPr>
          </a:p>
          <a:p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514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012974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2800" b="1" dirty="0">
                <a:latin typeface="Arial" pitchFamily="34" charset="0"/>
                <a:cs typeface="Arial" pitchFamily="34" charset="0"/>
              </a:rPr>
              <a:t>Objetivo Geral</a:t>
            </a:r>
            <a:r>
              <a:rPr lang="pt-BR" sz="2800" b="1" dirty="0">
                <a:latin typeface="Arial" pitchFamily="34" charset="0"/>
                <a:ea typeface="Calibri"/>
                <a:cs typeface="Arial" pitchFamily="34" charset="0"/>
              </a:rPr>
              <a:t/>
            </a:r>
            <a:br>
              <a:rPr lang="pt-BR" sz="2800" b="1" dirty="0">
                <a:latin typeface="Arial" pitchFamily="34" charset="0"/>
                <a:ea typeface="Calibri"/>
                <a:cs typeface="Arial" pitchFamily="34" charset="0"/>
              </a:rPr>
            </a:b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996952"/>
            <a:ext cx="8229600" cy="1036712"/>
          </a:xfrm>
        </p:spPr>
        <p:txBody>
          <a:bodyPr/>
          <a:lstStyle/>
          <a:p>
            <a:pPr marL="0" indent="0" algn="ctr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Melhorar a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Atenção à Saúde do Idoso na UBS Brasil Novo Macapá/AP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80173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Metodologia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400" b="1" i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Ações desenvolvidas na Intervenção:</a:t>
            </a:r>
            <a:r>
              <a:rPr lang="pt-BR" sz="24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i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Capacitação </a:t>
            </a:r>
            <a:r>
              <a:rPr lang="pt-BR" sz="2400" b="1" i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equipe da UBS </a:t>
            </a:r>
            <a:r>
              <a:rPr lang="pt-BR" sz="2400" b="1" i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Brasil </a:t>
            </a:r>
            <a:r>
              <a:rPr lang="pt-BR" sz="2400" b="1" i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Novo. Macapá/AP</a:t>
            </a:r>
            <a:r>
              <a:rPr lang="pt-BR" sz="24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400" dirty="0"/>
          </a:p>
        </p:txBody>
      </p:sp>
      <p:pic>
        <p:nvPicPr>
          <p:cNvPr id="4" name="2 Imagen" descr="C:\Users\sti-pc\Documents\Unidade 3 INTERVENÇAO DIEMBRE 2014\20 al 26 de marzo 15\unnamed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48880"/>
            <a:ext cx="3672408" cy="3456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3 Imagen" descr="C:\Users\sti-pc\AppData\Local\Temp\CAM0121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348880"/>
            <a:ext cx="3888432" cy="3384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4963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>
                <a:latin typeface="Arial" pitchFamily="34" charset="0"/>
                <a:cs typeface="Arial" pitchFamily="34" charset="0"/>
              </a:rPr>
              <a:t>Metodologia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Ações desenvolvidas na </a:t>
            </a:r>
            <a:r>
              <a:rPr lang="pt-BR" sz="2400" b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Intervenção: Consultas</a:t>
            </a:r>
            <a:endParaRPr lang="pt-BR" sz="2400" dirty="0"/>
          </a:p>
        </p:txBody>
      </p:sp>
      <p:pic>
        <p:nvPicPr>
          <p:cNvPr id="4" name="2 Imagen" descr="C:\Users\sti-pc\AppData\Local\Temp\CAM0119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38" y="1988840"/>
            <a:ext cx="4032446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3 Imagen" descr="C:\Users\sti-pc\AppData\Local\Temp\CAM0024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384" y="1988840"/>
            <a:ext cx="3703024" cy="2257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5 Imagen" descr="C:\Users\sti-pc\AppData\Local\Temp\CAM0005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21088"/>
            <a:ext cx="4001832" cy="2592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6 Imagen" descr="C:\Users\sti-pc\AppData\Local\Temp\CAM0116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762" y="4221087"/>
            <a:ext cx="3666646" cy="25922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0803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b="1" dirty="0">
                <a:latin typeface="Arial" pitchFamily="34" charset="0"/>
                <a:cs typeface="Arial" pitchFamily="34" charset="0"/>
              </a:rPr>
              <a:t>Metodologia</a:t>
            </a: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Ações desenvolvidas na </a:t>
            </a:r>
            <a:r>
              <a:rPr lang="pt-BR" sz="2400" b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Intervenção: Visitas domiciliares e consultas na comunidade</a:t>
            </a:r>
            <a:endParaRPr lang="pt-BR" sz="2400" dirty="0"/>
          </a:p>
        </p:txBody>
      </p:sp>
      <p:pic>
        <p:nvPicPr>
          <p:cNvPr id="4" name="4 Imagen" descr="C:\Users\sti-pc\AppData\Local\Temp\IMG-20150427-WA000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2856"/>
            <a:ext cx="4499992" cy="2481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5 Imagen" descr="C:\Users\sti-pc\AppData\Local\Temp\IMG-20150427-WA000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132856"/>
            <a:ext cx="4644008" cy="2481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6 Imagen" descr="C:\Users\sti-pc\AppData\Local\Temp\IMG-20150326-WA000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7112"/>
            <a:ext cx="4499992" cy="2420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8 Imagen" descr="C:\Users\sti-pc\AppData\Local\Temp\IMG-20150326-WA002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365103"/>
            <a:ext cx="4644008" cy="2492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7703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>
                <a:latin typeface="Arial" pitchFamily="34" charset="0"/>
                <a:cs typeface="Arial" pitchFamily="34" charset="0"/>
              </a:rPr>
              <a:t>Metodologia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Ações desenvolvidas na Intervenção</a:t>
            </a:r>
            <a:r>
              <a:rPr lang="pt-BR" sz="2400" b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Salas de espera, palestras na comunidade e igrejas</a:t>
            </a:r>
            <a:endParaRPr lang="pt-BR" sz="2400" dirty="0"/>
          </a:p>
        </p:txBody>
      </p:sp>
      <p:pic>
        <p:nvPicPr>
          <p:cNvPr id="4" name="2 Imagen" descr="C:\Users\sti-pc\AppData\Local\Temp\IMG-20141113-WA000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68860"/>
            <a:ext cx="4176464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3 Imagen" descr="C:\Users\sti-pc\AppData\Local\Temp\IMG-20141127-WA000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5" y="2098508"/>
            <a:ext cx="4536504" cy="2410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4 Imagen" descr="C:\Users\sti-pc\AppData\Local\Temp\IMG-20150504-WA002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4509120"/>
            <a:ext cx="4176465" cy="2348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5 Imagen" descr="C:\Users\sti-pc\AppData\Local\Temp\IMG-20150504-WA002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5" y="4518207"/>
            <a:ext cx="4536506" cy="23397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9923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>
                <a:latin typeface="Arial" pitchFamily="34" charset="0"/>
                <a:cs typeface="Arial" pitchFamily="34" charset="0"/>
              </a:rPr>
              <a:t>Metodologia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Logística</a:t>
            </a:r>
          </a:p>
          <a:p>
            <a:pPr marL="0" indent="0" algn="ctr">
              <a:buNone/>
            </a:pP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Visita domiciliar pela equipe e ACS para cadastramento, atendimento e informar sobre intervenção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Preenchimento da ficha espelho e distribuição da caderneta do idoso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Reuniões de equipe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Acolhimento, sala de espera e atendimento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4394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</TotalTime>
  <Words>1358</Words>
  <Application>Microsoft Office PowerPoint</Application>
  <PresentationFormat>Presentación en pantalla (4:3)</PresentationFormat>
  <Paragraphs>170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0" baseType="lpstr">
      <vt:lpstr>Tema de Office</vt:lpstr>
      <vt:lpstr>    Universidade Aberta do SUS Universidade Federal de Pelotas Especialização em Saúde da Família Modalidade a Distância  Turma 7  Trabalho de Conclusão de Curso   Melhoria da Atenção à Saúde do Idoso na UBS Brasil Novo Macapá/AP Macapá/Amapá. Macapá/Amapá. Nova Macapá/Amapá. </vt:lpstr>
      <vt:lpstr>Introdução</vt:lpstr>
      <vt:lpstr>Introdução</vt:lpstr>
      <vt:lpstr>Objetivo Geral </vt:lpstr>
      <vt:lpstr>Metodologia</vt:lpstr>
      <vt:lpstr>Metodologia</vt:lpstr>
      <vt:lpstr>Metodologia</vt:lpstr>
      <vt:lpstr>Metodologia</vt:lpstr>
      <vt:lpstr>Metodologia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Discussão</vt:lpstr>
      <vt:lpstr>Discussão</vt:lpstr>
      <vt:lpstr>Discussão</vt:lpstr>
      <vt:lpstr>Discussão</vt:lpstr>
      <vt:lpstr>Discussão</vt:lpstr>
      <vt:lpstr>Reflexão crítica sobre o processo pessoal de aprendizagem </vt:lpstr>
      <vt:lpstr>Reflexão crítica sobre o processo pessoal de aprendizagem </vt:lpstr>
      <vt:lpstr>Reflexão crítica sobre o processo pessoal de aprendizagem </vt:lpstr>
      <vt:lpstr>Referências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sti-pc</dc:creator>
  <cp:lastModifiedBy>sti-pc</cp:lastModifiedBy>
  <cp:revision>54</cp:revision>
  <dcterms:created xsi:type="dcterms:W3CDTF">2015-08-04T10:38:41Z</dcterms:created>
  <dcterms:modified xsi:type="dcterms:W3CDTF">2015-08-13T23:36:02Z</dcterms:modified>
</cp:coreProperties>
</file>