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57" r:id="rId3"/>
    <p:sldId id="266" r:id="rId4"/>
    <p:sldId id="303" r:id="rId5"/>
    <p:sldId id="315" r:id="rId6"/>
    <p:sldId id="299" r:id="rId7"/>
    <p:sldId id="258" r:id="rId8"/>
    <p:sldId id="311" r:id="rId9"/>
    <p:sldId id="259" r:id="rId10"/>
    <p:sldId id="300" r:id="rId11"/>
    <p:sldId id="272" r:id="rId12"/>
    <p:sldId id="273" r:id="rId13"/>
    <p:sldId id="274" r:id="rId14"/>
    <p:sldId id="275" r:id="rId15"/>
    <p:sldId id="276" r:id="rId16"/>
    <p:sldId id="277" r:id="rId17"/>
    <p:sldId id="301" r:id="rId18"/>
    <p:sldId id="302" r:id="rId19"/>
    <p:sldId id="304" r:id="rId20"/>
    <p:sldId id="278" r:id="rId21"/>
    <p:sldId id="280" r:id="rId22"/>
    <p:sldId id="281" r:id="rId23"/>
    <p:sldId id="284" r:id="rId24"/>
    <p:sldId id="286" r:id="rId25"/>
    <p:sldId id="289" r:id="rId26"/>
    <p:sldId id="305" r:id="rId27"/>
    <p:sldId id="290" r:id="rId28"/>
    <p:sldId id="292" r:id="rId29"/>
    <p:sldId id="293" r:id="rId30"/>
    <p:sldId id="294" r:id="rId31"/>
    <p:sldId id="314" r:id="rId32"/>
    <p:sldId id="306" r:id="rId33"/>
    <p:sldId id="295" r:id="rId34"/>
    <p:sldId id="312" r:id="rId35"/>
    <p:sldId id="296" r:id="rId36"/>
    <p:sldId id="313" r:id="rId37"/>
    <p:sldId id="307" r:id="rId38"/>
    <p:sldId id="297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75" autoAdjust="0"/>
    <p:restoredTop sz="91224" autoAdjust="0"/>
  </p:normalViewPr>
  <p:slideViewPr>
    <p:cSldViewPr>
      <p:cViewPr varScale="1">
        <p:scale>
          <a:sx n="68" d="100"/>
          <a:sy n="68" d="100"/>
        </p:scale>
        <p:origin x="10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Xande\Desktop\especializa&#231;&#227;o\UNIDADE%204\Coleta%20de%20dados%20ALINE(1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ande\Desktop\especializa&#231;&#227;o\Unidade%202\Coleta%20de%20dados%20ALIN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ande\Desktop\especializa&#231;&#227;o\Unidade%202\Coleta%20de%20dados%20ALIN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ande\Desktop\especializa&#231;&#227;o\Unidade%202\Coleta%20de%20dados%20ALINE(1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ande\Desktop\especializa&#231;&#227;o\Unidade%202\Coleta%20de%20dados%20ALIN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Xande\Desktop\especializa&#231;&#227;o\UNIDADE%204\Coleta%20de%20dados%20ALINE(1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Xande\Desktop\especializa&#231;&#227;o\UNIDADE%204\Coleta%20de%20dados%20ALINE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ande\Desktop\especializa&#231;&#227;o\UNIDADE%204\Coleta%20de%20dados%20ALINE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ande\Desktop\especializa&#231;&#227;o\UNIDADE%204\Coleta%20de%20dados%20ALINE(1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Xande\Desktop\especializa&#231;&#227;o\UNIDADE%204\Coleta%20de%20dados%20ALINE(1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Xande\Desktop\especializa&#231;&#227;o\UNIDADE%204\Coleta%20de%20dados%20ALINE(1)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Documents%20and%20Settings\Xande\Desktop\especializa&#231;&#227;o\UNIDADE%204\Coleta%20de%20dados%20ALINE(1)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Documents%20and%20Settings\Xande\Desktop\especializa&#231;&#227;o\Unidade%202\Coleta%20de%20dados%20ALI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Indicadores!$C$5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Indicadores!$D$4:$G$4</c:f>
            </c:multiLvlStrRef>
          </c:cat>
          <c:val>
            <c:numRef>
              <c:f>Indicadores!$D$5:$G$5</c:f>
            </c:numRef>
          </c:val>
        </c:ser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0.36842105263157893</c:v>
                </c:pt>
                <c:pt idx="1">
                  <c:v>0.55789473684210744</c:v>
                </c:pt>
                <c:pt idx="2">
                  <c:v>0.68421052631579204</c:v>
                </c:pt>
                <c:pt idx="3">
                  <c:v>0.70526315789473659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044432"/>
        <c:axId val="105044824"/>
      </c:barChart>
      <c:catAx>
        <c:axId val="10504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5044824"/>
        <c:crosses val="autoZero"/>
        <c:auto val="1"/>
        <c:lblAlgn val="ctr"/>
        <c:lblOffset val="100"/>
        <c:noMultiLvlLbl val="0"/>
      </c:catAx>
      <c:valAx>
        <c:axId val="1050448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5044432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Indicadores!$C$122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Indicadores!$D$121:$G$121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Indicadores!$D$122:$G$122</c:f>
              <c:numCache>
                <c:formatCode>0.0%</c:formatCode>
                <c:ptCount val="4"/>
                <c:pt idx="0">
                  <c:v>0.94285714285714251</c:v>
                </c:pt>
                <c:pt idx="1">
                  <c:v>0.96226415094339623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266136"/>
        <c:axId val="142266528"/>
      </c:barChart>
      <c:catAx>
        <c:axId val="142266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266528"/>
        <c:crosses val="autoZero"/>
        <c:auto val="1"/>
        <c:lblAlgn val="ctr"/>
        <c:lblOffset val="100"/>
        <c:noMultiLvlLbl val="0"/>
      </c:catAx>
      <c:valAx>
        <c:axId val="1422665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266136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Indicadores!$C$127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Indicadores!$D$126:$G$126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Indicadores!$D$127:$G$127</c:f>
              <c:numCache>
                <c:formatCode>0.0%</c:formatCode>
                <c:ptCount val="4"/>
                <c:pt idx="0">
                  <c:v>1</c:v>
                </c:pt>
                <c:pt idx="1">
                  <c:v>0.96226415094339623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267312"/>
        <c:axId val="142267704"/>
      </c:barChart>
      <c:catAx>
        <c:axId val="14226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267704"/>
        <c:crosses val="autoZero"/>
        <c:auto val="1"/>
        <c:lblAlgn val="ctr"/>
        <c:lblOffset val="100"/>
        <c:noMultiLvlLbl val="0"/>
      </c:catAx>
      <c:valAx>
        <c:axId val="1422677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267312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Indicadores!$C$148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Indicadores!$D$147:$G$147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Indicadores!$D$148:$G$148</c:f>
              <c:numCache>
                <c:formatCode>0.0%</c:formatCode>
                <c:ptCount val="4"/>
                <c:pt idx="0">
                  <c:v>0.6857142857142855</c:v>
                </c:pt>
                <c:pt idx="1">
                  <c:v>0.43396226415094602</c:v>
                </c:pt>
                <c:pt idx="2">
                  <c:v>0.47692307692307823</c:v>
                </c:pt>
                <c:pt idx="3">
                  <c:v>0.50746268656716165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393352"/>
        <c:axId val="143393744"/>
      </c:barChart>
      <c:catAx>
        <c:axId val="143393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3393744"/>
        <c:crosses val="autoZero"/>
        <c:auto val="1"/>
        <c:lblAlgn val="ctr"/>
        <c:lblOffset val="100"/>
        <c:noMultiLvlLbl val="0"/>
      </c:catAx>
      <c:valAx>
        <c:axId val="1433937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3393352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Indicadores!$C$158</c:f>
              <c:strCache>
                <c:ptCount val="1"/>
                <c:pt idx="0">
                  <c:v>Proporção de gestantes com orientação sobre os riscos do tabagismo e do uso de álcool e drogas na gestação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Indicadores!$D$157:$G$157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Indicadores!$D$158:$G$158</c:f>
              <c:numCache>
                <c:formatCode>0.0%</c:formatCode>
                <c:ptCount val="4"/>
                <c:pt idx="0">
                  <c:v>1</c:v>
                </c:pt>
                <c:pt idx="1">
                  <c:v>0.96226415094339623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394920"/>
        <c:axId val="143395312"/>
      </c:barChart>
      <c:catAx>
        <c:axId val="143394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3395312"/>
        <c:crosses val="autoZero"/>
        <c:auto val="1"/>
        <c:lblAlgn val="ctr"/>
        <c:lblOffset val="100"/>
        <c:noMultiLvlLbl val="0"/>
      </c:catAx>
      <c:valAx>
        <c:axId val="1433953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3394920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0.88571428571428557</c:v>
                </c:pt>
                <c:pt idx="1">
                  <c:v>0.84905660377358783</c:v>
                </c:pt>
                <c:pt idx="2">
                  <c:v>0.89230769230769269</c:v>
                </c:pt>
                <c:pt idx="3">
                  <c:v>0.89552238805969908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388664"/>
        <c:axId val="142389056"/>
      </c:barChart>
      <c:catAx>
        <c:axId val="142388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389056"/>
        <c:crosses val="autoZero"/>
        <c:auto val="1"/>
        <c:lblAlgn val="ctr"/>
        <c:lblOffset val="100"/>
        <c:noMultiLvlLbl val="0"/>
      </c:catAx>
      <c:valAx>
        <c:axId val="1423890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388664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gestantes faltosas às consultas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1</c:v>
                </c:pt>
                <c:pt idx="1">
                  <c:v>0.66666666666666663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389840"/>
        <c:axId val="142390232"/>
      </c:barChart>
      <c:catAx>
        <c:axId val="14238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390232"/>
        <c:crosses val="autoZero"/>
        <c:auto val="1"/>
        <c:lblAlgn val="ctr"/>
        <c:lblOffset val="100"/>
        <c:noMultiLvlLbl val="0"/>
      </c:catAx>
      <c:valAx>
        <c:axId val="1423902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389840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Indicadores!$D$37:$G$37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Indicadores!$D$38:$G$38</c:f>
              <c:numCache>
                <c:formatCode>0.0%</c:formatCode>
                <c:ptCount val="4"/>
                <c:pt idx="0">
                  <c:v>0.25714285714285817</c:v>
                </c:pt>
                <c:pt idx="1">
                  <c:v>0.39622641509434176</c:v>
                </c:pt>
                <c:pt idx="2">
                  <c:v>0.4</c:v>
                </c:pt>
                <c:pt idx="3">
                  <c:v>0.44776119402985082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391016"/>
        <c:axId val="142391408"/>
      </c:barChart>
      <c:catAx>
        <c:axId val="142391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391408"/>
        <c:crosses val="autoZero"/>
        <c:auto val="1"/>
        <c:lblAlgn val="ctr"/>
        <c:lblOffset val="100"/>
        <c:noMultiLvlLbl val="0"/>
      </c:catAx>
      <c:valAx>
        <c:axId val="1423914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391016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1</c:v>
                </c:pt>
                <c:pt idx="1">
                  <c:v>0.96226415094339623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042944"/>
        <c:axId val="142043336"/>
      </c:barChart>
      <c:catAx>
        <c:axId val="14204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043336"/>
        <c:crosses val="autoZero"/>
        <c:auto val="1"/>
        <c:lblAlgn val="ctr"/>
        <c:lblOffset val="100"/>
        <c:noMultiLvlLbl val="0"/>
      </c:catAx>
      <c:valAx>
        <c:axId val="1420433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042944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Indicadores!$C$97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Indicadores!$D$96:$G$96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Indicadores!$D$97:$G$97</c:f>
              <c:numCache>
                <c:formatCode>0.0%</c:formatCode>
                <c:ptCount val="4"/>
                <c:pt idx="0">
                  <c:v>0.65714285714285836</c:v>
                </c:pt>
                <c:pt idx="1">
                  <c:v>0.73584905660377742</c:v>
                </c:pt>
                <c:pt idx="2">
                  <c:v>0.83076923076923082</c:v>
                </c:pt>
                <c:pt idx="3">
                  <c:v>0.83582089552238925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044120"/>
        <c:axId val="142044512"/>
      </c:barChart>
      <c:catAx>
        <c:axId val="142044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044512"/>
        <c:crosses val="autoZero"/>
        <c:auto val="1"/>
        <c:lblAlgn val="ctr"/>
        <c:lblOffset val="100"/>
        <c:noMultiLvlLbl val="0"/>
      </c:catAx>
      <c:valAx>
        <c:axId val="1420445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044120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Indicadores!$C$102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Indicadores!$D$101:$G$101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Indicadores!$D$102:$G$102</c:f>
              <c:numCache>
                <c:formatCode>0.0%</c:formatCode>
                <c:ptCount val="4"/>
                <c:pt idx="0">
                  <c:v>0.71428571428571463</c:v>
                </c:pt>
                <c:pt idx="1">
                  <c:v>0.75471698113207553</c:v>
                </c:pt>
                <c:pt idx="2">
                  <c:v>0.84615384615384748</c:v>
                </c:pt>
                <c:pt idx="3">
                  <c:v>0.85074626865671665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045296"/>
        <c:axId val="142045688"/>
      </c:barChart>
      <c:catAx>
        <c:axId val="14204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045688"/>
        <c:crosses val="autoZero"/>
        <c:auto val="1"/>
        <c:lblAlgn val="ctr"/>
        <c:lblOffset val="100"/>
        <c:noMultiLvlLbl val="0"/>
      </c:catAx>
      <c:valAx>
        <c:axId val="1420456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045296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41871928224647E-2"/>
          <c:y val="1.8704910262190223E-2"/>
          <c:w val="0.8842544911731226"/>
          <c:h val="0.86641201292463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Indicadores!$C$107</c:f>
              <c:strCache>
                <c:ptCount val="1"/>
                <c:pt idx="0">
                  <c:v>Proporção de gestantes com avaliação de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Indicadores!$D$106:$G$106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Indicadores!$D$107:$G$107</c:f>
              <c:numCache>
                <c:formatCode>0.0%</c:formatCode>
                <c:ptCount val="4"/>
                <c:pt idx="0">
                  <c:v>8.5714285714285715E-2</c:v>
                </c:pt>
                <c:pt idx="1">
                  <c:v>0.18867924528301888</c:v>
                </c:pt>
                <c:pt idx="2">
                  <c:v>0.29230769230769316</c:v>
                </c:pt>
                <c:pt idx="3">
                  <c:v>0.26865671641791045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046472"/>
        <c:axId val="142264176"/>
      </c:barChart>
      <c:catAx>
        <c:axId val="142046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264176"/>
        <c:crosses val="autoZero"/>
        <c:auto val="1"/>
        <c:lblAlgn val="ctr"/>
        <c:lblOffset val="100"/>
        <c:noMultiLvlLbl val="0"/>
      </c:catAx>
      <c:valAx>
        <c:axId val="1422641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046472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Indicadores!$C$112</c:f>
              <c:strCache>
                <c:ptCount val="1"/>
                <c:pt idx="0">
                  <c:v>Proporção de gestantes com exame de puerpério entre 30º e 42º dia do pós-parto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Indicadores!$D$111:$G$111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Indicadores!$D$112:$G$112</c:f>
              <c:numCache>
                <c:formatCode>0.0%</c:formatCode>
                <c:ptCount val="4"/>
                <c:pt idx="0">
                  <c:v>0</c:v>
                </c:pt>
                <c:pt idx="1">
                  <c:v>5.6603773584905662E-2</c:v>
                </c:pt>
                <c:pt idx="2">
                  <c:v>0.10769230769230755</c:v>
                </c:pt>
                <c:pt idx="3">
                  <c:v>0.13432835820895517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264960"/>
        <c:axId val="142265352"/>
      </c:barChart>
      <c:catAx>
        <c:axId val="14226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265352"/>
        <c:crosses val="autoZero"/>
        <c:auto val="1"/>
        <c:lblAlgn val="ctr"/>
        <c:lblOffset val="100"/>
        <c:noMultiLvlLbl val="0"/>
      </c:catAx>
      <c:valAx>
        <c:axId val="1422653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264960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</cdr:x>
      <cdr:y>0.51667</cdr:y>
    </cdr:from>
    <cdr:to>
      <cdr:x>0.26003</cdr:x>
      <cdr:y>0.60283</cdr:y>
    </cdr:to>
    <cdr:sp macro="" textlink="">
      <cdr:nvSpPr>
        <cdr:cNvPr id="2" name="CaixaDeTexto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0132" y="2214578"/>
          <a:ext cx="857470" cy="36930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r>
            <a:rPr lang="pt-BR" altLang="pt-BR" b="1" dirty="0" smtClean="0"/>
            <a:t>36,8%</a:t>
          </a:r>
          <a:endParaRPr lang="pt-BR" altLang="pt-BR" b="1" dirty="0"/>
        </a:p>
      </cdr:txBody>
    </cdr:sp>
  </cdr:relSizeAnchor>
  <cdr:relSizeAnchor xmlns:cdr="http://schemas.openxmlformats.org/drawingml/2006/chartDrawing">
    <cdr:from>
      <cdr:x>0.37</cdr:x>
      <cdr:y>0.35</cdr:y>
    </cdr:from>
    <cdr:to>
      <cdr:x>0.48763</cdr:x>
      <cdr:y>0.43617</cdr:y>
    </cdr:to>
    <cdr:sp macro="" textlink="">
      <cdr:nvSpPr>
        <cdr:cNvPr id="3" name="CaixaDeTexto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43206" y="1500198"/>
          <a:ext cx="840325" cy="36934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r>
            <a:rPr lang="pt-BR" altLang="pt-BR" b="1" dirty="0" smtClean="0"/>
            <a:t>55,8%</a:t>
          </a:r>
          <a:endParaRPr lang="pt-BR" altLang="pt-BR" b="1" dirty="0"/>
        </a:p>
      </cdr:txBody>
    </cdr:sp>
  </cdr:relSizeAnchor>
  <cdr:relSizeAnchor xmlns:cdr="http://schemas.openxmlformats.org/drawingml/2006/chartDrawing">
    <cdr:from>
      <cdr:x>0.59</cdr:x>
      <cdr:y>0.23333</cdr:y>
    </cdr:from>
    <cdr:to>
      <cdr:x>0.70763</cdr:x>
      <cdr:y>0.3195</cdr:y>
    </cdr:to>
    <cdr:sp macro="" textlink="">
      <cdr:nvSpPr>
        <cdr:cNvPr id="4" name="CaixaDeTexto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4842" y="1000132"/>
          <a:ext cx="840325" cy="36934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r>
            <a:rPr lang="pt-BR" altLang="pt-BR" b="1" dirty="0" smtClean="0"/>
            <a:t>68,4%</a:t>
          </a:r>
          <a:endParaRPr lang="pt-BR" altLang="pt-BR" b="1" dirty="0"/>
        </a:p>
      </cdr:txBody>
    </cdr:sp>
  </cdr:relSizeAnchor>
  <cdr:relSizeAnchor xmlns:cdr="http://schemas.openxmlformats.org/drawingml/2006/chartDrawing">
    <cdr:from>
      <cdr:x>0.82</cdr:x>
      <cdr:y>0.21667</cdr:y>
    </cdr:from>
    <cdr:to>
      <cdr:x>0.93763</cdr:x>
      <cdr:y>0.30283</cdr:y>
    </cdr:to>
    <cdr:sp macro="" textlink="">
      <cdr:nvSpPr>
        <cdr:cNvPr id="5" name="CaixaDeTexto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57916" y="928694"/>
          <a:ext cx="840325" cy="36930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r>
            <a:rPr lang="pt-BR" altLang="pt-BR" b="1" dirty="0" smtClean="0"/>
            <a:t>70,5%</a:t>
          </a:r>
          <a:endParaRPr lang="pt-BR" altLang="pt-BR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0.59755</cdr:x>
      <cdr:y>0.0339</cdr:y>
    </cdr:from>
    <cdr:to>
      <cdr:x>0.7089</cdr:x>
      <cdr:y>0.12152</cdr:y>
    </cdr:to>
    <cdr:sp macro="" textlink="">
      <cdr:nvSpPr>
        <cdr:cNvPr id="3" name="CaixaDeTexto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00594" y="142876"/>
          <a:ext cx="838691" cy="3693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r>
            <a:rPr lang="pt-BR" altLang="pt-BR" b="1" dirty="0" smtClean="0"/>
            <a:t>89,2%</a:t>
          </a:r>
          <a:endParaRPr lang="pt-BR" altLang="pt-BR" b="1" dirty="0"/>
        </a:p>
      </cdr:txBody>
    </cdr:sp>
  </cdr:relSizeAnchor>
  <cdr:relSizeAnchor xmlns:cdr="http://schemas.openxmlformats.org/drawingml/2006/chartDrawing">
    <cdr:from>
      <cdr:x>0.36991</cdr:x>
      <cdr:y>0.05085</cdr:y>
    </cdr:from>
    <cdr:to>
      <cdr:x>0.48373</cdr:x>
      <cdr:y>0.13847</cdr:y>
    </cdr:to>
    <cdr:sp macro="" textlink="">
      <cdr:nvSpPr>
        <cdr:cNvPr id="4" name="CaixaDeTexto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86082" y="214314"/>
          <a:ext cx="857256" cy="3693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r>
            <a:rPr lang="pt-BR" altLang="pt-BR" b="1" dirty="0" smtClean="0"/>
            <a:t>84,9%</a:t>
          </a:r>
          <a:endParaRPr lang="pt-BR" altLang="pt-BR" b="1" dirty="0"/>
        </a:p>
      </cdr:txBody>
    </cdr:sp>
  </cdr:relSizeAnchor>
  <cdr:relSizeAnchor xmlns:cdr="http://schemas.openxmlformats.org/drawingml/2006/chartDrawing">
    <cdr:from>
      <cdr:x>0.8157</cdr:x>
      <cdr:y>0.0339</cdr:y>
    </cdr:from>
    <cdr:to>
      <cdr:x>0.92705</cdr:x>
      <cdr:y>0.12152</cdr:y>
    </cdr:to>
    <cdr:sp macro="" textlink="">
      <cdr:nvSpPr>
        <cdr:cNvPr id="5" name="CaixaDeTexto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43668" y="142876"/>
          <a:ext cx="838691" cy="3693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r>
            <a:rPr lang="pt-BR" altLang="pt-BR" b="1" dirty="0" smtClean="0"/>
            <a:t>89,6%</a:t>
          </a:r>
          <a:endParaRPr lang="pt-BR" altLang="pt-BR" b="1" dirty="0"/>
        </a:p>
      </cdr:txBody>
    </cdr:sp>
  </cdr:relSizeAnchor>
  <cdr:relSizeAnchor xmlns:cdr="http://schemas.openxmlformats.org/drawingml/2006/chartDrawing">
    <cdr:from>
      <cdr:x>0.14227</cdr:x>
      <cdr:y>0.0339</cdr:y>
    </cdr:from>
    <cdr:to>
      <cdr:x>0.25363</cdr:x>
      <cdr:y>0.12152</cdr:y>
    </cdr:to>
    <cdr:sp macro="" textlink="">
      <cdr:nvSpPr>
        <cdr:cNvPr id="6" name="CaixaDeTexto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71570" y="142876"/>
          <a:ext cx="838691" cy="3693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r>
            <a:rPr lang="pt-BR" altLang="pt-BR" b="1" dirty="0" smtClean="0"/>
            <a:t>88,6%</a:t>
          </a:r>
          <a:endParaRPr lang="pt-BR" altLang="pt-BR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0.14071</cdr:x>
      <cdr:y>0.01646</cdr:y>
    </cdr:from>
    <cdr:to>
      <cdr:x>0.26079</cdr:x>
      <cdr:y>0.11522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071544" y="71440"/>
          <a:ext cx="914440" cy="428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1800" b="1" dirty="0" smtClean="0"/>
            <a:t>100%</a:t>
          </a:r>
          <a:endParaRPr lang="pt-BR" sz="1800" b="1" dirty="0"/>
        </a:p>
      </cdr:txBody>
    </cdr:sp>
  </cdr:relSizeAnchor>
  <cdr:relSizeAnchor xmlns:cdr="http://schemas.openxmlformats.org/drawingml/2006/chartDrawing">
    <cdr:from>
      <cdr:x>0.591</cdr:x>
      <cdr:y>0.03292</cdr:y>
    </cdr:from>
    <cdr:to>
      <cdr:x>0.71107</cdr:x>
      <cdr:y>0.13168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4500620" y="142881"/>
          <a:ext cx="914364" cy="428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pt-BR" sz="1800" b="1" dirty="0" smtClean="0"/>
            <a:t>100%</a:t>
          </a:r>
          <a:endParaRPr lang="pt-BR" sz="1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0.82075</cdr:x>
      <cdr:y>0.1</cdr:y>
    </cdr:from>
    <cdr:to>
      <cdr:x>0.94151</cdr:x>
      <cdr:y>0.2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215106" y="428628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r>
            <a:rPr lang="pt-BR" b="1" dirty="0" smtClean="0"/>
            <a:t>83,6</a:t>
          </a:r>
          <a:r>
            <a:rPr lang="pt-BR" sz="1800" b="1" dirty="0" smtClean="0"/>
            <a:t>%</a:t>
          </a:r>
          <a:endParaRPr lang="pt-BR" sz="1800" b="1" dirty="0"/>
        </a:p>
      </cdr:txBody>
    </cdr:sp>
  </cdr:relSizeAnchor>
  <cdr:relSizeAnchor xmlns:cdr="http://schemas.openxmlformats.org/drawingml/2006/chartDrawing">
    <cdr:from>
      <cdr:x>0.59434</cdr:x>
      <cdr:y>0.11667</cdr:y>
    </cdr:from>
    <cdr:to>
      <cdr:x>0.71509</cdr:x>
      <cdr:y>0.21667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4500594" y="500066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r>
            <a:rPr lang="pt-BR" b="1" dirty="0" smtClean="0"/>
            <a:t>83,1</a:t>
          </a:r>
          <a:r>
            <a:rPr lang="pt-BR" sz="1800" b="1" dirty="0" smtClean="0"/>
            <a:t>%</a:t>
          </a:r>
          <a:endParaRPr lang="pt-BR" sz="1800" b="1" dirty="0"/>
        </a:p>
      </cdr:txBody>
    </cdr:sp>
  </cdr:relSizeAnchor>
  <cdr:relSizeAnchor xmlns:cdr="http://schemas.openxmlformats.org/drawingml/2006/chartDrawing">
    <cdr:from>
      <cdr:x>0.36792</cdr:x>
      <cdr:y>0.2</cdr:y>
    </cdr:from>
    <cdr:to>
      <cdr:x>0.48868</cdr:x>
      <cdr:y>0.3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2786048" y="857256"/>
          <a:ext cx="91444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r>
            <a:rPr lang="pt-BR" b="1" dirty="0" smtClean="0"/>
            <a:t>73,6</a:t>
          </a:r>
          <a:r>
            <a:rPr lang="pt-BR" sz="1800" b="1" dirty="0" smtClean="0"/>
            <a:t>%</a:t>
          </a:r>
          <a:endParaRPr lang="pt-BR" sz="1800" b="1" dirty="0"/>
        </a:p>
      </cdr:txBody>
    </cdr:sp>
  </cdr:relSizeAnchor>
  <cdr:relSizeAnchor xmlns:cdr="http://schemas.openxmlformats.org/drawingml/2006/chartDrawing">
    <cdr:from>
      <cdr:x>0.14151</cdr:x>
      <cdr:y>0.26667</cdr:y>
    </cdr:from>
    <cdr:to>
      <cdr:x>0.26226</cdr:x>
      <cdr:y>0.36667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1071574" y="1143022"/>
          <a:ext cx="914371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r>
            <a:rPr lang="pt-BR" b="1" dirty="0" smtClean="0"/>
            <a:t>65,7</a:t>
          </a:r>
          <a:r>
            <a:rPr lang="pt-BR" sz="1800" b="1" dirty="0" smtClean="0"/>
            <a:t>%</a:t>
          </a:r>
          <a:endParaRPr lang="pt-BR" sz="18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0.82292</cdr:x>
      <cdr:y>0.10169</cdr:y>
    </cdr:from>
    <cdr:to>
      <cdr:x>0.95625</cdr:x>
      <cdr:y>0.20339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643602" y="428628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pt-BR" sz="1800" b="1" dirty="0" smtClean="0"/>
            <a:t>85,1%</a:t>
          </a:r>
          <a:endParaRPr lang="pt-BR" sz="1800" b="1" dirty="0"/>
        </a:p>
      </cdr:txBody>
    </cdr:sp>
  </cdr:relSizeAnchor>
  <cdr:relSizeAnchor xmlns:cdr="http://schemas.openxmlformats.org/drawingml/2006/chartDrawing">
    <cdr:from>
      <cdr:x>0.59375</cdr:x>
      <cdr:y>0.10169</cdr:y>
    </cdr:from>
    <cdr:to>
      <cdr:x>0.72708</cdr:x>
      <cdr:y>0.20339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4071966" y="428628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pt-BR" sz="1800" b="1" dirty="0" smtClean="0"/>
            <a:t>84,6%</a:t>
          </a:r>
          <a:endParaRPr lang="pt-BR" sz="1800" b="1" dirty="0"/>
        </a:p>
      </cdr:txBody>
    </cdr:sp>
  </cdr:relSizeAnchor>
  <cdr:relSizeAnchor xmlns:cdr="http://schemas.openxmlformats.org/drawingml/2006/chartDrawing">
    <cdr:from>
      <cdr:x>0.36458</cdr:x>
      <cdr:y>0.18644</cdr:y>
    </cdr:from>
    <cdr:to>
      <cdr:x>0.49792</cdr:x>
      <cdr:y>0.28814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2500330" y="785818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pt-BR" sz="1800" b="1" dirty="0" smtClean="0"/>
            <a:t>75,5%</a:t>
          </a:r>
          <a:endParaRPr lang="pt-BR" sz="1800" b="1" dirty="0"/>
        </a:p>
      </cdr:txBody>
    </cdr:sp>
  </cdr:relSizeAnchor>
  <cdr:relSizeAnchor xmlns:cdr="http://schemas.openxmlformats.org/drawingml/2006/chartDrawing">
    <cdr:from>
      <cdr:x>0.14583</cdr:x>
      <cdr:y>0.20339</cdr:y>
    </cdr:from>
    <cdr:to>
      <cdr:x>0.27917</cdr:x>
      <cdr:y>0.30508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1000132" y="857256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pt-BR" sz="1800" b="1" dirty="0" smtClean="0"/>
            <a:t>71,4%</a:t>
          </a:r>
          <a:endParaRPr lang="pt-BR" sz="18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0.81915</cdr:x>
      <cdr:y>0.56897</cdr:y>
    </cdr:from>
    <cdr:to>
      <cdr:x>0.95532</cdr:x>
      <cdr:y>0.67241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500726" y="2357454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pt-BR" sz="1800" b="1" dirty="0" smtClean="0"/>
            <a:t>26,9%</a:t>
          </a:r>
          <a:endParaRPr lang="pt-BR" sz="1800" b="1" dirty="0"/>
        </a:p>
      </cdr:txBody>
    </cdr:sp>
  </cdr:relSizeAnchor>
  <cdr:relSizeAnchor xmlns:cdr="http://schemas.openxmlformats.org/drawingml/2006/chartDrawing">
    <cdr:from>
      <cdr:x>0.59574</cdr:x>
      <cdr:y>0.55172</cdr:y>
    </cdr:from>
    <cdr:to>
      <cdr:x>0.73191</cdr:x>
      <cdr:y>0.65517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4000528" y="2286016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pt-BR" sz="1800" b="1" dirty="0" smtClean="0"/>
            <a:t>29,2%</a:t>
          </a:r>
          <a:endParaRPr lang="pt-BR" sz="1800" b="1" dirty="0"/>
        </a:p>
      </cdr:txBody>
    </cdr:sp>
  </cdr:relSizeAnchor>
  <cdr:relSizeAnchor xmlns:cdr="http://schemas.openxmlformats.org/drawingml/2006/chartDrawing">
    <cdr:from>
      <cdr:x>0.3617</cdr:x>
      <cdr:y>0.63793</cdr:y>
    </cdr:from>
    <cdr:to>
      <cdr:x>0.49787</cdr:x>
      <cdr:y>0.74138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2428892" y="2643206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pt-BR" sz="1800" b="1" dirty="0" smtClean="0"/>
            <a:t>18,9%</a:t>
          </a:r>
          <a:endParaRPr lang="pt-BR" sz="1800" b="1" dirty="0"/>
        </a:p>
      </cdr:txBody>
    </cdr:sp>
  </cdr:relSizeAnchor>
  <cdr:relSizeAnchor xmlns:cdr="http://schemas.openxmlformats.org/drawingml/2006/chartDrawing">
    <cdr:from>
      <cdr:x>0.17021</cdr:x>
      <cdr:y>0.72414</cdr:y>
    </cdr:from>
    <cdr:to>
      <cdr:x>0.30638</cdr:x>
      <cdr:y>0.82759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1143008" y="3000396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pt-BR" sz="1800" b="1" dirty="0" smtClean="0"/>
            <a:t>8,6%</a:t>
          </a:r>
          <a:endParaRPr lang="pt-BR" sz="18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0.80897</cdr:x>
      <cdr:y>0.71183</cdr:y>
    </cdr:from>
    <cdr:to>
      <cdr:x>0.93373</cdr:x>
      <cdr:y>0.80468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929354" y="3286148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pt-BR" sz="1800" b="1" dirty="0" smtClean="0"/>
            <a:t>13,4%</a:t>
          </a:r>
          <a:endParaRPr lang="pt-BR" sz="1800" b="1" dirty="0"/>
        </a:p>
      </cdr:txBody>
    </cdr:sp>
  </cdr:relSizeAnchor>
  <cdr:relSizeAnchor xmlns:cdr="http://schemas.openxmlformats.org/drawingml/2006/chartDrawing">
    <cdr:from>
      <cdr:x>0.59454</cdr:x>
      <cdr:y>0.74278</cdr:y>
    </cdr:from>
    <cdr:to>
      <cdr:x>0.7193</cdr:x>
      <cdr:y>0.83563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4357718" y="3429024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pt-BR" sz="1800" b="1" dirty="0" smtClean="0"/>
            <a:t>10,8%</a:t>
          </a:r>
          <a:endParaRPr lang="pt-BR" sz="1800" b="1" dirty="0"/>
        </a:p>
      </cdr:txBody>
    </cdr:sp>
  </cdr:relSizeAnchor>
  <cdr:relSizeAnchor xmlns:cdr="http://schemas.openxmlformats.org/drawingml/2006/chartDrawing">
    <cdr:from>
      <cdr:x>0.38012</cdr:x>
      <cdr:y>0.78921</cdr:y>
    </cdr:from>
    <cdr:to>
      <cdr:x>0.50487</cdr:x>
      <cdr:y>0.88205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2786082" y="3643338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pt-BR" sz="1800" b="1" dirty="0" smtClean="0"/>
            <a:t>5,7%</a:t>
          </a:r>
          <a:endParaRPr lang="pt-BR" sz="1800" b="1" dirty="0"/>
        </a:p>
      </cdr:txBody>
    </cdr:sp>
  </cdr:relSizeAnchor>
  <cdr:relSizeAnchor xmlns:cdr="http://schemas.openxmlformats.org/drawingml/2006/chartDrawing">
    <cdr:from>
      <cdr:x>0.13645</cdr:x>
      <cdr:y>0.80468</cdr:y>
    </cdr:from>
    <cdr:to>
      <cdr:x>0.26121</cdr:x>
      <cdr:y>0.89753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1000132" y="3714776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pt-BR" sz="1800" b="1" dirty="0" smtClean="0"/>
            <a:t>0,0%</a:t>
          </a:r>
          <a:endParaRPr lang="pt-BR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95D32-1BD0-40B5-87A6-FD1392FFF19A}" type="datetimeFigureOut">
              <a:rPr lang="pt-BR" smtClean="0"/>
              <a:pPr/>
              <a:t>20/08/2014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20E21-286B-49C8-93EB-9A64B66CED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67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0E21-286B-49C8-93EB-9A64B66CED80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73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32C04B-D8C0-4F05-A5D6-A514491DC22F}" type="datetimeFigureOut">
              <a:rPr lang="pt-BR" smtClean="0"/>
              <a:pPr/>
              <a:t>20/08/2014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20/08/2014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20/08/2014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32C04B-D8C0-4F05-A5D6-A514491DC22F}" type="datetimeFigureOut">
              <a:rPr lang="pt-BR" smtClean="0"/>
              <a:pPr/>
              <a:t>20/08/2014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32C04B-D8C0-4F05-A5D6-A514491DC22F}" type="datetimeFigureOut">
              <a:rPr lang="pt-BR" smtClean="0"/>
              <a:pPr/>
              <a:t>20/08/2014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20/08/2014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20/08/2014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32C04B-D8C0-4F05-A5D6-A514491DC22F}" type="datetimeFigureOut">
              <a:rPr lang="pt-BR" smtClean="0"/>
              <a:pPr/>
              <a:t>20/08/2014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20/08/2014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32C04B-D8C0-4F05-A5D6-A514491DC22F}" type="datetimeFigureOut">
              <a:rPr lang="pt-BR" smtClean="0"/>
              <a:pPr/>
              <a:t>20/08/2014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32C04B-D8C0-4F05-A5D6-A514491DC22F}" type="datetimeFigureOut">
              <a:rPr lang="pt-BR" smtClean="0"/>
              <a:pPr/>
              <a:t>20/08/2014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32C04B-D8C0-4F05-A5D6-A514491DC22F}" type="datetimeFigureOut">
              <a:rPr lang="pt-BR" smtClean="0"/>
              <a:pPr/>
              <a:t>20/08/2014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0194" y="1142985"/>
            <a:ext cx="7772400" cy="245746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QUALIFICAÇÃO DO PRÉ-NATAL E PUERPÉRIO DA UNIDADE BÁSICA DE SAÚDE ANTÔNIO JACOMINI, JARDINÓPOLIS/SP</a:t>
            </a:r>
            <a:endParaRPr lang="pt-BR" sz="28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7356" y="5200672"/>
            <a:ext cx="6929486" cy="1371600"/>
          </a:xfrm>
        </p:spPr>
        <p:txBody>
          <a:bodyPr>
            <a:normAutofit/>
          </a:bodyPr>
          <a:lstStyle/>
          <a:p>
            <a:pPr algn="ctr"/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Especializanda: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Aline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Ferreira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Falqueiro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Freitas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Orientadora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Catiuscie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Cabreira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Silva</a:t>
            </a:r>
            <a:endParaRPr lang="pt-BR" sz="20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137001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logo1_100_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08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329642" cy="557216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Capacitação dos profissionais da equipe de saúde</a:t>
            </a:r>
          </a:p>
          <a:p>
            <a:pPr algn="just">
              <a:lnSpc>
                <a:spcPct val="150000"/>
              </a:lnSpc>
            </a:pP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Engajamento Público</a:t>
            </a:r>
          </a:p>
          <a:p>
            <a:pPr algn="just">
              <a:lnSpc>
                <a:spcPct val="150000"/>
              </a:lnSpc>
            </a:pP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Cadastramento das gestantes</a:t>
            </a:r>
          </a:p>
          <a:p>
            <a:pPr algn="just">
              <a:lnSpc>
                <a:spcPct val="150000"/>
              </a:lnSpc>
            </a:pP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Monitoramento dos dados (organização e avaliação)</a:t>
            </a:r>
          </a:p>
          <a:p>
            <a:pPr algn="just">
              <a:lnSpc>
                <a:spcPct val="150000"/>
              </a:lnSpc>
            </a:pP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Atendimento clínico individualizado (p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médica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unidade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intercalando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com as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consultas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enfermeira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pt-BR" alt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Realização de buscas ativas das gestantes faltosas pela equipe de ACS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Grupo de gestantes com duração de 8 semanas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8576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12144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Meta 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Ampliar a cobertura das gestantes residentes na área de abrangência da unidade de saúde para 60%.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714348" y="1857364"/>
          <a:ext cx="71438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55576" y="6309320"/>
            <a:ext cx="7364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Figura 1. Proporção de gestantes cadastradas no Programa de Pré-natal e Puerpério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12858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Meta 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Garantir a captação de 60% das gestantes residentes na área de abrangência da unidade de saúde no primeiro trimestre de gestação. 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714348" y="1785926"/>
          <a:ext cx="753177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093155" y="6357958"/>
            <a:ext cx="6764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Figura 2. Proporção de gestantes captadas no primeiro trimestre de gestação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ph sz="quarter" idx="1"/>
          </p:nvPr>
        </p:nvGraphicFramePr>
        <p:xfrm>
          <a:off x="642910" y="1785926"/>
          <a:ext cx="7615262" cy="43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85786" y="514159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2: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Realizar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busca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ativa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100% das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gestantes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faltosas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às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consultas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-natal.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5786" y="6215082"/>
            <a:ext cx="7286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Figura 3. P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roporção de gestantes faltosas às consultas que receberam busca ativa.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28992" y="285749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66,7%</a:t>
            </a:r>
            <a:endParaRPr lang="pt-BR" b="1" dirty="0"/>
          </a:p>
        </p:txBody>
      </p:sp>
      <p:sp>
        <p:nvSpPr>
          <p:cNvPr id="8" name="CaixaDeTexto 1"/>
          <p:cNvSpPr txBox="1"/>
          <p:nvPr/>
        </p:nvSpPr>
        <p:spPr>
          <a:xfrm>
            <a:off x="6858016" y="1928802"/>
            <a:ext cx="914400" cy="4286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100%</a:t>
            </a:r>
            <a:endParaRPr lang="pt-B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785786" y="1928802"/>
          <a:ext cx="7286676" cy="4197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57224" y="42860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3.1 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pelo menos um exame ginecológico por trimestre em 100% das gestantes durante o pré-natal.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flipH="1">
            <a:off x="785783" y="6215082"/>
            <a:ext cx="764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Figura 4. Proporção de gestantes com pelo menos um exame ginecológico por  trimestre </a:t>
            </a:r>
            <a:endParaRPr lang="pt-BR" sz="1400" dirty="0"/>
          </a:p>
        </p:txBody>
      </p:sp>
      <p:sp>
        <p:nvSpPr>
          <p:cNvPr id="10" name="CaixaDeTexto 1"/>
          <p:cNvSpPr txBox="1"/>
          <p:nvPr/>
        </p:nvSpPr>
        <p:spPr>
          <a:xfrm>
            <a:off x="5214942" y="3929066"/>
            <a:ext cx="914400" cy="4286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40%</a:t>
            </a:r>
            <a:endParaRPr lang="pt-BR" sz="1800" b="1" dirty="0"/>
          </a:p>
        </p:txBody>
      </p:sp>
      <p:sp>
        <p:nvSpPr>
          <p:cNvPr id="11" name="CaixaDeTexto 1"/>
          <p:cNvSpPr txBox="1"/>
          <p:nvPr/>
        </p:nvSpPr>
        <p:spPr>
          <a:xfrm>
            <a:off x="6715140" y="3714752"/>
            <a:ext cx="914400" cy="4286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44,8%</a:t>
            </a:r>
            <a:endParaRPr lang="pt-BR" sz="1800" b="1" dirty="0"/>
          </a:p>
        </p:txBody>
      </p:sp>
      <p:sp>
        <p:nvSpPr>
          <p:cNvPr id="12" name="CaixaDeTexto 1"/>
          <p:cNvSpPr txBox="1"/>
          <p:nvPr/>
        </p:nvSpPr>
        <p:spPr>
          <a:xfrm>
            <a:off x="1785918" y="4429132"/>
            <a:ext cx="914400" cy="4286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25,7%</a:t>
            </a:r>
            <a:endParaRPr lang="pt-BR" sz="1800" b="1" dirty="0"/>
          </a:p>
        </p:txBody>
      </p:sp>
      <p:sp>
        <p:nvSpPr>
          <p:cNvPr id="13" name="CaixaDeTexto 1"/>
          <p:cNvSpPr txBox="1"/>
          <p:nvPr/>
        </p:nvSpPr>
        <p:spPr>
          <a:xfrm>
            <a:off x="3500430" y="3929066"/>
            <a:ext cx="914400" cy="4286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39,6%</a:t>
            </a:r>
            <a:endParaRPr lang="pt-B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28662" y="642918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Para as Metas: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571472" y="1357298"/>
            <a:ext cx="7824790" cy="3873620"/>
          </a:xfrm>
        </p:spPr>
        <p:txBody>
          <a:bodyPr>
            <a:noAutofit/>
          </a:bodyPr>
          <a:lstStyle/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3.2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Pelo menos um exame das mamas durante o pré-natal.</a:t>
            </a:r>
          </a:p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3.3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Prescrição de suplementação de sulfato ferroso e ácido fólico.</a:t>
            </a:r>
          </a:p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3.4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Solicitação de 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ABO-Rh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3.5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Hemoglobina/hematócrito.</a:t>
            </a:r>
          </a:p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3.6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Glicemia de jejum.</a:t>
            </a:r>
          </a:p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3.7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VDRL</a:t>
            </a:r>
          </a:p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3.8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Exame de Urina tipo 1 com urocultura e antibiograma.</a:t>
            </a:r>
          </a:p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3.9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Testagem anti-HIV</a:t>
            </a:r>
          </a:p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3.10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Sorologia para hepatite B (HBsAg).</a:t>
            </a:r>
          </a:p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3.11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Sorologia para toxoplasmose (IgG e IgM).</a:t>
            </a:r>
          </a:p>
          <a:p>
            <a:pPr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3"/>
          <p:cNvGraphicFramePr>
            <a:graphicFrameLocks/>
          </p:cNvGraphicFramePr>
          <p:nvPr/>
        </p:nvGraphicFramePr>
        <p:xfrm>
          <a:off x="714348" y="1214422"/>
          <a:ext cx="7472386" cy="457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00100" y="6072206"/>
            <a:ext cx="6636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Figura 5. Proporção de gestantes com exames de sangue e urina realizados.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1"/>
          <p:cNvSpPr txBox="1"/>
          <p:nvPr/>
        </p:nvSpPr>
        <p:spPr>
          <a:xfrm>
            <a:off x="6858016" y="1714488"/>
            <a:ext cx="914400" cy="4286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100%</a:t>
            </a:r>
            <a:endParaRPr lang="pt-BR" sz="1800" b="1" dirty="0"/>
          </a:p>
        </p:txBody>
      </p:sp>
      <p:sp>
        <p:nvSpPr>
          <p:cNvPr id="6" name="CaixaDeTexto 1"/>
          <p:cNvSpPr txBox="1"/>
          <p:nvPr/>
        </p:nvSpPr>
        <p:spPr>
          <a:xfrm>
            <a:off x="5143504" y="1714488"/>
            <a:ext cx="914400" cy="4286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100%</a:t>
            </a:r>
            <a:endParaRPr lang="pt-BR" sz="1800" b="1" dirty="0"/>
          </a:p>
        </p:txBody>
      </p:sp>
      <p:sp>
        <p:nvSpPr>
          <p:cNvPr id="9" name="CaixaDeTexto 1"/>
          <p:cNvSpPr txBox="1"/>
          <p:nvPr/>
        </p:nvSpPr>
        <p:spPr>
          <a:xfrm>
            <a:off x="3500430" y="1857364"/>
            <a:ext cx="914400" cy="4286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98%</a:t>
            </a:r>
            <a:endParaRPr lang="pt-BR" sz="1800" b="1" dirty="0"/>
          </a:p>
        </p:txBody>
      </p:sp>
      <p:sp>
        <p:nvSpPr>
          <p:cNvPr id="10" name="CaixaDeTexto 1"/>
          <p:cNvSpPr txBox="1"/>
          <p:nvPr/>
        </p:nvSpPr>
        <p:spPr>
          <a:xfrm>
            <a:off x="1785918" y="1714488"/>
            <a:ext cx="914400" cy="4286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100%</a:t>
            </a:r>
            <a:endParaRPr lang="pt-BR" sz="1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57224" y="500042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a 100% das gestantes: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1328734"/>
          </a:xfrm>
        </p:spPr>
        <p:txBody>
          <a:bodyPr/>
          <a:lstStyle/>
          <a:p>
            <a:pPr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 Meta 3.12: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Completar esquema da vacina anti-tetânica em 100% das gestantes.</a:t>
            </a:r>
            <a:endParaRPr lang="pt-BR" dirty="0"/>
          </a:p>
        </p:txBody>
      </p:sp>
      <p:graphicFrame>
        <p:nvGraphicFramePr>
          <p:cNvPr id="4" name="Chart 5"/>
          <p:cNvGraphicFramePr>
            <a:graphicFrameLocks/>
          </p:cNvGraphicFramePr>
          <p:nvPr/>
        </p:nvGraphicFramePr>
        <p:xfrm>
          <a:off x="642910" y="1500174"/>
          <a:ext cx="757242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428728" y="6143644"/>
            <a:ext cx="6019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Figura 6. Proporção de gestantes com esquema completo de vacina.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type="title"/>
          </p:nvPr>
        </p:nvSpPr>
        <p:spPr>
          <a:xfrm>
            <a:off x="747738" y="274638"/>
            <a:ext cx="7467600" cy="1143000"/>
          </a:xfrm>
        </p:spPr>
        <p:txBody>
          <a:bodyPr>
            <a:normAutofit/>
          </a:bodyPr>
          <a:lstStyle/>
          <a:p>
            <a:pPr algn="just"/>
            <a:r>
              <a:rPr lang="pt-BR" sz="24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3.13: </a:t>
            </a:r>
            <a:r>
              <a:rPr lang="pt-BR" sz="2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Completar esquema da vacina hepatite B em 100% das gestantes.</a:t>
            </a:r>
            <a:endParaRPr lang="pt-BR" sz="2400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6"/>
          <p:cNvGraphicFramePr>
            <a:graphicFrameLocks/>
          </p:cNvGraphicFramePr>
          <p:nvPr/>
        </p:nvGraphicFramePr>
        <p:xfrm>
          <a:off x="857224" y="1643050"/>
          <a:ext cx="6858047" cy="421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428728" y="6143644"/>
            <a:ext cx="6019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Figura 7. Proporção de gestantes com esquema completo de vacina.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type="title"/>
          </p:nvPr>
        </p:nvSpPr>
        <p:spPr>
          <a:xfrm>
            <a:off x="714348" y="274638"/>
            <a:ext cx="7286676" cy="1143000"/>
          </a:xfrm>
        </p:spPr>
        <p:txBody>
          <a:bodyPr>
            <a:normAutofit/>
          </a:bodyPr>
          <a:lstStyle/>
          <a:p>
            <a:pPr algn="just"/>
            <a:r>
              <a:rPr lang="pt-BR" sz="24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3.1: </a:t>
            </a:r>
            <a:r>
              <a:rPr lang="pt-BR" sz="2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</a:t>
            </a:r>
            <a:r>
              <a:rPr lang="pt-BR" sz="24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100% das gestantes avaliação de saúde bucal.</a:t>
            </a:r>
            <a:endParaRPr lang="pt-BR" sz="2400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7"/>
          <p:cNvGraphicFramePr>
            <a:graphicFrameLocks/>
          </p:cNvGraphicFramePr>
          <p:nvPr/>
        </p:nvGraphicFramePr>
        <p:xfrm>
          <a:off x="928662" y="1571612"/>
          <a:ext cx="671517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428728" y="6143644"/>
            <a:ext cx="5630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Figura 8. Proporção de gestantes com avaliação de saúde bucal.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2910" y="1857364"/>
            <a:ext cx="7686700" cy="37307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Este trabalho de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Qualificação do Pré-Natal e Puerpério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foi proposto devido uma demanda elevada de gestantes na área de abrangência estarem sem orientação e fluxo das rotinas de consulta de pré-natal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857224" y="1500174"/>
          <a:ext cx="7072362" cy="440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42910" y="50004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3.15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Realizar exame de puerpério em 100% das gestantes entre o 30º e 42º dia do pós-parto.</a:t>
            </a:r>
          </a:p>
          <a:p>
            <a:pPr algn="just"/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84203" y="6143644"/>
            <a:ext cx="5402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Figura 9. Proporção de gestantes com consulta de puerpério.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442721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4.1: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 registro na ficha espelho de pré-natal/vacinação em 100%  das gestantes.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1071538" y="1714488"/>
          <a:ext cx="6572295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884203" y="6143644"/>
            <a:ext cx="4400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Figura 10. Proporção de gestantes com registros.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1"/>
          <p:cNvSpPr txBox="1"/>
          <p:nvPr/>
        </p:nvSpPr>
        <p:spPr>
          <a:xfrm>
            <a:off x="2071670" y="1785926"/>
            <a:ext cx="882320" cy="4087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94,3%</a:t>
            </a:r>
            <a:endParaRPr lang="pt-BR" sz="1800" b="1" dirty="0"/>
          </a:p>
        </p:txBody>
      </p:sp>
      <p:sp>
        <p:nvSpPr>
          <p:cNvPr id="8" name="CaixaDeTexto 1"/>
          <p:cNvSpPr txBox="1"/>
          <p:nvPr/>
        </p:nvSpPr>
        <p:spPr>
          <a:xfrm>
            <a:off x="4975564" y="1785926"/>
            <a:ext cx="882320" cy="4087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100%</a:t>
            </a:r>
            <a:endParaRPr lang="pt-BR" sz="1800" b="1" dirty="0"/>
          </a:p>
        </p:txBody>
      </p:sp>
      <p:sp>
        <p:nvSpPr>
          <p:cNvPr id="9" name="CaixaDeTexto 1"/>
          <p:cNvSpPr txBox="1"/>
          <p:nvPr/>
        </p:nvSpPr>
        <p:spPr>
          <a:xfrm>
            <a:off x="3500430" y="1734387"/>
            <a:ext cx="882320" cy="4087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96,2%</a:t>
            </a:r>
            <a:endParaRPr lang="pt-BR" sz="1800" b="1" dirty="0"/>
          </a:p>
        </p:txBody>
      </p:sp>
      <p:sp>
        <p:nvSpPr>
          <p:cNvPr id="10" name="CaixaDeTexto 1"/>
          <p:cNvSpPr txBox="1"/>
          <p:nvPr/>
        </p:nvSpPr>
        <p:spPr>
          <a:xfrm>
            <a:off x="6404324" y="1805825"/>
            <a:ext cx="882320" cy="4087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100%</a:t>
            </a:r>
            <a:endParaRPr lang="pt-B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21429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5.1 e 6.1: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Avaliar risco gestacional em 100%  das gestantes; Garantir a 100%  das gestantes orientações nutricional durante a gestação.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1214414" y="1714488"/>
          <a:ext cx="650085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1"/>
          <p:cNvSpPr txBox="1"/>
          <p:nvPr/>
        </p:nvSpPr>
        <p:spPr>
          <a:xfrm>
            <a:off x="2189482" y="1785926"/>
            <a:ext cx="882320" cy="4087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100%</a:t>
            </a:r>
            <a:endParaRPr lang="pt-BR" sz="1800" b="1" dirty="0"/>
          </a:p>
        </p:txBody>
      </p:sp>
      <p:sp>
        <p:nvSpPr>
          <p:cNvPr id="7" name="CaixaDeTexto 1"/>
          <p:cNvSpPr txBox="1"/>
          <p:nvPr/>
        </p:nvSpPr>
        <p:spPr>
          <a:xfrm>
            <a:off x="3618242" y="1785926"/>
            <a:ext cx="882320" cy="4087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96,2%</a:t>
            </a:r>
            <a:endParaRPr lang="pt-BR" sz="1800" b="1" dirty="0"/>
          </a:p>
        </p:txBody>
      </p:sp>
      <p:sp>
        <p:nvSpPr>
          <p:cNvPr id="8" name="CaixaDeTexto 1"/>
          <p:cNvSpPr txBox="1"/>
          <p:nvPr/>
        </p:nvSpPr>
        <p:spPr>
          <a:xfrm>
            <a:off x="6500826" y="1785926"/>
            <a:ext cx="882320" cy="4087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100%</a:t>
            </a:r>
            <a:endParaRPr lang="pt-BR" sz="1800" b="1" dirty="0"/>
          </a:p>
        </p:txBody>
      </p:sp>
      <p:sp>
        <p:nvSpPr>
          <p:cNvPr id="9" name="CaixaDeTexto 1"/>
          <p:cNvSpPr txBox="1"/>
          <p:nvPr/>
        </p:nvSpPr>
        <p:spPr>
          <a:xfrm>
            <a:off x="5072066" y="1785926"/>
            <a:ext cx="882320" cy="4087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100%</a:t>
            </a:r>
            <a:endParaRPr lang="pt-BR" sz="1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42910" y="6334780"/>
            <a:ext cx="7649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Figura 11. Proporção de gestantes com avaliação de risco e com orientação nutricional.</a:t>
            </a:r>
          </a:p>
          <a:p>
            <a:pPr algn="ctr"/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58" y="142852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6.2; 6.3 e 6.4: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o aleitamento materno junto a 100% das gestantes; Orientar 100%  das gestantes sobre os cuidados com o recém-nascido e anticoncepção após parto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000100" y="1928802"/>
          <a:ext cx="678661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1"/>
          <p:cNvSpPr txBox="1"/>
          <p:nvPr/>
        </p:nvSpPr>
        <p:spPr>
          <a:xfrm>
            <a:off x="3500430" y="3571876"/>
            <a:ext cx="882320" cy="4087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43,4%</a:t>
            </a:r>
            <a:endParaRPr lang="pt-BR" sz="1800" b="1" dirty="0"/>
          </a:p>
        </p:txBody>
      </p:sp>
      <p:sp>
        <p:nvSpPr>
          <p:cNvPr id="5" name="CaixaDeTexto 1"/>
          <p:cNvSpPr txBox="1"/>
          <p:nvPr/>
        </p:nvSpPr>
        <p:spPr>
          <a:xfrm>
            <a:off x="2000232" y="2786058"/>
            <a:ext cx="882320" cy="4087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68,6%</a:t>
            </a:r>
            <a:endParaRPr lang="pt-BR" sz="1800" b="1" dirty="0"/>
          </a:p>
        </p:txBody>
      </p:sp>
      <p:sp>
        <p:nvSpPr>
          <p:cNvPr id="6" name="CaixaDeTexto 1"/>
          <p:cNvSpPr txBox="1"/>
          <p:nvPr/>
        </p:nvSpPr>
        <p:spPr>
          <a:xfrm>
            <a:off x="6500826" y="3357562"/>
            <a:ext cx="882320" cy="4087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50,7%</a:t>
            </a:r>
            <a:endParaRPr lang="pt-BR" sz="1800" b="1" dirty="0"/>
          </a:p>
        </p:txBody>
      </p:sp>
      <p:sp>
        <p:nvSpPr>
          <p:cNvPr id="7" name="CaixaDeTexto 1"/>
          <p:cNvSpPr txBox="1"/>
          <p:nvPr/>
        </p:nvSpPr>
        <p:spPr>
          <a:xfrm>
            <a:off x="5000628" y="3429000"/>
            <a:ext cx="882320" cy="4087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47,7%</a:t>
            </a:r>
            <a:endParaRPr lang="pt-BR" sz="1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0034" y="5857892"/>
            <a:ext cx="771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Figura 12. Proporção de gestantes com orientação sobre aleitamento materno; cuidados</a:t>
            </a:r>
          </a:p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 com o recém-nascido e anticoncepção pós parto.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71472" y="42860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Meta 6.5 e 6.6: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Orientar 100%  das gestantes sobre os riscos do tabagismo e do uso de álcool e drogas na gestação; orientação sobre higiene bucal.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1000100" y="2000240"/>
          <a:ext cx="647357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1"/>
          <p:cNvSpPr txBox="1"/>
          <p:nvPr/>
        </p:nvSpPr>
        <p:spPr>
          <a:xfrm>
            <a:off x="1975168" y="2091577"/>
            <a:ext cx="882320" cy="4087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100%</a:t>
            </a:r>
            <a:endParaRPr lang="pt-BR" sz="1800" b="1" dirty="0"/>
          </a:p>
        </p:txBody>
      </p:sp>
      <p:sp>
        <p:nvSpPr>
          <p:cNvPr id="7" name="CaixaDeTexto 1"/>
          <p:cNvSpPr txBox="1"/>
          <p:nvPr/>
        </p:nvSpPr>
        <p:spPr>
          <a:xfrm>
            <a:off x="6261448" y="2071678"/>
            <a:ext cx="882320" cy="4087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100%</a:t>
            </a:r>
            <a:endParaRPr lang="pt-BR" sz="1800" b="1" dirty="0"/>
          </a:p>
        </p:txBody>
      </p:sp>
      <p:sp>
        <p:nvSpPr>
          <p:cNvPr id="8" name="CaixaDeTexto 1"/>
          <p:cNvSpPr txBox="1"/>
          <p:nvPr/>
        </p:nvSpPr>
        <p:spPr>
          <a:xfrm>
            <a:off x="3403928" y="2214554"/>
            <a:ext cx="882320" cy="4087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96,2%</a:t>
            </a:r>
            <a:endParaRPr lang="pt-BR" sz="1800" b="1" dirty="0"/>
          </a:p>
        </p:txBody>
      </p:sp>
      <p:sp>
        <p:nvSpPr>
          <p:cNvPr id="9" name="CaixaDeTexto 1"/>
          <p:cNvSpPr txBox="1"/>
          <p:nvPr/>
        </p:nvSpPr>
        <p:spPr>
          <a:xfrm>
            <a:off x="4832688" y="2071678"/>
            <a:ext cx="882320" cy="4087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100%</a:t>
            </a:r>
            <a:endParaRPr lang="pt-BR" sz="1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8596" y="5929330"/>
            <a:ext cx="7430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Figura 13. Proporção de gestantes com orientação sobre tabagismo, álcool e drogas </a:t>
            </a:r>
          </a:p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E orientação sobre higiene bucal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1140"/>
            <a:ext cx="7467600" cy="70328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19176" y="1428736"/>
            <a:ext cx="7467600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Pontos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POSITIVOS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Intervenção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Ampliação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cobertura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programa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(de 22%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70,5%)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Aumento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adesão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Melhora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qualidade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atenção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Melhora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registro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informações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Mapeamento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gestantes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risco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1428736"/>
            <a:ext cx="7467600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Pontos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POSITIVOS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Intervenção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Início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-natal no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primeiro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trimestre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com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maioria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gestantes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juntamente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com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coleta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exames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laboratoriais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situação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vacinal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Incorporação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intervenção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rotina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UBS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Promoção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ações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educação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Grupo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Gestantes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20131101_14541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7643866" cy="5072098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83568" y="357166"/>
            <a:ext cx="7467600" cy="7032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GRUPOS DE GESTANTES: </a:t>
            </a:r>
            <a:r>
              <a:rPr lang="en-US" sz="2600" b="1" cap="small" noProof="0" dirty="0" err="1" smtClean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rPr>
              <a:t>durante</a:t>
            </a:r>
            <a:r>
              <a:rPr kumimoji="0" lang="en-US" sz="2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8 </a:t>
            </a:r>
            <a:r>
              <a:rPr kumimoji="0" lang="en-US" sz="26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semanas</a:t>
            </a:r>
            <a:endParaRPr kumimoji="0" lang="pt-BR" sz="2600" b="1" i="0" u="none" strike="noStrike" kern="1200" cap="small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31101_14545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714356"/>
            <a:ext cx="7786742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p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7286676" cy="54292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857364"/>
            <a:ext cx="7896228" cy="4873752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Intervenção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realizada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município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Jardinópolis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/SP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população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38.708 (IBGE, 2012)</a:t>
            </a:r>
          </a:p>
          <a:p>
            <a:pPr algn="just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smtClean="0">
                <a:latin typeface="Arial" pitchFamily="34" charset="0"/>
                <a:cs typeface="Arial" pitchFamily="34" charset="0"/>
              </a:rPr>
              <a:t>UBS Antonio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Jacomini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Possui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Unidades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Básicas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junto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com ESF.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10.000 mil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habitantes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Abrangência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bairros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sendo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localizados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área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ESF com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aproximadamente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4.000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famílias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castradas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pp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786" y="785794"/>
            <a:ext cx="7215238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1844824"/>
            <a:ext cx="7467600" cy="418796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Pontos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POSITIVOS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Intervenção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EM 15 DE AGOSTO, TODAS AS ENFERMEIRAS DAS OUTRAS 5 UBS DA CIDADE FORAM TREINADAS PARA REALIZAR AS AÇÕES DA  INTERVENÇÃO EM SEUS SERVIÇOS</a:t>
            </a:r>
          </a:p>
          <a:p>
            <a:pPr algn="ctr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357166"/>
            <a:ext cx="7467600" cy="7032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small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DISCUSSÃO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7901014" cy="4873752"/>
          </a:xfrm>
        </p:spPr>
        <p:txBody>
          <a:bodyPr/>
          <a:lstStyle/>
          <a:p>
            <a:r>
              <a:rPr lang="en-US" b="1" dirty="0" err="1" smtClean="0"/>
              <a:t>Pontos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ainda</a:t>
            </a:r>
            <a:r>
              <a:rPr lang="en-US" b="1" dirty="0" smtClean="0"/>
              <a:t> </a:t>
            </a:r>
            <a:r>
              <a:rPr lang="en-US" b="1" dirty="0" err="1" smtClean="0"/>
              <a:t>podem</a:t>
            </a:r>
            <a:r>
              <a:rPr lang="en-US" b="1" dirty="0" smtClean="0"/>
              <a:t> </a:t>
            </a:r>
            <a:r>
              <a:rPr lang="en-US" b="1" dirty="0" err="1" smtClean="0"/>
              <a:t>melhorar</a:t>
            </a:r>
            <a:r>
              <a:rPr lang="en-US" b="1" dirty="0" smtClean="0"/>
              <a:t>:</a:t>
            </a:r>
          </a:p>
          <a:p>
            <a:endParaRPr lang="en-US" b="1" dirty="0" smtClean="0"/>
          </a:p>
          <a:p>
            <a:r>
              <a:rPr lang="pt-BR" dirty="0" smtClean="0"/>
              <a:t>Contratação efetiva de um médico.</a:t>
            </a:r>
          </a:p>
          <a:p>
            <a:r>
              <a:rPr lang="pt-BR" dirty="0" smtClean="0"/>
              <a:t>Contratação efetiva de uma técnica de enfermagem.</a:t>
            </a:r>
          </a:p>
          <a:p>
            <a:r>
              <a:rPr lang="pt-BR" dirty="0" smtClean="0"/>
              <a:t>Construção de uma sala de reuniões/grupos.</a:t>
            </a:r>
          </a:p>
          <a:p>
            <a:r>
              <a:rPr lang="pt-BR" dirty="0" smtClean="0"/>
              <a:t>Melhorar a adesão das gestantes nos grupos.</a:t>
            </a:r>
          </a:p>
          <a:p>
            <a:r>
              <a:rPr lang="pt-BR" dirty="0" smtClean="0"/>
              <a:t>Montagem do consultório odontológico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REFLEXÃO CRÍTICA</a:t>
            </a:r>
            <a:endParaRPr lang="pt-BR" sz="3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2428868"/>
            <a:ext cx="7686700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Quando iniciei o projeto fazendo o levantamento da situação da unidade, percebi que havia várias coisas precisavam ser mudadas, mas não sabia como fazer e por onde começar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 descr="batizado Leo 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886060"/>
            <a:ext cx="5295920" cy="39719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467600" cy="64295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REFLEXÃO CRÍTICA</a:t>
            </a:r>
            <a:endParaRPr lang="pt-BR" sz="3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8643998" cy="364333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Conversei com 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equipe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 consegui seu apoio as coisas pareciam mais fáceis, senti que não estava sozinha e que para o projeto prosseguir era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essencial a participação de todos.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7143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REFLEXÃO CRÍTICA</a:t>
            </a:r>
            <a:endParaRPr lang="pt-BR" sz="3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572560" cy="487375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Durante a intervenção tive problemas profissionais com a falta do médico, problemas pessoais e dificuldades emocionais que me levou a pensar em desistir.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batizado Leo 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571744"/>
            <a:ext cx="6054853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467600" cy="57149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REFLEXÃO CRÍTICA</a:t>
            </a:r>
            <a:endParaRPr lang="pt-BR" sz="3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8643998" cy="4873752"/>
          </a:xfrm>
        </p:spPr>
        <p:txBody>
          <a:bodyPr>
            <a:normAutofit/>
          </a:bodyPr>
          <a:lstStyle/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Acredito que esta especialização contribuiu e muito para o meu crescimento profissional, para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aperfeiçoar a organização do trabalho na unidade e para a união da equipe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batizado Leo 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286124"/>
            <a:ext cx="4976815" cy="335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4873752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BRASIL.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Ministério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Assistência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pré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-natal. Brasília, 2000, 66p.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BRASIL.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Ministério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Cadernos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Atenção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Pré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-Natal de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Baixo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Risco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Brasília, 2012. 318p.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Atenção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à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gestante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e à puerperal no SUS – SP: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Manual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Técnico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Pré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-Natal 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organizado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Karina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calife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Tania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Lago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Carmen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Lavras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– São Paulo: SES/SP, 2010. 234p.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REFERÊNCIAS</a:t>
            </a:r>
            <a:endParaRPr lang="pt-BR" sz="3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4400" dirty="0" smtClean="0">
              <a:solidFill>
                <a:schemeClr val="accent3"/>
              </a:solidFill>
            </a:endParaRPr>
          </a:p>
          <a:p>
            <a:endParaRPr lang="pt-BR" sz="4400" dirty="0" smtClean="0">
              <a:solidFill>
                <a:schemeClr val="accent3"/>
              </a:solidFill>
            </a:endParaRPr>
          </a:p>
          <a:p>
            <a:endParaRPr lang="pt-BR" sz="4400" dirty="0" smtClean="0">
              <a:solidFill>
                <a:schemeClr val="accent3"/>
              </a:solidFill>
            </a:endParaRPr>
          </a:p>
          <a:p>
            <a:endParaRPr lang="pt-BR" sz="4400" dirty="0">
              <a:solidFill>
                <a:schemeClr val="accent3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 rot="20443714">
            <a:off x="4733883" y="4972071"/>
            <a:ext cx="38536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OBRIGADA</a:t>
            </a:r>
            <a:endParaRPr lang="pt-BR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Imagem 3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737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versas-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787208" cy="52051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Na  área de abrangência da UBS existem aproximadamente 3.240 mulheres em idade fértil e antes do início da intervenção a cobertura do Programa de Pré-Natal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era de aproximadamente 22%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Havia uma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baixa Adesão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às consultas e grupos de gestantes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348" y="2357430"/>
            <a:ext cx="7467600" cy="2087670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Qualificação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Pré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-Natal 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Unidade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Básica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Antônio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Jacomini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 ESPECÍFICOS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1285860"/>
            <a:ext cx="7467600" cy="4873752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Ampliar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cobertura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pré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-natal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puerpério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Aumentar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 adesão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pré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-natal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Melhorar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qualidade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atenção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pré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-natal 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puerpério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realizado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unidade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Melhorar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registro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informações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Mapear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gestantes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risco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Promover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ações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educação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saúde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todas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gestantes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METAS ESTABELECIDAS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1285860"/>
            <a:ext cx="7467600" cy="4873752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1.   Metas de cobertura: 60%</a:t>
            </a: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pt-B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Ampliar a cobertura das gestantes residentes na área de abrangência da unidade de saúde para 60%.</a:t>
            </a:r>
          </a:p>
          <a:p>
            <a:pPr marL="457200" lvl="0" indent="-457200" algn="just">
              <a:buFont typeface="Wingdings" pitchFamily="2" charset="2"/>
              <a:buChar char="ü"/>
            </a:pPr>
            <a:endParaRPr lang="pt-BR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pt-B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Garantir a captação de 60% das gestantes residentes na área de abrangência da unidade de saúde no primeiro trimestre de gestação</a:t>
            </a:r>
            <a:endParaRPr lang="pt-BR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ü"/>
            </a:pPr>
            <a:endParaRPr lang="pt-BR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2.   Metas de Qualidade: 100%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67600" cy="78581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143932" cy="48737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Período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intervenção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semanas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meses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setembro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2013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janeiro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2014 </a:t>
            </a:r>
          </a:p>
          <a:p>
            <a:pPr>
              <a:lnSpc>
                <a:spcPct val="150000"/>
              </a:lnSpc>
            </a:pP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População-alvo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Gestantes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Puérperas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residentes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área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abrangência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UBS</a:t>
            </a:r>
          </a:p>
          <a:p>
            <a:pPr>
              <a:lnSpc>
                <a:spcPct val="150000"/>
              </a:lnSpc>
            </a:pP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Protocolo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ambos do MS,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Assistência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Pré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-Natal – 2000;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Cadernos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Atenção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Pré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-Natal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Baixo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Risco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– 2012 e Manual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Técnico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Pré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-Natal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2010.</a:t>
            </a:r>
            <a:endParaRPr lang="en-US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-101" charset="2"/>
              <a:buChar char="v"/>
            </a:pPr>
            <a:r>
              <a:rPr lang="pt-BR" altLang="pt-BR" sz="2200" b="1" dirty="0" smtClean="0">
                <a:latin typeface="Arial" pitchFamily="34" charset="0"/>
                <a:cs typeface="Arial" pitchFamily="34" charset="0"/>
              </a:rPr>
              <a:t>Ficha espelho </a:t>
            </a:r>
            <a:r>
              <a:rPr lang="pt-BR" altLang="pt-BR" sz="2200" dirty="0" smtClean="0">
                <a:latin typeface="Arial" pitchFamily="34" charset="0"/>
                <a:cs typeface="Arial" pitchFamily="34" charset="0"/>
              </a:rPr>
              <a:t>do MS: Programa de Humanização no Pré-Natal e Nascimento e </a:t>
            </a:r>
            <a:r>
              <a:rPr lang="pt-BR" altLang="pt-BR" sz="2200" b="1" dirty="0" smtClean="0">
                <a:latin typeface="Arial" pitchFamily="34" charset="0"/>
                <a:cs typeface="Arial" pitchFamily="34" charset="0"/>
              </a:rPr>
              <a:t>planilha de coleta de </a:t>
            </a:r>
          </a:p>
          <a:p>
            <a:pPr>
              <a:lnSpc>
                <a:spcPct val="150000"/>
              </a:lnSpc>
              <a:buNone/>
            </a:pPr>
            <a:r>
              <a:rPr lang="pt-BR" altLang="pt-BR" sz="2200" b="1" dirty="0" smtClean="0">
                <a:latin typeface="Arial" pitchFamily="34" charset="0"/>
                <a:cs typeface="Arial" pitchFamily="34" charset="0"/>
              </a:rPr>
              <a:t>   dados </a:t>
            </a:r>
            <a:r>
              <a:rPr lang="pt-BR" altLang="pt-BR" sz="2200" dirty="0" smtClean="0">
                <a:latin typeface="Arial" pitchFamily="34" charset="0"/>
                <a:cs typeface="Arial" pitchFamily="34" charset="0"/>
              </a:rPr>
              <a:t>ofertadas pelo curso de Especialização em Saúde da  Família – UNASUS/UFPEL</a:t>
            </a:r>
          </a:p>
          <a:p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763</TotalTime>
  <Words>1351</Words>
  <Application>Microsoft Office PowerPoint</Application>
  <PresentationFormat>Apresentação na tela (4:3)</PresentationFormat>
  <Paragraphs>191</Paragraphs>
  <Slides>38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Century Schoolbook</vt:lpstr>
      <vt:lpstr>Wingdings</vt:lpstr>
      <vt:lpstr>Wingdings 2</vt:lpstr>
      <vt:lpstr>Balcão Envidraçado</vt:lpstr>
      <vt:lpstr>QUALIFICAÇÃO DO PRÉ-NATAL E PUERPÉRIO DA UNIDADE BÁSICA DE SAÚDE ANTÔNIO JACOMINI, JARDINÓPOLIS/SP</vt:lpstr>
      <vt:lpstr>INTRODUÇÃO</vt:lpstr>
      <vt:lpstr>INTRODUÇÃO</vt:lpstr>
      <vt:lpstr>Apresentação do PowerPoint</vt:lpstr>
      <vt:lpstr>INTRODUÇÃO</vt:lpstr>
      <vt:lpstr>OBJETIVO GERAL</vt:lpstr>
      <vt:lpstr>OBJETIVO ESPECÍFICOS</vt:lpstr>
      <vt:lpstr>METAS ESTABELECIDAS</vt:lpstr>
      <vt:lpstr>Metodologia</vt:lpstr>
      <vt:lpstr>Metodologia</vt:lpstr>
      <vt:lpstr>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Meta 3.13: Completar esquema da vacina hepatite B em 100% das gestantes.</vt:lpstr>
      <vt:lpstr>Meta 3.1: Realizar em 100% das gestantes avaliação de saúde bucal.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DISCUSSÃO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Apresentação do PowerPoint</vt:lpstr>
      <vt:lpstr>REFLEXÃO CRÍTICA</vt:lpstr>
      <vt:lpstr>REFLEXÃO CRÍTICA</vt:lpstr>
      <vt:lpstr>REFLEXÃO CRÍTICA</vt:lpstr>
      <vt:lpstr>REFLEXÃO CRÍTICA</vt:lpstr>
      <vt:lpstr>REFERÊNCIAS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Do Pré-Natal E Puerpério Da Unidade Básica De Saúde Antônio Jacomini, Jardinópolis/Sp</dc:title>
  <dc:creator>Alexandre Mateus</dc:creator>
  <cp:lastModifiedBy>Usuario</cp:lastModifiedBy>
  <cp:revision>63</cp:revision>
  <dcterms:created xsi:type="dcterms:W3CDTF">2014-03-29T12:00:21Z</dcterms:created>
  <dcterms:modified xsi:type="dcterms:W3CDTF">2014-08-20T12:25:16Z</dcterms:modified>
</cp:coreProperties>
</file>