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71" r:id="rId3"/>
    <p:sldId id="367" r:id="rId4"/>
    <p:sldId id="368" r:id="rId5"/>
    <p:sldId id="272" r:id="rId6"/>
    <p:sldId id="370" r:id="rId7"/>
    <p:sldId id="314" r:id="rId8"/>
    <p:sldId id="310" r:id="rId9"/>
    <p:sldId id="375" r:id="rId10"/>
    <p:sldId id="275" r:id="rId11"/>
    <p:sldId id="277" r:id="rId12"/>
    <p:sldId id="366" r:id="rId13"/>
    <p:sldId id="259" r:id="rId14"/>
    <p:sldId id="278" r:id="rId15"/>
    <p:sldId id="315" r:id="rId16"/>
    <p:sldId id="316" r:id="rId17"/>
    <p:sldId id="279" r:id="rId18"/>
    <p:sldId id="320" r:id="rId19"/>
    <p:sldId id="322" r:id="rId20"/>
    <p:sldId id="325" r:id="rId21"/>
    <p:sldId id="328" r:id="rId22"/>
    <p:sldId id="330" r:id="rId23"/>
    <p:sldId id="336" r:id="rId24"/>
    <p:sldId id="339" r:id="rId25"/>
    <p:sldId id="342" r:id="rId26"/>
    <p:sldId id="345" r:id="rId27"/>
    <p:sldId id="346" r:id="rId28"/>
    <p:sldId id="348" r:id="rId29"/>
    <p:sldId id="350" r:id="rId30"/>
    <p:sldId id="347" r:id="rId31"/>
    <p:sldId id="353" r:id="rId32"/>
    <p:sldId id="356" r:id="rId33"/>
    <p:sldId id="358" r:id="rId34"/>
    <p:sldId id="265" r:id="rId35"/>
    <p:sldId id="372" r:id="rId36"/>
    <p:sldId id="374" r:id="rId37"/>
    <p:sldId id="267" r:id="rId38"/>
    <p:sldId id="268" r:id="rId39"/>
    <p:sldId id="373" r:id="rId40"/>
    <p:sldId id="311" r:id="rId4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>
      <p:cViewPr>
        <p:scale>
          <a:sx n="76" d="100"/>
          <a:sy n="76" d="100"/>
        </p:scale>
        <p:origin x="-121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ne_000\AppData\Roaming\Microsoft\Excel\Aline_Fernanda%20-%20marcinia%20(1)%20(version%20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ne_000\Desktop\Planilha%20correta%2021%2007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liente\Documents\A%20-%20ORIENTA&#199;&#195;O%20especilistas%202013\UNIDADE%20%203-%20INTERVEN&#199;&#195;O%2020-09\1.%20%20%20ALINE\Planilha%20correta%2021%2007%20alin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ne_000\Desktop\TCC\Planilha%20correta%2021%200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ne_000\AppData\Local\Microsoft\Windows\INetCache\IE\9RCAB3H8\Planilha%20correta%2021%200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ne_000\AppData\Roaming\Microsoft\Excel\Aline_Fernanda%20-%20marcinia%20(1)%20(version%201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ne_000\Desktop\Planilha%20correta%2021%200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ne_000\AppData\Roaming\Microsoft\Excel\Aline_Fernanda%20-%20marcinia%20(1)%20(version%20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ne_000\AppData\Roaming\Microsoft\Excel\Aline_Fernanda%20-%20marcinia%20(1)%20(version%201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ne_000\Desktop\Planilha%20correta%2021%2007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liente\Documents\A%20-%20ORIENTA&#199;&#195;O%20especilistas%202013\UNIDADE%20%203-%20INTERVEN&#199;&#195;O%2020-09\1.%20%20%20ALINE\Planilha%20correta%2021%2007%20alin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50749301498601"/>
          <c:y val="2.9163773883103341E-2"/>
          <c:w val="0.83548175429684191"/>
          <c:h val="0.791716196765726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0.17777777777777778</c:v>
                </c:pt>
                <c:pt idx="1">
                  <c:v>0.2</c:v>
                </c:pt>
                <c:pt idx="2">
                  <c:v>0.22222222222222249</c:v>
                </c:pt>
                <c:pt idx="3">
                  <c:v>0.26666666666666727</c:v>
                </c:pt>
              </c:numCache>
            </c:numRef>
          </c:val>
        </c:ser>
        <c:axId val="77237632"/>
        <c:axId val="77325440"/>
      </c:barChart>
      <c:catAx>
        <c:axId val="77237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25440"/>
        <c:crosses val="autoZero"/>
        <c:auto val="1"/>
        <c:lblAlgn val="ctr"/>
        <c:lblOffset val="100"/>
      </c:catAx>
      <c:valAx>
        <c:axId val="773254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2376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Indicadores!$C$153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Indicadores!$D$152:$G$152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Indicadores!$D$153:$G$153</c:f>
              <c:numCache>
                <c:formatCode>0.0%</c:formatCode>
                <c:ptCount val="4"/>
                <c:pt idx="0">
                  <c:v>0.875000000000004</c:v>
                </c:pt>
                <c:pt idx="1">
                  <c:v>0.44444444444444442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86943232"/>
        <c:axId val="86944768"/>
      </c:barChart>
      <c:catAx>
        <c:axId val="86943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944768"/>
        <c:crosses val="autoZero"/>
        <c:auto val="1"/>
        <c:lblAlgn val="ctr"/>
        <c:lblOffset val="100"/>
      </c:catAx>
      <c:valAx>
        <c:axId val="869447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9432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074705618458474"/>
          <c:y val="2.7613211244522054E-2"/>
          <c:w val="0.85181094551935033"/>
          <c:h val="0.8364064559803325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Indicadores!$C$158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Indicadores!$D$157:$G$157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Indicadores!$D$158:$G$158</c:f>
              <c:numCache>
                <c:formatCode>0.0%</c:formatCode>
                <c:ptCount val="4"/>
                <c:pt idx="0">
                  <c:v>1</c:v>
                </c:pt>
                <c:pt idx="1">
                  <c:v>0.88888888888888884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93341952"/>
        <c:axId val="93343744"/>
      </c:barChart>
      <c:catAx>
        <c:axId val="93341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343744"/>
        <c:crosses val="autoZero"/>
        <c:auto val="1"/>
        <c:lblAlgn val="ctr"/>
        <c:lblOffset val="100"/>
      </c:catAx>
      <c:valAx>
        <c:axId val="933437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3419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0.75</c:v>
                </c:pt>
                <c:pt idx="1">
                  <c:v>0.77777777777777779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612992"/>
        <c:axId val="64619264"/>
      </c:barChart>
      <c:catAx>
        <c:axId val="646129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619264"/>
        <c:crosses val="autoZero"/>
        <c:auto val="1"/>
        <c:lblAlgn val="ctr"/>
        <c:lblOffset val="100"/>
      </c:catAx>
      <c:valAx>
        <c:axId val="646192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6129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8.750118397471518E-2"/>
          <c:y val="2.4210152445052972E-2"/>
          <c:w val="0.91249878487411296"/>
          <c:h val="0.898550209093622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de alto risco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8795904"/>
        <c:axId val="78797440"/>
      </c:barChart>
      <c:catAx>
        <c:axId val="78795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797440"/>
        <c:crosses val="autoZero"/>
        <c:auto val="1"/>
        <c:lblAlgn val="ctr"/>
        <c:lblOffset val="100"/>
      </c:catAx>
      <c:valAx>
        <c:axId val="787974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87959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79382400"/>
        <c:axId val="79383936"/>
      </c:barChart>
      <c:catAx>
        <c:axId val="79382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383936"/>
        <c:crosses val="autoZero"/>
        <c:auto val="1"/>
        <c:lblAlgn val="ctr"/>
        <c:lblOffset val="100"/>
      </c:catAx>
      <c:valAx>
        <c:axId val="793839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3824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busca ativa realizada às gestantes faltosas às consultas odontológicas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79403648"/>
        <c:axId val="79036800"/>
      </c:barChart>
      <c:catAx>
        <c:axId val="79403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036800"/>
        <c:crosses val="autoZero"/>
        <c:auto val="1"/>
        <c:lblAlgn val="ctr"/>
        <c:lblOffset val="100"/>
      </c:catAx>
      <c:valAx>
        <c:axId val="790368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4036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Indicadores!$C$107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Indicadores!$D$106:$G$106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Indicadores!$D$107:$G$107</c:f>
              <c:numCache>
                <c:formatCode>0.0%</c:formatCode>
                <c:ptCount val="4"/>
                <c:pt idx="0">
                  <c:v>1</c:v>
                </c:pt>
                <c:pt idx="1">
                  <c:v>0.88888888888888884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9043584"/>
        <c:axId val="86840064"/>
      </c:barChart>
      <c:catAx>
        <c:axId val="790435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840064"/>
        <c:crosses val="autoZero"/>
        <c:auto val="1"/>
        <c:lblAlgn val="ctr"/>
        <c:lblOffset val="100"/>
      </c:catAx>
      <c:valAx>
        <c:axId val="868400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0435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gestantes com exame de puerpério entre 30º e 42º dia do pós-parto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Indicadores!$D$111:$G$111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Indicadores!$D$112:$G$112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0.25</c:v>
                </c:pt>
              </c:numCache>
            </c:numRef>
          </c:val>
        </c:ser>
        <c:axId val="86850944"/>
        <c:axId val="86881408"/>
      </c:barChart>
      <c:catAx>
        <c:axId val="86850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881408"/>
        <c:crosses val="autoZero"/>
        <c:auto val="1"/>
        <c:lblAlgn val="ctr"/>
        <c:lblOffset val="100"/>
      </c:catAx>
      <c:valAx>
        <c:axId val="868814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8509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Indicadores!$C$117</c:f>
              <c:strCache>
                <c:ptCount val="1"/>
                <c:pt idx="0">
                  <c:v>Proporção de gestantes com primeira consulta odontológica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Indicadores!$D$116:$G$116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Indicadores!$D$117:$G$117</c:f>
              <c:numCache>
                <c:formatCode>0.0%</c:formatCode>
                <c:ptCount val="4"/>
                <c:pt idx="0">
                  <c:v>0.16666666666666666</c:v>
                </c:pt>
                <c:pt idx="1">
                  <c:v>1</c:v>
                </c:pt>
                <c:pt idx="2">
                  <c:v>0.8</c:v>
                </c:pt>
                <c:pt idx="3">
                  <c:v>1</c:v>
                </c:pt>
              </c:numCache>
            </c:numRef>
          </c:val>
        </c:ser>
        <c:axId val="76296192"/>
        <c:axId val="76297728"/>
      </c:barChart>
      <c:catAx>
        <c:axId val="76296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297728"/>
        <c:crosses val="autoZero"/>
        <c:auto val="1"/>
        <c:lblAlgn val="ctr"/>
        <c:lblOffset val="100"/>
      </c:catAx>
      <c:valAx>
        <c:axId val="762977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2961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Indicadores!$C$132</c:f>
              <c:strCache>
                <c:ptCount val="1"/>
                <c:pt idx="0">
                  <c:v>Proporção de gestantes com avaliação de prioridade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Indicadores!$D$131:$G$131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Indicadores!$D$132:$G$132</c:f>
              <c:numCache>
                <c:formatCode>0.0%</c:formatCode>
                <c:ptCount val="4"/>
                <c:pt idx="0">
                  <c:v>0.875000000000004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93308800"/>
        <c:axId val="93310336"/>
      </c:barChart>
      <c:catAx>
        <c:axId val="93308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310336"/>
        <c:crosses val="autoZero"/>
        <c:auto val="1"/>
        <c:lblAlgn val="ctr"/>
        <c:lblOffset val="100"/>
      </c:catAx>
      <c:valAx>
        <c:axId val="933103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30880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F66D9-241A-457A-A430-8FC6D31F20B2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9516-B763-4A7E-9071-F9ADD1E561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1959-EAFD-408A-8DB6-05A4D1A0E9AA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AB041-7CD9-4E67-8AEF-0FDC9880D5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76115-ED5A-42B0-8190-3DC311244896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5E64-3AB3-4C18-BF62-1A864D8709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F5127-5A59-4F9B-B1EF-94B8539B8F22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04DF-664F-4AB0-88D3-3456E9C890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A69C3-8BB0-4416-869E-822EE2162651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C60E-5BA0-4C7D-BA33-AE01BFB943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7C8FA-F79C-418F-99CC-23CE79620EF2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BB9E-97F6-45BB-874E-9C461A19BD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E3C0-5CC7-46F5-8C88-769C5E7242E3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583BA-6856-4058-861E-A14CD117D5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D34B-A7B5-445A-B8B8-15F1CCB657DB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5D48-2026-44D1-88FC-B19C4DD983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B115-ED49-47D5-B757-CDEC2D2B7F6A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D6E7-825D-4C3E-93C8-C624776F7E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1C47-9BC5-4E96-9E08-2E6A87C22023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C92D-B9CF-4CF5-9BF0-D3C7A47CD5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E7FF-1632-4D41-BC91-7E7BC5F6D792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2436-9E5A-4CD6-8EA6-8BC90E77F5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31273D-0FA0-4037-9A3E-C75F65D2B071}" type="datetimeFigureOut">
              <a:rPr lang="pt-BR"/>
              <a:pPr>
                <a:defRPr/>
              </a:pPr>
              <a:t>27/10/2014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E5EAF8-432D-4572-8E7D-416BA9A7E6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7859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UNIVERSIDADE ABERTA DO SUS</a:t>
            </a:r>
            <a:r>
              <a:rPr lang="pt-B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B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UNIVERSIDADE FEDERAL DE PELOTAS</a:t>
            </a:r>
            <a:r>
              <a:rPr lang="pt-B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B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CURSO DE ESPECIALIZAÇÃO EM SAÚDE DA FAMÍLIA</a:t>
            </a:r>
            <a:r>
              <a:rPr lang="pt-B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B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MODALIDADE A DISTÂNCIA</a:t>
            </a:r>
            <a:endParaRPr lang="pt-BR" sz="2400" dirty="0"/>
          </a:p>
        </p:txBody>
      </p:sp>
      <p:sp>
        <p:nvSpPr>
          <p:cNvPr id="2051" name="Espaço Reservado para Conteúdo 2"/>
          <p:cNvSpPr>
            <a:spLocks noGrp="1"/>
          </p:cNvSpPr>
          <p:nvPr>
            <p:ph idx="1"/>
          </p:nvPr>
        </p:nvSpPr>
        <p:spPr>
          <a:xfrm>
            <a:off x="214313" y="2286000"/>
            <a:ext cx="8572500" cy="39290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t-BR" b="1" dirty="0" smtClean="0"/>
              <a:t>MELHORIA DA ATENÇÃO AO PRÉ-NATAL E PUERPÉRIO NA UBS/ESF 1º DE MAIO I  NO MUNICÍPIO DE FARROUPILHA (RS)</a:t>
            </a:r>
            <a:endParaRPr lang="pt-BR" dirty="0" smtClean="0"/>
          </a:p>
          <a:p>
            <a:pPr algn="ctr" eaLnBrk="1" hangingPunct="1">
              <a:buFont typeface="Arial" charset="0"/>
              <a:buNone/>
            </a:pPr>
            <a:endParaRPr lang="pt-BR" dirty="0" smtClean="0"/>
          </a:p>
          <a:p>
            <a:pPr algn="ctr" eaLnBrk="1" hangingPunct="1">
              <a:buFont typeface="Arial" charset="0"/>
              <a:buNone/>
            </a:pPr>
            <a:r>
              <a:rPr lang="pt-BR" b="1" i="1" dirty="0" smtClean="0"/>
              <a:t>ALINE PELENTIR MACHADO</a:t>
            </a:r>
          </a:p>
          <a:p>
            <a:pPr algn="ctr" eaLnBrk="1" hangingPunct="1">
              <a:buFont typeface="Arial" charset="0"/>
              <a:buNone/>
            </a:pPr>
            <a:endParaRPr lang="pt-BR" dirty="0" smtClean="0">
              <a:latin typeface="Arial Rounded MT Bold" pitchFamily="34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pt-BR" dirty="0" smtClean="0">
                <a:latin typeface="Arial Rounded MT Bold" pitchFamily="34" charset="0"/>
              </a:rPr>
              <a:t>Orientadora: Maria Fernanda </a:t>
            </a:r>
            <a:r>
              <a:rPr lang="pt-BR" dirty="0" err="1" smtClean="0">
                <a:latin typeface="Arial Rounded MT Bold" pitchFamily="34" charset="0"/>
              </a:rPr>
              <a:t>Espíndola</a:t>
            </a:r>
            <a:endParaRPr lang="pt-BR" dirty="0" smtClean="0">
              <a:latin typeface="Arial Rounded MT Bold" pitchFamily="34" charset="0"/>
            </a:endParaRPr>
          </a:p>
        </p:txBody>
      </p:sp>
      <p:pic>
        <p:nvPicPr>
          <p:cNvPr id="2052" name="Imagem 1" descr="ufpe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11620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m 4" descr="logo_saudeFamil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155575"/>
            <a:ext cx="11049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43938" cy="1511300"/>
          </a:xfrm>
        </p:spPr>
        <p:txBody>
          <a:bodyPr/>
          <a:lstStyle/>
          <a:p>
            <a:pPr eaLnBrk="1" hangingPunct="1"/>
            <a:r>
              <a:rPr lang="pt-BR" sz="3600" b="1" dirty="0" smtClean="0"/>
              <a:t>SITUAÇÃO DA AÇÃO PROGRAMÁTICA NA  UNIDADE ANTES DA INTERVENÇÃO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714375" y="1785938"/>
            <a:ext cx="7715250" cy="47148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800" dirty="0" smtClean="0"/>
              <a:t>Baixo número de gestantes da área adstrita;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dirty="0" smtClean="0"/>
              <a:t>Ausência de  controle em relação aos vários dados abordados do pré-natal;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dirty="0" smtClean="0"/>
              <a:t>Atividade educativas coletivas  com baixa adesão;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dirty="0" smtClean="0"/>
              <a:t>Pré-natal odontológico insatisfatório, não contemplando as ações conforme protocolo do 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3600" dirty="0" smtClean="0">
                <a:latin typeface="Arial Rounded MT Bold" pitchFamily="34" charset="0"/>
              </a:rPr>
              <a:t/>
            </a:r>
            <a:br>
              <a:rPr lang="pt-BR" sz="3600" dirty="0" smtClean="0">
                <a:latin typeface="Arial Rounded MT Bold" pitchFamily="34" charset="0"/>
              </a:rPr>
            </a:br>
            <a:r>
              <a:rPr lang="pt-BR" sz="4900" b="1" dirty="0" smtClean="0">
                <a:latin typeface="+mn-lt"/>
              </a:rPr>
              <a:t>JUSTIFICATIVA</a:t>
            </a:r>
            <a:br>
              <a:rPr lang="pt-BR" sz="4900" b="1" dirty="0" smtClean="0">
                <a:latin typeface="+mn-lt"/>
              </a:rPr>
            </a:br>
            <a:r>
              <a:rPr lang="pt-BR" sz="2400" dirty="0" smtClean="0">
                <a:latin typeface="Arial Rounded MT Bold" pitchFamily="34" charset="0"/>
              </a:rPr>
              <a:t/>
            </a:r>
            <a:br>
              <a:rPr lang="pt-BR" sz="2400" dirty="0" smtClean="0">
                <a:latin typeface="Arial Rounded MT Bold" pitchFamily="34" charset="0"/>
              </a:rPr>
            </a:br>
            <a:endParaRPr lang="pt-BR" sz="2400" dirty="0" smtClean="0">
              <a:latin typeface="Arial Rounded MT Bold" pitchFamily="34" charset="0"/>
            </a:endParaRP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800" smtClean="0"/>
              <a:t>A intervenção justifica-se pelo baixo número de gestantes da área acompanhadas na unidade de saúde, apenas cinco</a:t>
            </a:r>
            <a:r>
              <a:rPr lang="pt-BR" sz="2800" smtClean="0">
                <a:solidFill>
                  <a:srgbClr val="FF0000"/>
                </a:solidFill>
              </a:rPr>
              <a:t> </a:t>
            </a:r>
            <a:r>
              <a:rPr lang="pt-BR" sz="2800" smtClean="0"/>
              <a:t>( 62,5%) de oito cadastradas realizam o pré-natal na unidade, muitas vezes por desconhecimento que na unidade se oferece todos os meios necessários para um bom pré-natal.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POPULAÇÃO ALVO</a:t>
            </a:r>
            <a:endParaRPr lang="pt-BR" b="1" dirty="0" smtClean="0"/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571500" y="2071688"/>
            <a:ext cx="7686675" cy="37576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800" smtClean="0"/>
              <a:t>Gestantes residentes na área adstrita da unidade, segundo estimativa seria de 1,5% da população total, sendo que deveriam ser 45 gestantes, mas encontramos no decorrer da intervenção 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latin typeface="Arial Rounded MT Bold" pitchFamily="34" charset="0"/>
              </a:rPr>
              <a:t/>
            </a:r>
            <a:br>
              <a:rPr lang="pt-BR" sz="3600" dirty="0" smtClean="0">
                <a:latin typeface="Arial Rounded MT Bold" pitchFamily="34" charset="0"/>
              </a:rPr>
            </a:br>
            <a:r>
              <a:rPr lang="pt-BR" sz="4700" b="1" dirty="0" smtClean="0"/>
              <a:t>OBJETIVO GERAL DA INTERVENÇÃO</a:t>
            </a:r>
            <a:br>
              <a:rPr lang="pt-BR" sz="4700" b="1" dirty="0" smtClean="0"/>
            </a:br>
            <a:r>
              <a:rPr lang="pt-BR" sz="4700" b="1" dirty="0" smtClean="0">
                <a:latin typeface="Arial Rounded MT Bold" pitchFamily="34" charset="0"/>
              </a:rPr>
              <a:t/>
            </a:r>
            <a:br>
              <a:rPr lang="pt-BR" sz="4700" b="1" dirty="0" smtClean="0">
                <a:latin typeface="Arial Rounded MT Bold" pitchFamily="34" charset="0"/>
              </a:rPr>
            </a:br>
            <a:r>
              <a:rPr lang="pt-BR" sz="4000" dirty="0" smtClean="0">
                <a:latin typeface="Arial Rounded MT Bold" pitchFamily="34" charset="0"/>
              </a:rPr>
              <a:t> 	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247173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800" dirty="0" smtClean="0"/>
              <a:t>Promover a melhoria da atenção ao pré-natal na Estratégia de Saúde da Família 1º de Maio I- Farroupilha/RS.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OBJETIVOS ESPECÍFICOS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400" dirty="0" smtClean="0"/>
              <a:t>Ampliar a cobertura do pré-natal;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/>
              <a:t>Melhorar a adesão ao pré-natal;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/>
              <a:t>Melhorar a qualidade da atenção ao pré-natal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realizado na Unidade;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/>
              <a:t>Melhorar registro das informações;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/>
              <a:t>Mapear as gestantes de risco;</a:t>
            </a:r>
          </a:p>
          <a:p>
            <a:pPr eaLnBrk="1" hangingPunct="1">
              <a:lnSpc>
                <a:spcPct val="150000"/>
              </a:lnSpc>
            </a:pPr>
            <a:r>
              <a:rPr lang="pt-BR" sz="2400" dirty="0" smtClean="0"/>
              <a:t>Promover a Saúde no pré-natal.</a:t>
            </a:r>
            <a:endParaRPr lang="pt-BR" sz="24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pPr eaLnBrk="1" hangingPunct="1"/>
            <a:r>
              <a:rPr lang="pt-BR" b="1" dirty="0" smtClean="0"/>
              <a:t>METODOLOGIA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285750" y="908050"/>
            <a:ext cx="8501063" cy="5545138"/>
          </a:xfrm>
        </p:spPr>
        <p:txBody>
          <a:bodyPr/>
          <a:lstStyle/>
          <a:p>
            <a:pPr algn="just" eaLnBrk="1" hangingPunct="1"/>
            <a:endParaRPr lang="pt-BR" sz="2400" dirty="0" smtClean="0">
              <a:cs typeface="Arial" charset="0"/>
            </a:endParaRPr>
          </a:p>
          <a:p>
            <a:pPr algn="just" eaLnBrk="1" hangingPunct="1"/>
            <a:r>
              <a:rPr lang="pt-BR" sz="2400" dirty="0" smtClean="0">
                <a:cs typeface="Arial" charset="0"/>
              </a:rPr>
              <a:t>Período de 16 semanas , com início em dezembro de 2013 e término em março de 2014;</a:t>
            </a:r>
          </a:p>
          <a:p>
            <a:pPr algn="just" eaLnBrk="1" hangingPunct="1"/>
            <a:r>
              <a:rPr lang="pt-BR" sz="2400" dirty="0" smtClean="0">
                <a:cs typeface="Arial" charset="0"/>
              </a:rPr>
              <a:t>Público-alvo: gestantes e </a:t>
            </a:r>
            <a:r>
              <a:rPr lang="pt-BR" sz="2400" dirty="0" err="1" smtClean="0">
                <a:cs typeface="Arial" charset="0"/>
              </a:rPr>
              <a:t>puérperas</a:t>
            </a:r>
            <a:r>
              <a:rPr lang="pt-BR" sz="2400" dirty="0" smtClean="0">
                <a:cs typeface="Arial" charset="0"/>
              </a:rPr>
              <a:t> residentes na área de abrangência da UBS - ESF 1º de Maio I;</a:t>
            </a:r>
          </a:p>
          <a:p>
            <a:pPr algn="just" eaLnBrk="1" hangingPunct="1"/>
            <a:r>
              <a:rPr lang="pt-BR" sz="2400" dirty="0" smtClean="0">
                <a:cs typeface="Arial" charset="0"/>
              </a:rPr>
              <a:t>Planilha eletrônica para digitação dos dados disponibilizada pelo curso, a ficha de acompanhamento, carteira e prontuário das gestantes;</a:t>
            </a:r>
          </a:p>
          <a:p>
            <a:pPr eaLnBrk="1" hangingPunct="1"/>
            <a:r>
              <a:rPr lang="pt-BR" sz="2400" dirty="0" smtClean="0">
                <a:cs typeface="Arial" charset="0"/>
              </a:rPr>
              <a:t>Realizados grupos de gestantes, orientações, e integração de toda a equipe multiprofissional durante o cuidado e capacitação da equipe</a:t>
            </a:r>
            <a:r>
              <a:rPr lang="pt-BR" sz="24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LOGÍSTICA</a:t>
            </a:r>
            <a:endParaRPr lang="pt-BR" b="1" dirty="0" smtClean="0"/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z="2400" dirty="0" smtClean="0">
                <a:cs typeface="Times New Roman" pitchFamily="18" charset="0"/>
              </a:rPr>
              <a:t>Referência o Caderno de Atenção Básica nº 32, protocolo Atenção ao Pré Natal de Baixo Risco do Ministério da Saúde (MS), 2012;</a:t>
            </a:r>
          </a:p>
          <a:p>
            <a:pPr algn="just" eaLnBrk="1" hangingPunct="1"/>
            <a:r>
              <a:rPr lang="pt-BR" sz="2400" dirty="0" smtClean="0">
                <a:cs typeface="Times New Roman" pitchFamily="18" charset="0"/>
              </a:rPr>
              <a:t>Capacitação da equipe;</a:t>
            </a:r>
          </a:p>
          <a:p>
            <a:pPr algn="just" eaLnBrk="1" hangingPunct="1"/>
            <a:r>
              <a:rPr lang="pt-BR" sz="2400" dirty="0" smtClean="0">
                <a:cs typeface="Times New Roman" pitchFamily="18" charset="0"/>
              </a:rPr>
              <a:t>Instrumento de </a:t>
            </a:r>
            <a:r>
              <a:rPr lang="pt-BR" sz="2400" dirty="0" smtClean="0">
                <a:cs typeface="Times New Roman" pitchFamily="18" charset="0"/>
              </a:rPr>
              <a:t>registro: </a:t>
            </a:r>
            <a:r>
              <a:rPr lang="pt-BR" sz="2400" dirty="0" smtClean="0">
                <a:cs typeface="Times New Roman" pitchFamily="18" charset="0"/>
              </a:rPr>
              <a:t>ficha disponibilizado pelo curso e materiais reproduzidos no grupo que ficaram sob  responsabilidade da enfermeira;</a:t>
            </a:r>
          </a:p>
          <a:p>
            <a:pPr algn="just" eaLnBrk="1" hangingPunct="1"/>
            <a:r>
              <a:rPr lang="pt-BR" sz="2400" dirty="0" smtClean="0">
                <a:cs typeface="Times New Roman" pitchFamily="18" charset="0"/>
              </a:rPr>
              <a:t>Livro contemplando todos os itens da ficha e avaliando o mesmo uma vez ao mês.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229600" cy="714375"/>
          </a:xfrm>
        </p:spPr>
        <p:txBody>
          <a:bodyPr anchor="t"/>
          <a:lstStyle/>
          <a:p>
            <a:pPr eaLnBrk="1" hangingPunct="1"/>
            <a:r>
              <a:rPr lang="pt-BR" sz="3600" b="1" dirty="0" smtClean="0"/>
              <a:t>OBJETIVOS, METAS E RESULTADOS</a:t>
            </a:r>
            <a:endParaRPr lang="pt-BR" b="1" dirty="0" smtClean="0"/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357188" y="857250"/>
            <a:ext cx="8229600" cy="5381625"/>
          </a:xfrm>
        </p:spPr>
        <p:txBody>
          <a:bodyPr rtlCol="0">
            <a:normAutofit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pt-BR" sz="2400" b="1" dirty="0" smtClean="0">
                <a:cs typeface="Arial" charset="0"/>
              </a:rPr>
              <a:t>OBJETIVO 1 - AMPLIAR A COBERTURA DO PRÉ-NATAL:</a:t>
            </a:r>
          </a:p>
          <a:p>
            <a:pPr eaLnBrk="1" hangingPunct="1">
              <a:defRPr/>
            </a:pPr>
            <a:r>
              <a:rPr lang="pt-BR" sz="2400" b="1" dirty="0" smtClean="0"/>
              <a:t>Meta1. </a:t>
            </a:r>
            <a:r>
              <a:rPr lang="pt-BR" sz="2400" dirty="0" smtClean="0"/>
              <a:t> Ampliar a cobertura das gestantes residentes em 90%, na área de abrangência.</a:t>
            </a:r>
          </a:p>
          <a:p>
            <a:pPr eaLnBrk="1" hangingPunct="1">
              <a:buFont typeface="Arial" charset="0"/>
              <a:buNone/>
              <a:defRPr/>
            </a:pPr>
            <a:endParaRPr lang="pt-B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pt-B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pt-B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pt-B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pt-B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pt-BR" sz="2400" dirty="0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pt-BR" sz="1800" dirty="0" smtClean="0"/>
              <a:t>Proporção de gestantes cadastradas no Programa de Pré-natal e Puerpério. </a:t>
            </a:r>
          </a:p>
          <a:p>
            <a:pPr algn="ctr" eaLnBrk="1" hangingPunct="1">
              <a:buFont typeface="Arial" charset="0"/>
              <a:buNone/>
              <a:defRPr/>
            </a:pPr>
            <a:endParaRPr lang="pt-BR" sz="1800" dirty="0" smtClean="0"/>
          </a:p>
          <a:p>
            <a:pPr algn="ctr" eaLnBrk="1" hangingPunct="1">
              <a:defRPr/>
            </a:pPr>
            <a:r>
              <a:rPr lang="pt-BR" sz="2400" b="1" dirty="0" smtClean="0"/>
              <a:t>Meta2. </a:t>
            </a:r>
            <a:r>
              <a:rPr lang="pt-BR" sz="2400" dirty="0" smtClean="0"/>
              <a:t> Captação de 90% das gestantes residentes na área de abrangência da unidade de saúde no primeiro trimestre de gestação.</a:t>
            </a:r>
          </a:p>
          <a:p>
            <a:pPr algn="ctr" eaLnBrk="1" hangingPunct="1">
              <a:buFont typeface="Arial" charset="0"/>
              <a:buNone/>
              <a:defRPr/>
            </a:pPr>
            <a:endParaRPr lang="pt-BR" sz="1800" dirty="0" smtClean="0"/>
          </a:p>
          <a:p>
            <a:pPr eaLnBrk="1" hangingPunct="1">
              <a:buFont typeface="Arial" charset="0"/>
              <a:buNone/>
              <a:defRPr/>
            </a:pPr>
            <a:endParaRPr lang="pt-BR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 smtClean="0">
              <a:latin typeface="Arial Rounded MT Bold" pitchFamily="34" charset="0"/>
              <a:cs typeface="Arial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2071670" y="2000240"/>
          <a:ext cx="472440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28625" y="571500"/>
            <a:ext cx="8229600" cy="5929313"/>
          </a:xfrm>
        </p:spPr>
        <p:txBody>
          <a:bodyPr/>
          <a:lstStyle/>
          <a:p>
            <a:pPr algn="just" eaLnBrk="1" hangingPunct="1"/>
            <a:r>
              <a:rPr lang="pt-BR" sz="2400" b="1" dirty="0" smtClean="0"/>
              <a:t>Meta </a:t>
            </a:r>
            <a:r>
              <a:rPr lang="pt-BR" sz="2400" b="1" dirty="0" smtClean="0"/>
              <a:t>3.</a:t>
            </a:r>
            <a:r>
              <a:rPr lang="pt-BR" sz="2400" dirty="0" smtClean="0"/>
              <a:t> </a:t>
            </a:r>
            <a:r>
              <a:rPr lang="pt-BR" sz="2400" dirty="0" smtClean="0"/>
              <a:t>Ampliar a cobertura de primeira consulta odontológica em 90%, com plano de tratamento.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r>
              <a:rPr lang="pt-BR" sz="1800" dirty="0" smtClean="0"/>
              <a:t>Proporção de gestantes com primeira consulta odontológica.</a:t>
            </a:r>
          </a:p>
          <a:p>
            <a:pPr eaLnBrk="1" hangingPunct="1"/>
            <a:endParaRPr lang="pt-BR" dirty="0" smtClean="0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835697" y="1844824"/>
          <a:ext cx="5103266" cy="281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57188" y="500063"/>
            <a:ext cx="8501062" cy="6072187"/>
          </a:xfrm>
        </p:spPr>
        <p:txBody>
          <a:bodyPr/>
          <a:lstStyle/>
          <a:p>
            <a:pPr eaLnBrk="1" hangingPunct="1"/>
            <a:endParaRPr lang="pt-BR" sz="2400" b="1" dirty="0" smtClean="0"/>
          </a:p>
          <a:p>
            <a:pPr algn="just" eaLnBrk="1" hangingPunct="1"/>
            <a:r>
              <a:rPr lang="pt-BR" sz="2400" b="1" dirty="0" smtClean="0"/>
              <a:t>Meta4.</a:t>
            </a:r>
            <a:r>
              <a:rPr lang="pt-BR" sz="2400" dirty="0" smtClean="0"/>
              <a:t> </a:t>
            </a:r>
            <a:r>
              <a:rPr lang="pt-BR" sz="2400" dirty="0" smtClean="0"/>
              <a:t>Realizar </a:t>
            </a:r>
            <a:r>
              <a:rPr lang="pt-BR" sz="2400" dirty="0" smtClean="0"/>
              <a:t>primeira consulta odontológica em 80%  das gestantes classificadas como alto risco para doenças bucais.</a:t>
            </a:r>
          </a:p>
          <a:p>
            <a:pPr eaLnBrk="1" hangingPunct="1"/>
            <a:endParaRPr lang="pt-BR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endParaRPr lang="en-US" sz="1800" dirty="0" smtClean="0"/>
          </a:p>
          <a:p>
            <a:pPr algn="ctr" eaLnBrk="1" hangingPunct="1">
              <a:buFont typeface="Arial" charset="0"/>
              <a:buNone/>
            </a:pPr>
            <a:endParaRPr lang="en-US" sz="1800" dirty="0" smtClean="0"/>
          </a:p>
          <a:p>
            <a:pPr algn="ctr" eaLnBrk="1" hangingPunct="1">
              <a:buFont typeface="Arial" charset="0"/>
              <a:buNone/>
            </a:pPr>
            <a:r>
              <a:rPr lang="en-US" sz="1800" dirty="0" err="1" smtClean="0"/>
              <a:t>Proporção</a:t>
            </a:r>
            <a:r>
              <a:rPr lang="en-US" sz="1800" dirty="0" smtClean="0"/>
              <a:t> de </a:t>
            </a:r>
            <a:r>
              <a:rPr lang="en-US" sz="1800" dirty="0" err="1" smtClean="0"/>
              <a:t>gestantes</a:t>
            </a:r>
            <a:r>
              <a:rPr lang="en-US" sz="1800" dirty="0" smtClean="0"/>
              <a:t> de alto </a:t>
            </a:r>
            <a:r>
              <a:rPr lang="en-US" sz="1800" dirty="0" err="1" smtClean="0"/>
              <a:t>risco</a:t>
            </a:r>
            <a:r>
              <a:rPr lang="en-US" sz="1800" dirty="0" smtClean="0"/>
              <a:t> com </a:t>
            </a:r>
            <a:r>
              <a:rPr lang="en-US" sz="1800" dirty="0" err="1" smtClean="0"/>
              <a:t>primeira</a:t>
            </a:r>
            <a:r>
              <a:rPr lang="en-US" sz="1800" dirty="0" smtClean="0"/>
              <a:t> </a:t>
            </a:r>
            <a:r>
              <a:rPr lang="en-US" sz="1800" dirty="0" err="1" smtClean="0"/>
              <a:t>consulta</a:t>
            </a:r>
            <a:r>
              <a:rPr lang="en-US" sz="1800" dirty="0" smtClean="0"/>
              <a:t> </a:t>
            </a:r>
            <a:r>
              <a:rPr lang="en-US" sz="1800" dirty="0" err="1" smtClean="0"/>
              <a:t>odontológica</a:t>
            </a:r>
            <a:r>
              <a:rPr lang="en-US" sz="18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eaLnBrk="1" hangingPunct="1"/>
            <a:endParaRPr lang="pt-BR" dirty="0" smtClean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1714480" y="2428868"/>
          <a:ext cx="5677316" cy="269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ea typeface="ＭＳ Ｐゴシック" pitchFamily="34" charset="-128"/>
              </a:rPr>
              <a:t>CARACTERIZAÇÃO DO MUNICÍPIO</a:t>
            </a:r>
            <a:r>
              <a:rPr lang="pt-BR" dirty="0" smtClean="0">
                <a:latin typeface="Arial Rounded MT Bold" pitchFamily="34" charset="0"/>
              </a:rPr>
              <a:t/>
            </a:r>
            <a:br>
              <a:rPr lang="pt-BR" dirty="0" smtClean="0">
                <a:latin typeface="Arial Rounded MT Bold" pitchFamily="34" charset="0"/>
              </a:rPr>
            </a:br>
            <a:endParaRPr lang="pt-BR" dirty="0">
              <a:latin typeface="Arial Rounded MT Bold" pitchFamily="34" charset="0"/>
            </a:endParaRPr>
          </a:p>
        </p:txBody>
      </p:sp>
      <p:sp>
        <p:nvSpPr>
          <p:cNvPr id="3075" name="Espaço Reservado para Conteúdo 5"/>
          <p:cNvSpPr>
            <a:spLocks noGrp="1"/>
          </p:cNvSpPr>
          <p:nvPr>
            <p:ph idx="1"/>
          </p:nvPr>
        </p:nvSpPr>
        <p:spPr>
          <a:xfrm>
            <a:off x="214313" y="928688"/>
            <a:ext cx="8750300" cy="564356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800" dirty="0" smtClean="0">
                <a:cs typeface="Times New Roman" pitchFamily="18" charset="0"/>
              </a:rPr>
              <a:t>Farroupilha: berço da colonização italiana no Estado do Rio Grande do Sul.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dirty="0" smtClean="0">
                <a:cs typeface="Times New Roman" pitchFamily="18" charset="0"/>
              </a:rPr>
              <a:t>População : 63.635 habitantes.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dirty="0" smtClean="0">
                <a:cs typeface="Times New Roman" pitchFamily="18" charset="0"/>
              </a:rPr>
              <a:t>Atrações Turísticas:</a:t>
            </a:r>
          </a:p>
        </p:txBody>
      </p:sp>
      <p:pic>
        <p:nvPicPr>
          <p:cNvPr id="3076" name="Picture 2" descr="caravaggio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2592" y="3789040"/>
            <a:ext cx="1889021" cy="283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foto_salto_vento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4500" y="3789039"/>
            <a:ext cx="1877163" cy="282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b="1" smtClean="0"/>
              <a:t/>
            </a:r>
            <a:br>
              <a:rPr lang="pt-BR" sz="3200" b="1" smtClean="0"/>
            </a:br>
            <a:r>
              <a:rPr lang="pt-BR" sz="3200" b="1" smtClean="0"/>
              <a:t>OBJETIVO2: Melhorar a adesão ao pré-natal</a:t>
            </a:r>
            <a:r>
              <a:rPr lang="pt-BR" sz="3200" smtClean="0"/>
              <a:t>:</a:t>
            </a: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z="2400" b="1" dirty="0" smtClean="0"/>
              <a:t>Meta5</a:t>
            </a:r>
            <a:r>
              <a:rPr lang="pt-BR" sz="2400" dirty="0" smtClean="0"/>
              <a:t>. </a:t>
            </a:r>
            <a:r>
              <a:rPr lang="pt-BR" sz="2400" dirty="0" smtClean="0"/>
              <a:t>Realizar busca ativa de 100% das gestantes faltosas às consultas de pré-natal.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algn="ctr" eaLnBrk="1" hangingPunct="1">
              <a:buFont typeface="Arial" charset="0"/>
              <a:buNone/>
            </a:pPr>
            <a:r>
              <a:rPr lang="pt-BR" sz="1800" dirty="0" smtClean="0"/>
              <a:t>Proporção de gestantes faltosas às consultas que receberam busca ativa.</a:t>
            </a:r>
          </a:p>
          <a:p>
            <a:pPr eaLnBrk="1" hangingPunct="1"/>
            <a:endParaRPr lang="pt-BR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67744" y="2708920"/>
          <a:ext cx="4800600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57188" y="500063"/>
            <a:ext cx="8229600" cy="5929312"/>
          </a:xfrm>
        </p:spPr>
        <p:txBody>
          <a:bodyPr/>
          <a:lstStyle/>
          <a:p>
            <a:pPr eaLnBrk="1" hangingPunct="1"/>
            <a:endParaRPr lang="pt-BR" sz="2400" b="1" dirty="0" smtClean="0"/>
          </a:p>
          <a:p>
            <a:pPr eaLnBrk="1" hangingPunct="1"/>
            <a:r>
              <a:rPr lang="pt-BR" sz="2400" b="1" dirty="0" smtClean="0"/>
              <a:t>Meta 6. </a:t>
            </a:r>
            <a:r>
              <a:rPr lang="pt-BR" sz="2400" dirty="0" smtClean="0"/>
              <a:t> </a:t>
            </a:r>
            <a:r>
              <a:rPr lang="pt-BR" sz="2400" dirty="0" smtClean="0"/>
              <a:t>Realizar busca ativa a 100% das gestantes faltosas às consultas odontológicas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sz="1800" dirty="0" smtClean="0"/>
          </a:p>
          <a:p>
            <a:pPr eaLnBrk="1" hangingPunct="1">
              <a:buFont typeface="Arial" charset="0"/>
              <a:buNone/>
            </a:pPr>
            <a:endParaRPr lang="en-US" sz="1800" dirty="0" smtClean="0"/>
          </a:p>
          <a:p>
            <a:pPr eaLnBrk="1" hangingPunct="1">
              <a:buFont typeface="Arial" charset="0"/>
              <a:buNone/>
            </a:pPr>
            <a:r>
              <a:rPr lang="en-US" sz="1800" dirty="0" err="1" smtClean="0"/>
              <a:t>Proporção</a:t>
            </a:r>
            <a:r>
              <a:rPr lang="en-US" sz="1800" dirty="0" smtClean="0"/>
              <a:t> </a:t>
            </a:r>
            <a:r>
              <a:rPr lang="en-US" sz="1800" dirty="0" smtClean="0"/>
              <a:t>de </a:t>
            </a:r>
            <a:r>
              <a:rPr lang="en-US" sz="1800" dirty="0" err="1" smtClean="0"/>
              <a:t>busca</a:t>
            </a:r>
            <a:r>
              <a:rPr lang="en-US" sz="1800" dirty="0" smtClean="0"/>
              <a:t> </a:t>
            </a:r>
            <a:r>
              <a:rPr lang="en-US" sz="1800" dirty="0" err="1" smtClean="0"/>
              <a:t>ativa</a:t>
            </a:r>
            <a:r>
              <a:rPr lang="en-US" sz="1800" dirty="0" smtClean="0"/>
              <a:t> </a:t>
            </a:r>
            <a:r>
              <a:rPr lang="en-US" sz="1800" dirty="0" err="1" smtClean="0"/>
              <a:t>realizada</a:t>
            </a:r>
            <a:r>
              <a:rPr lang="en-US" sz="1800" dirty="0" smtClean="0"/>
              <a:t> </a:t>
            </a:r>
            <a:r>
              <a:rPr lang="en-US" sz="1800" dirty="0" err="1" smtClean="0"/>
              <a:t>às</a:t>
            </a:r>
            <a:r>
              <a:rPr lang="en-US" sz="1800" dirty="0" smtClean="0"/>
              <a:t> </a:t>
            </a:r>
            <a:r>
              <a:rPr lang="en-US" sz="1800" dirty="0" err="1" smtClean="0"/>
              <a:t>gestantes</a:t>
            </a:r>
            <a:r>
              <a:rPr lang="en-US" sz="1800" dirty="0" smtClean="0"/>
              <a:t> </a:t>
            </a:r>
            <a:r>
              <a:rPr lang="en-US" sz="1800" dirty="0" err="1" smtClean="0"/>
              <a:t>faltosas</a:t>
            </a:r>
            <a:r>
              <a:rPr lang="en-US" sz="1800" dirty="0" smtClean="0"/>
              <a:t> </a:t>
            </a:r>
            <a:r>
              <a:rPr lang="en-US" sz="1800" dirty="0" err="1" smtClean="0"/>
              <a:t>às</a:t>
            </a:r>
            <a:r>
              <a:rPr lang="en-US" sz="1800" dirty="0" smtClean="0"/>
              <a:t> </a:t>
            </a:r>
            <a:r>
              <a:rPr lang="en-US" sz="1800" dirty="0" err="1" smtClean="0"/>
              <a:t>consultas</a:t>
            </a:r>
            <a:r>
              <a:rPr lang="en-US" sz="1800" dirty="0" smtClean="0"/>
              <a:t> </a:t>
            </a:r>
            <a:r>
              <a:rPr lang="en-US" sz="1800" dirty="0" err="1" smtClean="0"/>
              <a:t>odontológicas</a:t>
            </a:r>
            <a:r>
              <a:rPr lang="en-US" sz="1800" dirty="0" smtClean="0"/>
              <a:t>.</a:t>
            </a:r>
          </a:p>
          <a:p>
            <a:pPr eaLnBrk="1" hangingPunct="1"/>
            <a:endParaRPr lang="pt-BR" dirty="0" smtClean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2143108" y="2143116"/>
          <a:ext cx="4618856" cy="262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b="1" smtClean="0"/>
              <a:t/>
            </a:r>
            <a:br>
              <a:rPr lang="pt-BR" sz="3200" b="1" smtClean="0"/>
            </a:br>
            <a:r>
              <a:rPr lang="pt-BR" sz="3200" b="1" smtClean="0"/>
              <a:t>OBJETIVO 3. Melhorar a qualidade da atenção ao pré-natal  e puerpério realizado na Unidade:</a:t>
            </a: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b="1" dirty="0" smtClean="0"/>
              <a:t>Meta </a:t>
            </a:r>
            <a:r>
              <a:rPr lang="pt-BR" sz="2400" b="1" dirty="0" smtClean="0"/>
              <a:t>7</a:t>
            </a:r>
            <a:r>
              <a:rPr lang="pt-BR" sz="2400" dirty="0" smtClean="0"/>
              <a:t>.  </a:t>
            </a:r>
            <a:r>
              <a:rPr lang="pt-BR" sz="2400" dirty="0" smtClean="0"/>
              <a:t>Realizar pelo menos um exame ginecológico por trimestre em 100% das gestantes durante o pré-natal.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b="1" dirty="0" smtClean="0"/>
              <a:t>Meta8</a:t>
            </a:r>
            <a:r>
              <a:rPr lang="pt-BR" sz="2400" dirty="0" smtClean="0"/>
              <a:t>. </a:t>
            </a:r>
            <a:r>
              <a:rPr lang="pt-BR" sz="2400" dirty="0" smtClean="0"/>
              <a:t>Realizar pelo menos um exame de mamas em 100% das gestantes durante o pré-natal.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b="1" dirty="0" smtClean="0"/>
              <a:t>Meta </a:t>
            </a:r>
            <a:r>
              <a:rPr lang="pt-BR" sz="2400" b="1" dirty="0" smtClean="0"/>
              <a:t>9.</a:t>
            </a:r>
            <a:r>
              <a:rPr lang="pt-BR" sz="2400" dirty="0" smtClean="0"/>
              <a:t> </a:t>
            </a:r>
            <a:r>
              <a:rPr lang="pt-BR" sz="2400" dirty="0" smtClean="0"/>
              <a:t>Garantir as gestantes a prescrição de suplementação de sulfato ferroso e ácido fólico conforme protocolo em 100% das gestantes.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85750" y="1071563"/>
            <a:ext cx="8229600" cy="5214937"/>
          </a:xfrm>
        </p:spPr>
        <p:txBody>
          <a:bodyPr/>
          <a:lstStyle/>
          <a:p>
            <a:pPr eaLnBrk="1" hangingPunct="1"/>
            <a:r>
              <a:rPr lang="pt-BR" sz="2400" b="1" dirty="0" smtClean="0"/>
              <a:t>Meta </a:t>
            </a:r>
            <a:r>
              <a:rPr lang="pt-BR" sz="2400" b="1" dirty="0" smtClean="0"/>
              <a:t>10.</a:t>
            </a:r>
            <a:r>
              <a:rPr lang="pt-BR" sz="2400" dirty="0" smtClean="0"/>
              <a:t> </a:t>
            </a:r>
            <a:r>
              <a:rPr lang="pt-BR" sz="2400" dirty="0" smtClean="0"/>
              <a:t>Garantir as gestantes à solicitação de </a:t>
            </a:r>
            <a:r>
              <a:rPr lang="pt-BR" sz="2400" dirty="0" err="1" smtClean="0"/>
              <a:t>ABO-Rh</a:t>
            </a:r>
            <a:r>
              <a:rPr lang="pt-BR" sz="2400" dirty="0" smtClean="0"/>
              <a:t>, na primeira consulta, em 100% das gestantes.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b="1" dirty="0" smtClean="0"/>
              <a:t>Meta11.</a:t>
            </a:r>
            <a:r>
              <a:rPr lang="pt-BR" sz="2400" dirty="0" smtClean="0"/>
              <a:t> </a:t>
            </a:r>
            <a:r>
              <a:rPr lang="pt-BR" sz="2400" dirty="0" smtClean="0"/>
              <a:t>Garantir as gestantes à solicitação de hemoglobina/</a:t>
            </a:r>
            <a:r>
              <a:rPr lang="pt-BR" sz="2400" dirty="0" err="1" smtClean="0"/>
              <a:t>hematócrito</a:t>
            </a:r>
            <a:r>
              <a:rPr lang="pt-BR" sz="2400" dirty="0" smtClean="0"/>
              <a:t> em dia (um na primeira consulta e outro próximo à 30ª semana de gestação), em 100% das gestantes.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dirty="0" smtClean="0"/>
              <a:t> </a:t>
            </a:r>
            <a:r>
              <a:rPr lang="pt-BR" sz="2400" b="1" dirty="0" smtClean="0"/>
              <a:t>Meta12.</a:t>
            </a:r>
            <a:r>
              <a:rPr lang="pt-BR" sz="2400" dirty="0" smtClean="0"/>
              <a:t> </a:t>
            </a:r>
            <a:r>
              <a:rPr lang="pt-BR" sz="2400" dirty="0" smtClean="0"/>
              <a:t>Garantir as gestantes a solicitação de glicemia de jejum em dia (um na primeira consulta e outro próximo à 30ª semana de gestação), em 100% das gestantes.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endParaRPr lang="pt-BR" sz="2400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28625" y="928688"/>
            <a:ext cx="8229600" cy="5286375"/>
          </a:xfrm>
        </p:spPr>
        <p:txBody>
          <a:bodyPr/>
          <a:lstStyle/>
          <a:p>
            <a:pPr eaLnBrk="1" hangingPunct="1"/>
            <a:r>
              <a:rPr lang="pt-BR" sz="2400" b="1" dirty="0" smtClean="0"/>
              <a:t>Meta13.</a:t>
            </a:r>
            <a:r>
              <a:rPr lang="pt-BR" sz="2400" dirty="0" smtClean="0"/>
              <a:t> </a:t>
            </a:r>
            <a:r>
              <a:rPr lang="pt-BR" sz="2400" dirty="0" smtClean="0"/>
              <a:t>Garantir as gestantes a solicitação de VDRL em dia (um na primeira consulta e outro próximo à 30ª semana de gestação), em 100% das gestantes.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b="1" dirty="0" smtClean="0"/>
              <a:t>Meta14</a:t>
            </a:r>
            <a:r>
              <a:rPr lang="pt-BR" sz="2400" dirty="0" smtClean="0"/>
              <a:t>. </a:t>
            </a:r>
            <a:r>
              <a:rPr lang="pt-BR" sz="2400" dirty="0" smtClean="0"/>
              <a:t>Garantir as gestantes a solicitação de exame de Urina tipo 1 com urocultura e antibiograma em dia (um na primeira consulta e outro próximo à 30ª semana de gestação), em 100% das gestantes.</a:t>
            </a:r>
          </a:p>
          <a:p>
            <a:pPr eaLnBrk="1" hangingPunct="1"/>
            <a:endParaRPr lang="pt-BR" sz="2400" b="1" dirty="0" smtClean="0"/>
          </a:p>
          <a:p>
            <a:pPr eaLnBrk="1" hangingPunct="1"/>
            <a:r>
              <a:rPr lang="pt-BR" sz="2400" b="1" dirty="0" smtClean="0"/>
              <a:t>Meta15</a:t>
            </a:r>
            <a:r>
              <a:rPr lang="pt-BR" sz="2400" dirty="0" smtClean="0"/>
              <a:t>. </a:t>
            </a:r>
            <a:r>
              <a:rPr lang="pt-BR" sz="2400" dirty="0" smtClean="0"/>
              <a:t>Garantir as gestantes a solicitação de </a:t>
            </a:r>
            <a:r>
              <a:rPr lang="pt-BR" sz="2400" dirty="0" err="1" smtClean="0"/>
              <a:t>testagem</a:t>
            </a:r>
            <a:r>
              <a:rPr lang="pt-BR" sz="2400" dirty="0" smtClean="0"/>
              <a:t> anti-HIV em dia (um na primeira consulta e outro próximo à 30ª semana de gestação), em 100% das gestantes.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28625" y="928688"/>
            <a:ext cx="8229600" cy="5143500"/>
          </a:xfrm>
        </p:spPr>
        <p:txBody>
          <a:bodyPr/>
          <a:lstStyle/>
          <a:p>
            <a:pPr eaLnBrk="1" hangingPunct="1"/>
            <a:r>
              <a:rPr lang="pt-BR" sz="2400" b="1" dirty="0" smtClean="0"/>
              <a:t>Meta16.</a:t>
            </a:r>
            <a:r>
              <a:rPr lang="pt-BR" sz="2400" dirty="0" smtClean="0"/>
              <a:t> </a:t>
            </a:r>
            <a:r>
              <a:rPr lang="pt-BR" sz="2400" dirty="0" smtClean="0"/>
              <a:t>Garantir as gestantes a solicitação de sorologia para hepatite B (HBsAg), na primeira consulta, em 100% das gestantes.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b="1" dirty="0" smtClean="0"/>
              <a:t>Meta17</a:t>
            </a:r>
            <a:r>
              <a:rPr lang="pt-BR" sz="2400" dirty="0" smtClean="0"/>
              <a:t>. </a:t>
            </a:r>
            <a:r>
              <a:rPr lang="pt-BR" sz="2400" dirty="0" smtClean="0"/>
              <a:t>Garantir a 100% das gestantes a solicitação de sorologia para toxoplasmose (IgG e IgM) na primeira consulta.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b="1" dirty="0" smtClean="0"/>
              <a:t>Meta18</a:t>
            </a:r>
            <a:r>
              <a:rPr lang="pt-BR" sz="2400" dirty="0" smtClean="0"/>
              <a:t>. </a:t>
            </a:r>
            <a:r>
              <a:rPr lang="pt-BR" sz="2400" dirty="0" smtClean="0"/>
              <a:t>Garantir que 100% das gestantes completem o esquema da vacina antitetânica.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b="1" dirty="0" smtClean="0"/>
              <a:t>Meta19</a:t>
            </a:r>
            <a:r>
              <a:rPr lang="pt-BR" sz="2400" dirty="0" smtClean="0"/>
              <a:t>. </a:t>
            </a:r>
            <a:r>
              <a:rPr lang="pt-BR" sz="2400" dirty="0" smtClean="0"/>
              <a:t>Garantir que 100% das gestantes completem o esquema da vacina de Hepatite B.</a:t>
            </a:r>
          </a:p>
          <a:p>
            <a:pPr eaLnBrk="1" hangingPunct="1"/>
            <a:endParaRPr lang="pt-BR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b="1" dirty="0" smtClean="0"/>
              <a:t>Meta20.</a:t>
            </a:r>
            <a:r>
              <a:rPr lang="pt-BR" sz="2400" dirty="0" smtClean="0"/>
              <a:t> </a:t>
            </a:r>
            <a:r>
              <a:rPr lang="pt-BR" sz="2400" dirty="0" smtClean="0"/>
              <a:t>Realizar avaliação de saúde bucal em 100% das gestantes durante o pré-natal.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r>
              <a:rPr lang="pt-BR" sz="1800" dirty="0" smtClean="0"/>
              <a:t>Proporção </a:t>
            </a:r>
            <a:r>
              <a:rPr lang="pt-BR" sz="1800" dirty="0" smtClean="0"/>
              <a:t>de gestantes com avaliação de saúde bucal.</a:t>
            </a:r>
          </a:p>
          <a:p>
            <a:pPr eaLnBrk="1" hangingPunct="1"/>
            <a:endParaRPr lang="pt-BR" dirty="0" smtClean="0"/>
          </a:p>
        </p:txBody>
      </p:sp>
      <p:graphicFrame>
        <p:nvGraphicFramePr>
          <p:cNvPr id="4" name="Chart 7"/>
          <p:cNvGraphicFramePr>
            <a:graphicFrameLocks/>
          </p:cNvGraphicFramePr>
          <p:nvPr/>
        </p:nvGraphicFramePr>
        <p:xfrm>
          <a:off x="2123728" y="2636912"/>
          <a:ext cx="4676775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b="1" dirty="0" smtClean="0"/>
              <a:t>Meta21.</a:t>
            </a:r>
            <a:r>
              <a:rPr lang="pt-BR" sz="2400" dirty="0" smtClean="0"/>
              <a:t> </a:t>
            </a:r>
            <a:r>
              <a:rPr lang="pt-BR" sz="2400" dirty="0" smtClean="0"/>
              <a:t>Realizar exame de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em 100% das gestantes entre o 30º  e 42º dia do pós-parto.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algn="ctr" eaLnBrk="1" hangingPunct="1"/>
            <a:endParaRPr lang="en-US" sz="1800" dirty="0" smtClean="0"/>
          </a:p>
          <a:p>
            <a:pPr algn="ctr" eaLnBrk="1" hangingPunct="1">
              <a:buFont typeface="Arial" charset="0"/>
              <a:buNone/>
            </a:pPr>
            <a:endParaRPr lang="en-US" sz="1800" dirty="0" smtClean="0"/>
          </a:p>
          <a:p>
            <a:pPr algn="ctr" eaLnBrk="1" hangingPunct="1">
              <a:buFont typeface="Arial" charset="0"/>
              <a:buNone/>
            </a:pPr>
            <a:r>
              <a:rPr lang="en-US" sz="1800" dirty="0" err="1" smtClean="0"/>
              <a:t>Proporção</a:t>
            </a:r>
            <a:r>
              <a:rPr lang="en-US" sz="1800" dirty="0" smtClean="0"/>
              <a:t> de </a:t>
            </a:r>
            <a:r>
              <a:rPr lang="en-US" sz="1800" dirty="0" err="1" smtClean="0"/>
              <a:t>gestantes</a:t>
            </a:r>
            <a:r>
              <a:rPr lang="en-US" sz="1800" dirty="0" smtClean="0"/>
              <a:t> com </a:t>
            </a:r>
            <a:r>
              <a:rPr lang="en-US" sz="1800" dirty="0" err="1" smtClean="0"/>
              <a:t>exame</a:t>
            </a:r>
            <a:r>
              <a:rPr lang="en-US" sz="1800" dirty="0" smtClean="0"/>
              <a:t> de </a:t>
            </a:r>
            <a:r>
              <a:rPr lang="en-US" sz="1800" dirty="0" err="1" smtClean="0"/>
              <a:t>puerpério</a:t>
            </a:r>
            <a:r>
              <a:rPr lang="en-US" sz="1800" dirty="0" smtClean="0"/>
              <a:t> entre 30º e 42º </a:t>
            </a:r>
            <a:r>
              <a:rPr lang="en-US" sz="1800" dirty="0" err="1" smtClean="0"/>
              <a:t>dia</a:t>
            </a:r>
            <a:r>
              <a:rPr lang="en-US" sz="1800" dirty="0" smtClean="0"/>
              <a:t> do </a:t>
            </a:r>
            <a:r>
              <a:rPr lang="en-US" sz="1800" dirty="0" err="1" smtClean="0"/>
              <a:t>pós-parto</a:t>
            </a:r>
            <a:r>
              <a:rPr lang="en-US" sz="1800" dirty="0" smtClean="0"/>
              <a:t>.</a:t>
            </a:r>
          </a:p>
          <a:p>
            <a:pPr eaLnBrk="1" hangingPunct="1"/>
            <a:endParaRPr lang="pt-BR" sz="2000" dirty="0" smtClean="0"/>
          </a:p>
        </p:txBody>
      </p:sp>
      <p:graphicFrame>
        <p:nvGraphicFramePr>
          <p:cNvPr id="4" name="Chart 8"/>
          <p:cNvGraphicFramePr>
            <a:graphicFrameLocks/>
          </p:cNvGraphicFramePr>
          <p:nvPr/>
        </p:nvGraphicFramePr>
        <p:xfrm>
          <a:off x="2051720" y="2420888"/>
          <a:ext cx="466725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b="1" dirty="0" smtClean="0"/>
              <a:t>Meta22</a:t>
            </a:r>
            <a:r>
              <a:rPr lang="pt-BR" sz="2400" dirty="0" smtClean="0"/>
              <a:t>. </a:t>
            </a:r>
            <a:r>
              <a:rPr lang="pt-BR" sz="2400" dirty="0" smtClean="0"/>
              <a:t>Concluir o tratamento dentário em 100% das gestantes com primeira consulta odontológica.</a:t>
            </a:r>
          </a:p>
          <a:p>
            <a:pPr eaLnBrk="1" hangingPunct="1">
              <a:buFont typeface="Arial" charset="0"/>
              <a:buNone/>
            </a:pPr>
            <a:endParaRPr lang="pt-BR" sz="2000" dirty="0" smtClean="0"/>
          </a:p>
          <a:p>
            <a:pPr eaLnBrk="1" hangingPunct="1">
              <a:buFont typeface="Arial" charset="0"/>
              <a:buNone/>
            </a:pPr>
            <a:endParaRPr lang="pt-BR" sz="2000" dirty="0" smtClean="0"/>
          </a:p>
          <a:p>
            <a:pPr eaLnBrk="1" hangingPunct="1">
              <a:buFont typeface="Arial" charset="0"/>
              <a:buNone/>
            </a:pPr>
            <a:endParaRPr lang="pt-BR" sz="2000" dirty="0" smtClean="0"/>
          </a:p>
          <a:p>
            <a:pPr eaLnBrk="1" hangingPunct="1">
              <a:buFont typeface="Arial" charset="0"/>
              <a:buNone/>
            </a:pPr>
            <a:endParaRPr lang="pt-BR" sz="2000" dirty="0" smtClean="0"/>
          </a:p>
          <a:p>
            <a:pPr eaLnBrk="1" hangingPunct="1">
              <a:buFont typeface="Arial" charset="0"/>
              <a:buNone/>
            </a:pPr>
            <a:endParaRPr lang="pt-BR" sz="2000" dirty="0" smtClean="0"/>
          </a:p>
          <a:p>
            <a:pPr eaLnBrk="1" hangingPunct="1">
              <a:buFont typeface="Arial" charset="0"/>
              <a:buNone/>
            </a:pPr>
            <a:endParaRPr lang="pt-BR" sz="2000" dirty="0" smtClean="0"/>
          </a:p>
          <a:p>
            <a:pPr eaLnBrk="1" hangingPunct="1">
              <a:buFont typeface="Arial" charset="0"/>
              <a:buNone/>
            </a:pPr>
            <a:endParaRPr lang="pt-BR" sz="2000" dirty="0" smtClean="0"/>
          </a:p>
          <a:p>
            <a:pPr eaLnBrk="1" hangingPunct="1">
              <a:buFont typeface="Arial" charset="0"/>
              <a:buNone/>
            </a:pPr>
            <a:endParaRPr lang="pt-BR" sz="2000" dirty="0" smtClean="0"/>
          </a:p>
          <a:p>
            <a:pPr algn="ctr" eaLnBrk="1" hangingPunct="1">
              <a:buFont typeface="Arial" charset="0"/>
              <a:buNone/>
            </a:pPr>
            <a:r>
              <a:rPr lang="pt-BR" sz="1800" dirty="0" smtClean="0"/>
              <a:t>Proporção de gestantes com primeira consulta odontológica com tratamento dentário concluído.</a:t>
            </a:r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2051720" y="2564904"/>
          <a:ext cx="4725529" cy="2638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b="1" smtClean="0"/>
              <a:t/>
            </a:r>
            <a:br>
              <a:rPr lang="pt-BR" sz="3200" b="1" smtClean="0"/>
            </a:br>
            <a:r>
              <a:rPr lang="pt-BR" sz="3200" b="1" smtClean="0"/>
              <a:t>Objetivo 4 : Melhorar registro das informações;</a:t>
            </a:r>
            <a:r>
              <a:rPr lang="pt-BR" b="1" smtClean="0"/>
              <a:t/>
            </a:r>
            <a:br>
              <a:rPr lang="pt-BR" b="1" smtClean="0"/>
            </a:br>
            <a:endParaRPr lang="pt-BR" b="1" smtClean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z="2400" b="1" dirty="0" smtClean="0"/>
              <a:t>Meta23</a:t>
            </a:r>
            <a:r>
              <a:rPr lang="pt-BR" sz="2400" dirty="0" smtClean="0"/>
              <a:t>.Manter </a:t>
            </a:r>
            <a:r>
              <a:rPr lang="pt-BR" sz="2400" dirty="0" smtClean="0"/>
              <a:t>registro na ficha espelho de pré-natal/vacinação em 100%das gestantes.</a:t>
            </a:r>
          </a:p>
          <a:p>
            <a:pPr eaLnBrk="1" hangingPunct="1">
              <a:buFont typeface="Arial" charset="0"/>
              <a:buNone/>
            </a:pPr>
            <a:endParaRPr lang="pt-BR" sz="2400" dirty="0" smtClean="0"/>
          </a:p>
          <a:p>
            <a:pPr eaLnBrk="1" hangingPunct="1"/>
            <a:r>
              <a:rPr lang="pt-BR" sz="2400" b="1" dirty="0" smtClean="0"/>
              <a:t>Meta24</a:t>
            </a:r>
            <a:r>
              <a:rPr lang="pt-BR" sz="2400" dirty="0" smtClean="0"/>
              <a:t>.</a:t>
            </a:r>
            <a:r>
              <a:rPr lang="pt-BR" sz="2400" dirty="0" smtClean="0"/>
              <a:t> Avaliar risco gestacional em 100% das gestantes.</a:t>
            </a:r>
          </a:p>
          <a:p>
            <a:pPr eaLnBrk="1" hangingPunct="1">
              <a:buNone/>
            </a:pPr>
            <a:r>
              <a:rPr lang="pt-BR" dirty="0" smtClean="0"/>
              <a:t> </a:t>
            </a:r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 idx="4294967295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hangingPunct="1"/>
            <a:r>
              <a:rPr lang="pt-BR" sz="4000" b="1" dirty="0" smtClean="0"/>
              <a:t>LOCALIZAÇÃO DO MUNICÍPIO NO ESTADO </a:t>
            </a:r>
            <a:endParaRPr lang="pt-BR" sz="4000" b="1" dirty="0" smtClean="0"/>
          </a:p>
        </p:txBody>
      </p:sp>
      <p:pic>
        <p:nvPicPr>
          <p:cNvPr id="4099" name="Picture 5" descr="http://www.estobel.com/static/imagens/var/mapa_rs_localiza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868488"/>
            <a:ext cx="5441950" cy="470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 </a:t>
            </a:r>
            <a:br>
              <a:rPr lang="pt-BR" sz="3200" smtClean="0"/>
            </a:br>
            <a:r>
              <a:rPr lang="pt-BR" sz="3200" b="1" smtClean="0"/>
              <a:t>Objetivo5: Mapear as gestantes de risco:</a:t>
            </a: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b="1" dirty="0" smtClean="0"/>
              <a:t>Meta25.</a:t>
            </a:r>
            <a:r>
              <a:rPr lang="pt-BR" sz="2400" dirty="0" smtClean="0"/>
              <a:t> </a:t>
            </a:r>
            <a:r>
              <a:rPr lang="pt-BR" sz="2400" dirty="0" smtClean="0"/>
              <a:t>Realizar avaliação da prioridade de atendimento odontológico em 100% das gestantes cadastradas na unidade de saúde.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sz="2400" dirty="0" smtClean="0"/>
          </a:p>
          <a:p>
            <a:pPr eaLnBrk="1" hangingPunct="1"/>
            <a:endParaRPr lang="pt-BR" sz="1800" dirty="0" smtClean="0"/>
          </a:p>
          <a:p>
            <a:pPr eaLnBrk="1" hangingPunct="1">
              <a:buFont typeface="Arial" charset="0"/>
              <a:buNone/>
            </a:pPr>
            <a:r>
              <a:rPr lang="pt-BR" sz="1800" dirty="0" smtClean="0"/>
              <a:t>Proporção de gestantes com avaliação de prioridade de atendimento odontológico.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2411760" y="2564904"/>
          <a:ext cx="4681335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b="1" smtClean="0"/>
              <a:t/>
            </a:r>
            <a:br>
              <a:rPr lang="pt-BR" sz="3200" b="1" smtClean="0"/>
            </a:br>
            <a:r>
              <a:rPr lang="pt-BR" sz="3200" b="1" smtClean="0"/>
              <a:t>Objetivo6: Promover a Saúde no pré-natal: </a:t>
            </a:r>
            <a:r>
              <a:rPr lang="pt-BR" b="1" smtClean="0"/>
              <a:t/>
            </a:r>
            <a:br>
              <a:rPr lang="pt-BR" b="1" smtClean="0"/>
            </a:br>
            <a:endParaRPr lang="pt-BR" b="1" smtClean="0"/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b="1" dirty="0" smtClean="0"/>
              <a:t>Meta26.</a:t>
            </a:r>
            <a:r>
              <a:rPr lang="pt-BR" sz="2400" dirty="0" smtClean="0"/>
              <a:t> </a:t>
            </a:r>
            <a:r>
              <a:rPr lang="pt-BR" sz="2400" dirty="0" smtClean="0"/>
              <a:t>Garantir as gestantes 100% de orientação nutricional durante a gestação.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b="1" dirty="0" smtClean="0"/>
              <a:t>Meta27.</a:t>
            </a:r>
            <a:r>
              <a:rPr lang="pt-BR" sz="2400" dirty="0" smtClean="0"/>
              <a:t> </a:t>
            </a:r>
            <a:r>
              <a:rPr lang="pt-BR" sz="2400" dirty="0" smtClean="0"/>
              <a:t>Promover o aleitamento materno junto a 100% das gestantes.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b="1" dirty="0" smtClean="0"/>
              <a:t>Meta28. </a:t>
            </a:r>
            <a:r>
              <a:rPr lang="pt-BR" sz="2400" dirty="0" smtClean="0"/>
              <a:t>Orientar </a:t>
            </a:r>
            <a:r>
              <a:rPr lang="pt-BR" sz="2400" dirty="0" smtClean="0"/>
              <a:t>100% das gestantes sobre os cuidados com o recém-nascido (teste do pezinho, decúbito dorsal para dormir).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b="1" dirty="0" smtClean="0"/>
              <a:t>Meta29</a:t>
            </a:r>
            <a:r>
              <a:rPr lang="pt-BR" sz="2400" dirty="0" smtClean="0"/>
              <a:t>. </a:t>
            </a:r>
            <a:r>
              <a:rPr lang="pt-BR" sz="2400" dirty="0" smtClean="0"/>
              <a:t>Orientar 100% das gestantes  sobre anticoncepção após o parto.</a:t>
            </a:r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r>
              <a:rPr lang="pt-BR" sz="1800" dirty="0" smtClean="0"/>
              <a:t>Proporção de gestantes com orientação sobre anticoncepção após o parto.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2195736" y="2420888"/>
          <a:ext cx="4639048" cy="286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Conteúdo 2"/>
          <p:cNvSpPr>
            <a:spLocks noGrp="1"/>
          </p:cNvSpPr>
          <p:nvPr>
            <p:ph idx="1"/>
          </p:nvPr>
        </p:nvSpPr>
        <p:spPr>
          <a:xfrm>
            <a:off x="357188" y="428625"/>
            <a:ext cx="8229600" cy="5929313"/>
          </a:xfrm>
        </p:spPr>
        <p:txBody>
          <a:bodyPr/>
          <a:lstStyle/>
          <a:p>
            <a:pPr eaLnBrk="1" hangingPunct="1"/>
            <a:r>
              <a:rPr lang="pt-BR" sz="2400" b="1" dirty="0" smtClean="0"/>
              <a:t>Meta30</a:t>
            </a:r>
            <a:r>
              <a:rPr lang="pt-BR" sz="2400" dirty="0" smtClean="0"/>
              <a:t>. </a:t>
            </a:r>
            <a:r>
              <a:rPr lang="pt-BR" sz="2400" dirty="0" smtClean="0"/>
              <a:t>Orientar 100% das gestantes sobre os riscos do tabagismo e do uso de álcool e drogas na gestação.</a:t>
            </a:r>
          </a:p>
          <a:p>
            <a:pPr eaLnBrk="1" hangingPunct="1">
              <a:buFont typeface="Arial" charset="0"/>
              <a:buNone/>
            </a:pPr>
            <a:endParaRPr lang="pt-BR" sz="2400" dirty="0" smtClean="0"/>
          </a:p>
          <a:p>
            <a:pPr eaLnBrk="1" hangingPunct="1">
              <a:buFont typeface="Arial" charset="0"/>
              <a:buNone/>
            </a:pPr>
            <a:endParaRPr lang="pt-BR" sz="2400" dirty="0" smtClean="0"/>
          </a:p>
          <a:p>
            <a:pPr eaLnBrk="1" hangingPunct="1">
              <a:buFont typeface="Arial" charset="0"/>
              <a:buNone/>
            </a:pPr>
            <a:endParaRPr lang="pt-BR" sz="2400" dirty="0" smtClean="0"/>
          </a:p>
          <a:p>
            <a:pPr eaLnBrk="1" hangingPunct="1">
              <a:buFont typeface="Arial" charset="0"/>
              <a:buNone/>
            </a:pPr>
            <a:endParaRPr lang="pt-BR" sz="2400" dirty="0" smtClean="0"/>
          </a:p>
          <a:p>
            <a:pPr eaLnBrk="1" hangingPunct="1">
              <a:buFont typeface="Arial" charset="0"/>
              <a:buNone/>
            </a:pPr>
            <a:endParaRPr lang="pt-BR" sz="2400" dirty="0" smtClean="0"/>
          </a:p>
          <a:p>
            <a:pPr eaLnBrk="1" hangingPunct="1">
              <a:buFont typeface="Arial" charset="0"/>
              <a:buNone/>
            </a:pPr>
            <a:endParaRPr lang="pt-BR" sz="2400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r>
              <a:rPr lang="pt-BR" sz="1800" dirty="0" smtClean="0"/>
              <a:t>Proporção de gestantes com orientação sobre os riscos do tabagismo e do uso de álcool e drogas na gestação.</a:t>
            </a:r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algn="just" eaLnBrk="1" hangingPunct="1"/>
            <a:r>
              <a:rPr lang="pt-BR" sz="2400" b="1" dirty="0" smtClean="0"/>
              <a:t>Meta31</a:t>
            </a:r>
            <a:r>
              <a:rPr lang="pt-BR" sz="2400" dirty="0" smtClean="0"/>
              <a:t>. </a:t>
            </a:r>
            <a:r>
              <a:rPr lang="pt-BR" sz="2400" dirty="0" smtClean="0"/>
              <a:t>Dar orientações para 100% das gestantes e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com primeira consulta odontológica em relação a sua higiene bucal.</a:t>
            </a:r>
          </a:p>
          <a:p>
            <a:pPr algn="just" eaLnBrk="1" hangingPunct="1">
              <a:buFont typeface="Arial" charset="0"/>
              <a:buNone/>
            </a:pPr>
            <a:endParaRPr lang="pt-BR" sz="1800" dirty="0" smtClean="0"/>
          </a:p>
          <a:p>
            <a:pPr algn="ctr" eaLnBrk="1" hangingPunct="1">
              <a:buFont typeface="Arial" charset="0"/>
              <a:buNone/>
            </a:pPr>
            <a:endParaRPr lang="pt-BR" sz="1800" dirty="0" smtClean="0"/>
          </a:p>
          <a:p>
            <a:pPr eaLnBrk="1" hangingPunct="1"/>
            <a:endParaRPr lang="pt-BR" sz="2400" dirty="0" smtClean="0"/>
          </a:p>
          <a:p>
            <a:pPr eaLnBrk="1" hangingPunct="1"/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2071670" y="1285860"/>
          <a:ext cx="4859340" cy="280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AÇÕES PREVISTAS E CUMPRIDAS:</a:t>
            </a:r>
            <a:br>
              <a:rPr lang="pt-BR" b="1" dirty="0" smtClean="0"/>
            </a:br>
            <a:r>
              <a:rPr lang="pt-BR" sz="2800" b="1" dirty="0" smtClean="0">
                <a:latin typeface="Arial Rounded MT Bold" pitchFamily="34" charset="0"/>
              </a:rPr>
              <a:t/>
            </a:r>
            <a:br>
              <a:rPr lang="pt-BR" sz="2800" b="1" dirty="0" smtClean="0">
                <a:latin typeface="Arial Rounded MT Bold" pitchFamily="34" charset="0"/>
              </a:rPr>
            </a:br>
            <a:endParaRPr lang="pt-BR" sz="2800" b="1" dirty="0" smtClean="0">
              <a:latin typeface="Arial Rounded MT Bold" pitchFamily="34" charset="0"/>
            </a:endParaRP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>
          <a:xfrm>
            <a:off x="357188" y="1071563"/>
            <a:ext cx="8229600" cy="52863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cs typeface="Times New Roman" pitchFamily="18" charset="0"/>
              </a:rPr>
              <a:t>Mapeamento e cadastramento das gestantes;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cs typeface="Times New Roman" pitchFamily="18" charset="0"/>
              </a:rPr>
              <a:t>Orientações;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cs typeface="Times New Roman" pitchFamily="18" charset="0"/>
              </a:rPr>
              <a:t>Busca ativa das faltosas e inclusão;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cs typeface="Times New Roman" pitchFamily="18" charset="0"/>
              </a:rPr>
              <a:t>Realização de grupos com temas diversos;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cs typeface="Times New Roman" pitchFamily="18" charset="0"/>
              </a:rPr>
              <a:t>Revisão dos prontuários das gestantes quinzenalmente;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/>
              <a:t>Estabelecidas parcerias com as médicas ginecologistas para o pré-natal;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/>
              <a:t>Avaliação da situação vacinal.</a:t>
            </a:r>
          </a:p>
          <a:p>
            <a:pPr algn="just" eaLnBrk="1" hangingPunct="1"/>
            <a:endParaRPr lang="pt-BR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78643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600" dirty="0" smtClean="0"/>
              <a:t>Na sala de vacinas, caixa exclusiva para guardar espelhos de vacinas das gestantes da unidade com avaliação mensal;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600" dirty="0" smtClean="0"/>
              <a:t>Controle de consultas odontológicas;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600" dirty="0" smtClean="0"/>
              <a:t>Consultas puerperais programadas;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600" dirty="0" smtClean="0"/>
              <a:t>Ficha espelho atualizada;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600" dirty="0" smtClean="0"/>
              <a:t> Avaliação de riscos;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600" dirty="0" smtClean="0"/>
              <a:t>Promoção a saúde do pré-natal.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AÇÕES NÃO DESENVOLVIDAS:</a:t>
            </a:r>
            <a:br>
              <a:rPr lang="pt-BR" b="1" dirty="0" smtClean="0"/>
            </a:br>
            <a:r>
              <a:rPr lang="pt-BR" sz="4000" b="1" dirty="0" smtClean="0">
                <a:latin typeface="Arial Rounded MT Bold" pitchFamily="34" charset="0"/>
              </a:rPr>
              <a:t/>
            </a:r>
            <a:br>
              <a:rPr lang="pt-BR" sz="4000" b="1" dirty="0" smtClean="0">
                <a:latin typeface="Arial Rounded MT Bold" pitchFamily="34" charset="0"/>
              </a:rPr>
            </a:br>
            <a:endParaRPr lang="pt-BR" b="1" dirty="0" smtClean="0"/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pt-BR" sz="2800" dirty="0" smtClean="0"/>
              <a:t>	</a:t>
            </a:r>
            <a:r>
              <a:rPr lang="pt-BR" sz="2800" dirty="0" smtClean="0"/>
              <a:t>Não </a:t>
            </a:r>
            <a:r>
              <a:rPr lang="pt-BR" sz="2800" dirty="0" smtClean="0"/>
              <a:t>foram encontradas conforme a estimativa as 45 gestantes, sendo que foi  realizada a busca intensa para cadastro. Podemos justificar esse número devido à população em sua maioria ser de classe média, com bom planejamento familiar.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latin typeface="Arial Rounded MT Bold" pitchFamily="34" charset="0"/>
              </a:rPr>
              <a:t/>
            </a:r>
            <a:br>
              <a:rPr lang="pt-BR" sz="4000" dirty="0" smtClean="0">
                <a:latin typeface="Arial Rounded MT Bold" pitchFamily="34" charset="0"/>
              </a:rPr>
            </a:br>
            <a:r>
              <a:rPr lang="pt-BR" sz="4000" dirty="0" smtClean="0">
                <a:latin typeface="Arial Rounded MT Bold" pitchFamily="34" charset="0"/>
              </a:rPr>
              <a:t/>
            </a:r>
            <a:br>
              <a:rPr lang="pt-BR" sz="4000" dirty="0" smtClean="0">
                <a:latin typeface="Arial Rounded MT Bold" pitchFamily="34" charset="0"/>
              </a:rPr>
            </a:br>
            <a:r>
              <a:rPr lang="pt-BR" sz="4900" b="1" dirty="0" smtClean="0"/>
              <a:t>DIFICULDADES</a:t>
            </a:r>
            <a:br>
              <a:rPr lang="pt-BR" sz="4900" b="1" dirty="0" smtClean="0"/>
            </a:br>
            <a:r>
              <a:rPr lang="pt-BR" sz="4900" b="1" dirty="0" smtClean="0">
                <a:latin typeface="Arial Rounded MT Bold" pitchFamily="34" charset="0"/>
              </a:rPr>
              <a:t/>
            </a:r>
            <a:br>
              <a:rPr lang="pt-BR" sz="4900" b="1" dirty="0" smtClean="0">
                <a:latin typeface="Arial Rounded MT Bold" pitchFamily="34" charset="0"/>
              </a:rPr>
            </a:br>
            <a:endParaRPr lang="pt-BR" sz="4900" b="1" dirty="0" smtClean="0">
              <a:latin typeface="Arial Rounded MT Bold" pitchFamily="34" charset="0"/>
            </a:endParaRP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>
          <a:xfrm>
            <a:off x="785813" y="1500188"/>
            <a:ext cx="7786687" cy="4114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800" smtClean="0"/>
              <a:t>Participação das gestantes das atividades grupais com horários definidos;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smtClean="0"/>
              <a:t>Sobre carga de atividades na unidade que por vezes interferiram na intervenção realizada;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smtClean="0">
                <a:cs typeface="Times New Roman" pitchFamily="18" charset="0"/>
              </a:rPr>
              <a:t>Resistência por parte da equipe em participar das ações desenvolvidas. </a:t>
            </a: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latin typeface="Arial Rounded MT Bold" pitchFamily="34" charset="0"/>
              </a:rPr>
              <a:t/>
            </a:r>
            <a:br>
              <a:rPr lang="pt-BR" sz="3600" dirty="0" smtClean="0">
                <a:latin typeface="Arial Rounded MT Bold" pitchFamily="34" charset="0"/>
              </a:rPr>
            </a:br>
            <a:r>
              <a:rPr lang="pt-BR" sz="4900" b="1" dirty="0" smtClean="0"/>
              <a:t>INCORPORAÇÃO DAS AÇÕES</a:t>
            </a:r>
            <a:r>
              <a:rPr lang="pt-BR" sz="4900" b="1" dirty="0" smtClean="0">
                <a:latin typeface="Arial Rounded MT Bold" pitchFamily="34" charset="0"/>
              </a:rPr>
              <a:t/>
            </a:r>
            <a:br>
              <a:rPr lang="pt-BR" sz="4900" b="1" dirty="0" smtClean="0">
                <a:latin typeface="Arial Rounded MT Bold" pitchFamily="34" charset="0"/>
              </a:rPr>
            </a:br>
            <a:r>
              <a:rPr lang="pt-BR" sz="3600" dirty="0" smtClean="0">
                <a:latin typeface="Arial Rounded MT Bold" pitchFamily="34" charset="0"/>
              </a:rPr>
              <a:t> </a:t>
            </a:r>
            <a:r>
              <a:rPr lang="pt-BR" sz="4000" dirty="0" smtClean="0">
                <a:latin typeface="Arial Rounded MT Bold" pitchFamily="34" charset="0"/>
              </a:rPr>
              <a:t/>
            </a:r>
            <a:br>
              <a:rPr lang="pt-BR" sz="4000" dirty="0" smtClean="0">
                <a:latin typeface="Arial Rounded MT Bold" pitchFamily="34" charset="0"/>
              </a:rPr>
            </a:br>
            <a:endParaRPr lang="pt-BR" sz="4000" dirty="0" smtClean="0">
              <a:latin typeface="Arial Rounded MT Bold" pitchFamily="34" charset="0"/>
            </a:endParaRPr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sz="2400" smtClean="0"/>
              <a:t>Ações incorporadas a rotina da unidade: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smtClean="0"/>
              <a:t>Orientações antes da realização de consultas;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smtClean="0"/>
              <a:t>Revisão de prontuários (exames, vacinas, consultas em dia);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smtClean="0"/>
              <a:t>Organização dos registros;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smtClean="0"/>
              <a:t>Busca intensiva por novas gestantes;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smtClean="0"/>
              <a:t>Visitas pós-parto em todas gestantes da área adstrita.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REFLEXÃO CRÍTICA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cs typeface="Times New Roman" pitchFamily="18" charset="0"/>
              </a:rPr>
              <a:t>Fortalecimento e a união da equipe,;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cs typeface="Times New Roman" pitchFamily="18" charset="0"/>
              </a:rPr>
              <a:t>Aproximação e vínculos afetivos e efetivos com a comunidade;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cs typeface="Times New Roman" pitchFamily="18" charset="0"/>
              </a:rPr>
              <a:t>Maior conhecimento sobre ESF;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>
                <a:cs typeface="Times New Roman" pitchFamily="18" charset="0"/>
              </a:rPr>
              <a:t>Novos desafios e fez novamente confiar que o SUS pode sim dar certo.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LOCALIZAÇÃO DA UNIDADE NO MUNICÍPIO</a:t>
            </a:r>
            <a:endParaRPr lang="pt-BR" b="1" dirty="0" smtClean="0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600200"/>
            <a:ext cx="6786563" cy="4900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>
          <a:xfrm>
            <a:off x="1792288" y="5291138"/>
            <a:ext cx="5486400" cy="566737"/>
          </a:xfrm>
        </p:spPr>
        <p:txBody>
          <a:bodyPr/>
          <a:lstStyle/>
          <a:p>
            <a:pPr algn="ctr" eaLnBrk="1" hangingPunct="1"/>
            <a:r>
              <a:rPr lang="pt-BR" sz="4000" smtClean="0"/>
              <a:t>OBRIGADO!</a:t>
            </a:r>
          </a:p>
        </p:txBody>
      </p:sp>
      <p:pic>
        <p:nvPicPr>
          <p:cNvPr id="41987" name="Picture 2" descr="http://www.aladeya-med.ru/images/vedenie-beremennost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21" r="1242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pt-BR" b="1" dirty="0" smtClean="0"/>
              <a:t>CARACTERIZAÇÃO DA UNIDADE</a:t>
            </a:r>
          </a:p>
        </p:txBody>
      </p:sp>
      <p:sp>
        <p:nvSpPr>
          <p:cNvPr id="6147" name="Espaço Reservado para Conteúdo 4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3578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400" dirty="0" smtClean="0"/>
              <a:t>A ESF 1º de Maio I ,situada na Rua Wilson </a:t>
            </a:r>
            <a:r>
              <a:rPr lang="pt-BR" sz="2400" dirty="0" err="1" smtClean="0"/>
              <a:t>Tartarotti</a:t>
            </a:r>
            <a:r>
              <a:rPr lang="pt-BR" sz="2400" dirty="0" smtClean="0"/>
              <a:t>, s/n, Bairro 1º de Maio;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/>
              <a:t>Horário de atendimento das 07h30 às 11h30 as 13h às 17h.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/>
              <a:t> Recursos da AB: Educação permanente, NASF, além de claro, a ESF.;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/>
              <a:t>Missão conforme Associação Farroupilhense Pró-Saúde: “atuar de forma humanizada e inovadora no cuidado da população assistida, promovendo sua saúde, bem estar e qualidade de vida”;</a:t>
            </a:r>
          </a:p>
          <a:p>
            <a:pPr algn="just" eaLnBrk="1" hangingPunct="1">
              <a:lnSpc>
                <a:spcPct val="150000"/>
              </a:lnSpc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214313" y="857250"/>
            <a:ext cx="8572500" cy="526891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500" dirty="0" smtClean="0"/>
              <a:t>População adstrita de 3.023 pessoas,  973 famílias cadastradas.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500" dirty="0" smtClean="0"/>
              <a:t>Início no ano de 1998;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500" dirty="0" smtClean="0"/>
              <a:t>Apoio de cinco Agentes Comunitários de Saúde (ACS) pactuadas, uma enfermeira, duas técnicas de enfermagem e um médico da família;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500" dirty="0" smtClean="0"/>
              <a:t>Atualmente contamos com um cirurgião dentista e uma ACD, para atividades relacionadas à saúde bucal (modalidade I).</a:t>
            </a:r>
          </a:p>
          <a:p>
            <a:endParaRPr lang="pt-BR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FACHADA DA UBS</a:t>
            </a:r>
            <a:endParaRPr lang="pt-BR" b="1" dirty="0" smtClean="0"/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3063" y="2000250"/>
            <a:ext cx="5643562" cy="4457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214313" y="500063"/>
            <a:ext cx="8785225" cy="1557337"/>
          </a:xfrm>
        </p:spPr>
        <p:txBody>
          <a:bodyPr/>
          <a:lstStyle/>
          <a:p>
            <a:pPr eaLnBrk="1" hangingPunct="1"/>
            <a:r>
              <a:rPr lang="pt-BR" sz="4000" b="1" dirty="0" smtClean="0">
                <a:ea typeface="ＭＳ Ｐゴシック" pitchFamily="34" charset="-128"/>
              </a:rPr>
              <a:t>IMPORTÂNCIA DA AÇÃO PROGRAMÁTICA</a:t>
            </a:r>
            <a:endParaRPr lang="pt-BR" sz="4000" b="1" dirty="0" smtClean="0"/>
          </a:p>
        </p:txBody>
      </p:sp>
      <p:sp>
        <p:nvSpPr>
          <p:cNvPr id="512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7925122" cy="4513684"/>
          </a:xfrm>
        </p:spPr>
        <p:txBody>
          <a:bodyPr/>
          <a:lstStyle/>
          <a:p>
            <a:pPr marL="571500" indent="-5715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Melhor </a:t>
            </a:r>
            <a:r>
              <a:rPr lang="pt-BR" sz="2500" dirty="0" smtClean="0">
                <a:solidFill>
                  <a:schemeClr val="tx1"/>
                </a:solidFill>
              </a:rPr>
              <a:t>acompanhamento de gestantes;</a:t>
            </a:r>
          </a:p>
          <a:p>
            <a:pPr marL="571500" indent="-5715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Melhor os registros realizados;</a:t>
            </a:r>
          </a:p>
          <a:p>
            <a:pPr marL="571500" indent="-5715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Aumento de gestantes cadastradas da área adstrita;</a:t>
            </a:r>
          </a:p>
          <a:p>
            <a:pPr marL="571500" indent="-5715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Fortalecimento da união da equipe.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Importância do pré-natal;</a:t>
            </a:r>
          </a:p>
          <a:p>
            <a:pPr algn="just"/>
            <a:r>
              <a:rPr lang="pt-BR" dirty="0" smtClean="0"/>
              <a:t>Gestantes pertencentes a área adstrita;</a:t>
            </a:r>
          </a:p>
          <a:p>
            <a:pPr algn="just"/>
            <a:r>
              <a:rPr lang="pt-BR" dirty="0" smtClean="0"/>
              <a:t>Acompanhamento da ESF.</a:t>
            </a:r>
          </a:p>
          <a:p>
            <a:endParaRPr lang="pt-BR" dirty="0" smtClean="0"/>
          </a:p>
        </p:txBody>
      </p:sp>
      <p:pic>
        <p:nvPicPr>
          <p:cNvPr id="10244" name="Picture 2" descr="http://mulhercomsaude.com.br/wp-content/uploads/2012/07/Fisioterapia-para-gesta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3643313"/>
            <a:ext cx="4090987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10058</TotalTime>
  <Words>1550</Words>
  <Application>Microsoft Office PowerPoint</Application>
  <PresentationFormat>Apresentação na tela (4:3)</PresentationFormat>
  <Paragraphs>253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Arial</vt:lpstr>
      <vt:lpstr>Calibri</vt:lpstr>
      <vt:lpstr>Arial Rounded MT Bold</vt:lpstr>
      <vt:lpstr>ＭＳ Ｐゴシック</vt:lpstr>
      <vt:lpstr>Times New Roman</vt:lpstr>
      <vt:lpstr>Tema do Office</vt:lpstr>
      <vt:lpstr>UNIVERSIDADE ABERTA DO SUS UNIVERSIDADE FEDERAL DE PELOTAS CURSO DE ESPECIALIZAÇÃO EM SAÚDE DA FAMÍLIA MODALIDADE A DISTÂNCIA</vt:lpstr>
      <vt:lpstr>CARACTERIZAÇÃO DO MUNICÍPIO </vt:lpstr>
      <vt:lpstr>LOCALIZAÇÃO DO MUNICÍPIO NO ESTADO </vt:lpstr>
      <vt:lpstr>LOCALIZAÇÃO DA UNIDADE NO MUNICÍPIO</vt:lpstr>
      <vt:lpstr>CARACTERIZAÇÃO DA UNIDADE</vt:lpstr>
      <vt:lpstr>Slide 6</vt:lpstr>
      <vt:lpstr>FACHADA DA UBS</vt:lpstr>
      <vt:lpstr>IMPORTÂNCIA DA AÇÃO PROGRAMÁTICA</vt:lpstr>
      <vt:lpstr>INTRODUÇÃO</vt:lpstr>
      <vt:lpstr>SITUAÇÃO DA AÇÃO PROGRAMÁTICA NA  UNIDADE ANTES DA INTERVENÇÃO</vt:lpstr>
      <vt:lpstr> JUSTIFICATIVA  </vt:lpstr>
      <vt:lpstr>POPULAÇÃO ALVO</vt:lpstr>
      <vt:lpstr> OBJETIVO GERAL DA INTERVENÇÃO    </vt:lpstr>
      <vt:lpstr>OBJETIVOS ESPECÍFICOS</vt:lpstr>
      <vt:lpstr>METODOLOGIA</vt:lpstr>
      <vt:lpstr>LOGÍSTICA</vt:lpstr>
      <vt:lpstr>OBJETIVOS, METAS E RESULTADOS</vt:lpstr>
      <vt:lpstr>Slide 18</vt:lpstr>
      <vt:lpstr>Slide 19</vt:lpstr>
      <vt:lpstr> OBJETIVO2: Melhorar a adesão ao pré-natal: </vt:lpstr>
      <vt:lpstr>Slide 21</vt:lpstr>
      <vt:lpstr> OBJETIVO 3. Melhorar a qualidade da atenção ao pré-natal  e puerpério realizado na Unidade: </vt:lpstr>
      <vt:lpstr>Slide 23</vt:lpstr>
      <vt:lpstr>Slide 24</vt:lpstr>
      <vt:lpstr>Slide 25</vt:lpstr>
      <vt:lpstr>Slide 26</vt:lpstr>
      <vt:lpstr>Slide 27</vt:lpstr>
      <vt:lpstr>Slide 28</vt:lpstr>
      <vt:lpstr> Objetivo 4 : Melhorar registro das informações; </vt:lpstr>
      <vt:lpstr>  Objetivo5: Mapear as gestantes de risco: </vt:lpstr>
      <vt:lpstr> Objetivo6: Promover a Saúde no pré-natal:  </vt:lpstr>
      <vt:lpstr>Slide 32</vt:lpstr>
      <vt:lpstr>Slide 33</vt:lpstr>
      <vt:lpstr> AÇÕES PREVISTAS E CUMPRIDAS:  </vt:lpstr>
      <vt:lpstr>Slide 35</vt:lpstr>
      <vt:lpstr>  AÇÕES NÃO DESENVOLVIDAS:  </vt:lpstr>
      <vt:lpstr>  DIFICULDADES  </vt:lpstr>
      <vt:lpstr> INCORPORAÇÃO DAS AÇÕES   </vt:lpstr>
      <vt:lpstr>REFLEXÃO CRÍTICA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Assistência Pré-natal no município de Santo Augusto na Unidade Central de Saúde - RS</dc:title>
  <dc:creator>Usuario</dc:creator>
  <cp:lastModifiedBy>Aline Pelentir</cp:lastModifiedBy>
  <cp:revision>307</cp:revision>
  <dcterms:created xsi:type="dcterms:W3CDTF">2014-07-15T23:17:42Z</dcterms:created>
  <dcterms:modified xsi:type="dcterms:W3CDTF">2014-10-27T21:53:40Z</dcterms:modified>
</cp:coreProperties>
</file>