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75" r:id="rId4"/>
    <p:sldId id="276" r:id="rId5"/>
    <p:sldId id="27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199;&#195;O%20UFPEL\PLANILHAS%20DE%20DADOS\Nova%202%20Aline%20Ceolin%20PLANILHA%20DE%20COLETA%20DE%20DADOS%2005mar2014%20(2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SPECIALIZA&#199;&#195;O%20UFPEL\PLANILHAS%20DE%20DADOS\Nova%202%20Aline%20Ceolin%20PLANILHA%20DE%20COLETA%20DE%20DADOS%2005mar2014%20(2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SPECIALIZA&#199;&#195;O%20UFPEL\PLANILHAS%20DE%20DADOS\Nova%202%20Aline%20Ceolin%20PLANILHA%20DE%20COLETA%20DE%20DADOS%2005mar2014%20(2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199;&#195;O%20UFPEL\PLANILHAS%20DE%20DADOS\Nova%202%20Aline%20Ceolin%20PLANILHA%20DE%20COLETA%20DE%20DADOS%2005mar2014%20(2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PECIALIZA&#199;&#195;O%20UFPEL\PLANILHAS%20DE%20DADOS\Nova%202%20Aline%20Ceolin%20PLANILHA%20DE%20COLETA%20DE%20DADOS%2005mar2014%20(2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SPECIALIZA&#199;&#195;O%20UFPEL\PLANILHAS%20DE%20DADOS\Nova%202%20Aline%20Ceolin%20PLANILHA%20DE%20COLETA%20DE%20DADOS%2005mar2014%20(2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SPECIALIZA&#199;&#195;O%20UFPEL\PLANILHAS%20DE%20DADOS\Nova%202%20Aline%20Ceolin%20PLANILHA%20DE%20COLETA%20DE%20DADOS%2005mar2014%20(2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SPECIALIZA&#199;&#195;O%20UFPEL\PLANILHAS%20DE%20DADOS\Nova%202%20Aline%20Ceolin%20PLANILHA%20DE%20COLETA%20DE%20DADOS%2005mar2014%20(2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SPECIALIZA&#199;&#195;O%20UFPEL\PLANILHAS%20DE%20DADOS\Nova%202%20Aline%20Ceolin%20PLANILHA%20DE%20COLETA%20DE%20DADOS%2005mar2014%20(2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SPECIALIZA&#199;&#195;O%20UFPEL\PLANILHAS%20DE%20DADOS\Nova%202%20Aline%20Ceolin%20PLANILHA%20DE%20COLETA%20DE%20DADOS%2005mar2014%20(2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SPECIALIZA&#199;&#195;O%20UFPEL\PLANILHAS%20DE%20DADOS\Nova%202%20Aline%20Ceolin%20PLANILHA%20DE%20COLETA%20DE%20DADOS%2005mar2014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/>
              <a:t>Proporção de mulheres entre 25 e 64 anos com exame em dia para detecção precoce do câncer de colo do útero</a:t>
            </a:r>
          </a:p>
        </c:rich>
      </c:tx>
      <c:layout>
        <c:manualLayout>
          <c:xMode val="edge"/>
          <c:yMode val="edge"/>
          <c:x val="0.12277551171562948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2.6402640264026403E-2</c:v>
                </c:pt>
                <c:pt idx="1">
                  <c:v>6.6006600660066E-2</c:v>
                </c:pt>
                <c:pt idx="2">
                  <c:v>8.5808580858085806E-2</c:v>
                </c:pt>
                <c:pt idx="3">
                  <c:v>0.16006600660066006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716800"/>
        <c:axId val="64718336"/>
      </c:barChart>
      <c:catAx>
        <c:axId val="6471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718336"/>
        <c:crosses val="autoZero"/>
        <c:auto val="1"/>
        <c:lblAlgn val="ctr"/>
        <c:lblOffset val="100"/>
        <c:noMultiLvlLbl val="0"/>
      </c:catAx>
      <c:valAx>
        <c:axId val="6471833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7168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0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Indicadores!$C$76</c:f>
              <c:strCache>
                <c:ptCount val="1"/>
                <c:pt idx="0">
                  <c:v>Proporção de mulheres entre 25 e 64 anos que receberam orientação sobre fatores de risco para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Indicadores!$D$75:$G$75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Indicadores!$D$76:$G$76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985792"/>
        <c:axId val="70222592"/>
      </c:barChart>
      <c:catAx>
        <c:axId val="6998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222592"/>
        <c:crosses val="autoZero"/>
        <c:auto val="1"/>
        <c:lblAlgn val="ctr"/>
        <c:lblOffset val="100"/>
        <c:noMultiLvlLbl val="0"/>
      </c:catAx>
      <c:valAx>
        <c:axId val="702225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9857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0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414976"/>
        <c:axId val="69932928"/>
      </c:barChart>
      <c:catAx>
        <c:axId val="6041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932928"/>
        <c:crosses val="autoZero"/>
        <c:auto val="1"/>
        <c:lblAlgn val="ctr"/>
        <c:lblOffset val="100"/>
        <c:noMultiLvlLbl val="0"/>
      </c:catAx>
      <c:valAx>
        <c:axId val="699329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4149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/>
              <a:t>Proporção de mulheres entre 50 e 69 anos com exame em dia para detecção precoce de câncer de mama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5.6410256410256411E-2</c:v>
                </c:pt>
                <c:pt idx="1">
                  <c:v>0.13333333333333333</c:v>
                </c:pt>
                <c:pt idx="2">
                  <c:v>0.21025641025641026</c:v>
                </c:pt>
                <c:pt idx="3">
                  <c:v>0.3282051282051282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744064"/>
        <c:axId val="65225088"/>
      </c:barChart>
      <c:catAx>
        <c:axId val="6474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225088"/>
        <c:crosses val="autoZero"/>
        <c:auto val="1"/>
        <c:lblAlgn val="ctr"/>
        <c:lblOffset val="100"/>
        <c:noMultiLvlLbl val="0"/>
      </c:catAx>
      <c:valAx>
        <c:axId val="652250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7440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/>
              <a:t>Proporção de mulheres com exame citopatológico alterado que não retornaram para conhecer resultado </a:t>
            </a:r>
          </a:p>
        </c:rich>
      </c:tx>
      <c:layout>
        <c:manualLayout>
          <c:xMode val="edge"/>
          <c:yMode val="edge"/>
          <c:x val="0.15764125290070638"/>
          <c:y val="3.5052864060165868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Indicadores!$D$19:$G$19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Indicadores!$D$20:$G$20</c:f>
              <c:numCache>
                <c:formatCode>0.0%</c:formatCode>
                <c:ptCount val="4"/>
                <c:pt idx="0">
                  <c:v>0.33333333333333331</c:v>
                </c:pt>
                <c:pt idx="1">
                  <c:v>0.42857142857142855</c:v>
                </c:pt>
                <c:pt idx="2">
                  <c:v>0.5</c:v>
                </c:pt>
                <c:pt idx="3">
                  <c:v>0.27586206896551724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275392"/>
        <c:axId val="65276928"/>
      </c:barChart>
      <c:catAx>
        <c:axId val="6527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276928"/>
        <c:crosses val="autoZero"/>
        <c:auto val="1"/>
        <c:lblAlgn val="ctr"/>
        <c:lblOffset val="100"/>
        <c:noMultiLvlLbl val="0"/>
      </c:catAx>
      <c:valAx>
        <c:axId val="652769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2753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0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7834776902887139E-2"/>
          <c:y val="6.81283589551306E-2"/>
          <c:w val="0.90549855643044619"/>
          <c:h val="0.84178790151231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mulheres com amostras satisfatórias do exame citopatológico do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Indicadores!$D$44:$G$44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1.3125</c:v>
                </c:pt>
                <c:pt idx="1">
                  <c:v>1.1000000000000001</c:v>
                </c:pt>
                <c:pt idx="2">
                  <c:v>1.2115384615384615</c:v>
                </c:pt>
                <c:pt idx="3">
                  <c:v>1.1237113402061856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26592"/>
        <c:axId val="20528128"/>
      </c:barChart>
      <c:catAx>
        <c:axId val="2052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0528128"/>
        <c:crosses val="autoZero"/>
        <c:auto val="1"/>
        <c:lblAlgn val="ctr"/>
        <c:lblOffset val="100"/>
        <c:noMultiLvlLbl val="0"/>
      </c:catAx>
      <c:valAx>
        <c:axId val="2052812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05265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0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mulheres com registro adequado do exame citopatológico de colo do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Indicadores!$D$49:$G$49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Indicadores!$D$50:$G$50</c:f>
              <c:numCache>
                <c:formatCode>0.0%</c:formatCode>
                <c:ptCount val="4"/>
                <c:pt idx="0">
                  <c:v>0.63636363636363635</c:v>
                </c:pt>
                <c:pt idx="1">
                  <c:v>0.73913043478260865</c:v>
                </c:pt>
                <c:pt idx="2">
                  <c:v>0.72727272727272729</c:v>
                </c:pt>
                <c:pt idx="3">
                  <c:v>0.78448275862068961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977984"/>
        <c:axId val="70214400"/>
      </c:barChart>
      <c:catAx>
        <c:axId val="6997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214400"/>
        <c:crosses val="autoZero"/>
        <c:auto val="1"/>
        <c:lblAlgn val="ctr"/>
        <c:lblOffset val="100"/>
        <c:noMultiLvlLbl val="0"/>
      </c:catAx>
      <c:valAx>
        <c:axId val="7021440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9779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0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7834776902887139E-2"/>
          <c:y val="1.6144231971003623E-2"/>
          <c:w val="0.90549855643044619"/>
          <c:h val="0.84178790151231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Indicadores!$C$55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Indicadores!$D$54:$G$54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Indicadores!$D$55:$G$55</c:f>
              <c:numCache>
                <c:formatCode>0.0%</c:formatCode>
                <c:ptCount val="4"/>
                <c:pt idx="0">
                  <c:v>0.90909090909090906</c:v>
                </c:pt>
                <c:pt idx="1">
                  <c:v>0.80769230769230771</c:v>
                </c:pt>
                <c:pt idx="2">
                  <c:v>0.75609756097560976</c:v>
                </c:pt>
                <c:pt idx="3">
                  <c:v>0.76923076923076927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216704"/>
        <c:axId val="70231936"/>
      </c:barChart>
      <c:catAx>
        <c:axId val="7021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231936"/>
        <c:crosses val="autoZero"/>
        <c:auto val="1"/>
        <c:lblAlgn val="ctr"/>
        <c:lblOffset val="100"/>
        <c:noMultiLvlLbl val="0"/>
      </c:catAx>
      <c:valAx>
        <c:axId val="702319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2167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0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Indicadores!$D$59:$G$59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Indicadores!$D$60:$G$60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481664"/>
        <c:axId val="96483200"/>
      </c:barChart>
      <c:catAx>
        <c:axId val="9648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6483200"/>
        <c:crosses val="autoZero"/>
        <c:auto val="1"/>
        <c:lblAlgn val="ctr"/>
        <c:lblOffset val="100"/>
        <c:noMultiLvlLbl val="0"/>
      </c:catAx>
      <c:valAx>
        <c:axId val="9648320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64816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0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/>
              <a:t>Proporção de mulheres entre 50 e 69 anos com avaliação de risco para câncer de mama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706752"/>
        <c:axId val="55708672"/>
      </c:barChart>
      <c:catAx>
        <c:axId val="5570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708672"/>
        <c:crosses val="autoZero"/>
        <c:auto val="1"/>
        <c:lblAlgn val="ctr"/>
        <c:lblOffset val="100"/>
        <c:noMultiLvlLbl val="0"/>
      </c:catAx>
      <c:valAx>
        <c:axId val="557086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7067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0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spPr>
            <a:solidFill>
              <a:srgbClr val="558ED5"/>
            </a:solidFill>
            <a:ln w="25400">
              <a:noFill/>
            </a:ln>
          </c:spPr>
          <c:invertIfNegative val="0"/>
          <c:cat>
            <c:strRef>
              <c:f>Indicadores!$D$70:$G$70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Indicadores!$D$71:$G$71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386688"/>
        <c:axId val="60397440"/>
      </c:barChart>
      <c:catAx>
        <c:axId val="6038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397440"/>
        <c:crosses val="autoZero"/>
        <c:auto val="1"/>
        <c:lblAlgn val="ctr"/>
        <c:lblOffset val="100"/>
        <c:noMultiLvlLbl val="0"/>
      </c:catAx>
      <c:valAx>
        <c:axId val="603974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3866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5FE2-2023-415F-8AC6-DE5A80806880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14F6-FE11-4A58-A59E-3243FD31A1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5FE2-2023-415F-8AC6-DE5A80806880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14F6-FE11-4A58-A59E-3243FD31A1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5FE2-2023-415F-8AC6-DE5A80806880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14F6-FE11-4A58-A59E-3243FD31A1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5FE2-2023-415F-8AC6-DE5A80806880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14F6-FE11-4A58-A59E-3243FD31A1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5FE2-2023-415F-8AC6-DE5A80806880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14F6-FE11-4A58-A59E-3243FD31A1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5FE2-2023-415F-8AC6-DE5A80806880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14F6-FE11-4A58-A59E-3243FD31A1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5FE2-2023-415F-8AC6-DE5A80806880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14F6-FE11-4A58-A59E-3243FD31A1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5FE2-2023-415F-8AC6-DE5A80806880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14F6-FE11-4A58-A59E-3243FD31A1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5FE2-2023-415F-8AC6-DE5A80806880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14F6-FE11-4A58-A59E-3243FD31A1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5FE2-2023-415F-8AC6-DE5A80806880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14F6-FE11-4A58-A59E-3243FD31A1B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5FE2-2023-415F-8AC6-DE5A80806880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6F14F6-FE11-4A58-A59E-3243FD31A1B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86F14F6-FE11-4A58-A59E-3243FD31A1B3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42B5FE2-2023-415F-8AC6-DE5A80806880}" type="datetimeFigureOut">
              <a:rPr lang="pt-BR" smtClean="0"/>
              <a:t>27/03/2014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543800" cy="2448272"/>
          </a:xfrm>
        </p:spPr>
        <p:txBody>
          <a:bodyPr/>
          <a:lstStyle/>
          <a:p>
            <a:pPr algn="ctr"/>
            <a:r>
              <a:rPr lang="pt-BR" sz="2400" b="1" dirty="0" smtClean="0"/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ABERTA DO SUS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 DE MEDICINA SOCIAL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ESPECIALIZAÇÃO EM SAÚDE DA FAMÍLIA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TURMA IV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logo1_100_f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2160240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logo_saudeFamili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132856"/>
            <a:ext cx="2952328" cy="20882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/>
          <p:cNvSpPr/>
          <p:nvPr/>
        </p:nvSpPr>
        <p:spPr>
          <a:xfrm>
            <a:off x="251520" y="4479503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MELHORIA DA ATENÇÃO À SAÚDE DA MULHER NA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	UBS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, NA CIDADE DE BOM PROGRESSO,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RS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11480" lvl="1" indent="0" algn="ctr">
              <a:lnSpc>
                <a:spcPct val="150000"/>
              </a:lnSpc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ALINE RAQUEL CEOLIN</a:t>
            </a:r>
          </a:p>
          <a:p>
            <a:pPr marL="114300" indent="0" algn="ctr">
              <a:lnSpc>
                <a:spcPct val="150000"/>
              </a:lnSpc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ORIENTADORA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: ISLAINE OLIVEIRA BÜTTENBENDER</a:t>
            </a:r>
          </a:p>
          <a:p>
            <a:pPr algn="ctr">
              <a:lnSpc>
                <a:spcPct val="15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04146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620000" cy="94096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3 -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Buscar 100% das mulheres que tiveram exame alterado e que não retornaram a unidade de saúde.</a:t>
            </a:r>
            <a:b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pt-BR" sz="2400" b="1" i="1" dirty="0">
                <a:latin typeface="Arial" pitchFamily="34" charset="0"/>
                <a:cs typeface="Arial" pitchFamily="34" charset="0"/>
              </a:rPr>
              <a:t>Descrição do resultado: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Todas as mulheres que tiveram os exames alterados, retornaram a UBS para encaminhamentos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necessários, sendo que algumas dessas usuárias tiveram que ser feita busca ativa para os devidos encaminhamentos.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38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721070"/>
              </p:ext>
            </p:extLst>
          </p:nvPr>
        </p:nvGraphicFramePr>
        <p:xfrm>
          <a:off x="251520" y="188640"/>
          <a:ext cx="7825680" cy="621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909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620000" cy="79695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4 -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Obter 100% de coleta de amostras satisfatórias do exame citopatológico de colo uterino.</a:t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1600200"/>
            <a:ext cx="7753672" cy="4800600"/>
          </a:xfrm>
        </p:spPr>
        <p:txBody>
          <a:bodyPr/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Descrição do resultado: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Foi obtido 96% de amostras satisfatórias dos exames citopatológico de colo uterino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124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073477"/>
              </p:ext>
            </p:extLst>
          </p:nvPr>
        </p:nvGraphicFramePr>
        <p:xfrm>
          <a:off x="251520" y="404664"/>
          <a:ext cx="7920880" cy="59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57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620000" cy="129614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5 -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Manter registro da coleta de exame citopatológico de colo uterino e realização da mamografia em registro específico em 100% das mulheres cadastradas nos programas da unidade de saúde.</a:t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7620000" cy="4051920"/>
          </a:xfrm>
        </p:spPr>
        <p:txBody>
          <a:bodyPr/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Descrição do resultado: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mulheres foram 100% registradas tanto no livro de registro, no prontuário e na planilha de coleta de dados.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641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646696"/>
              </p:ext>
            </p:extLst>
          </p:nvPr>
        </p:nvGraphicFramePr>
        <p:xfrm>
          <a:off x="457200" y="332656"/>
          <a:ext cx="7620000" cy="606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836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034889"/>
              </p:ext>
            </p:extLst>
          </p:nvPr>
        </p:nvGraphicFramePr>
        <p:xfrm>
          <a:off x="457200" y="332656"/>
          <a:ext cx="7620000" cy="606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221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85821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6 -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avaliação de risco (ou pesquisar sinais de alerta para identificação de câncer de colo de útero e de mama) em 100% das mulheres nas faixas etárias-alvo.</a:t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7620000" cy="4339952"/>
          </a:xfrm>
        </p:spPr>
        <p:txBody>
          <a:bodyPr/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Descrição do resultado: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Nas consultas clinicas foi questionado quanto á presença de dor e sangramento após relação sexual e/ou corrimento vaginal excessivo, realização de exame clinico nas mamas, do colo do útero e vagina, caso presença de nódulo na mama ou algum desses sinais procurar atendimento UBS.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26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413029"/>
              </p:ext>
            </p:extLst>
          </p:nvPr>
        </p:nvGraphicFramePr>
        <p:xfrm>
          <a:off x="323528" y="260648"/>
          <a:ext cx="762000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078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790827"/>
              </p:ext>
            </p:extLst>
          </p:nvPr>
        </p:nvGraphicFramePr>
        <p:xfrm>
          <a:off x="395536" y="188640"/>
          <a:ext cx="7681664" cy="621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788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INTRODUÇÃO</a:t>
            </a: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proposta da intervenção foi a ampliação da cobertura de detecção precoce do câncer de colo uterino das mulheres na faixa etária entre 25 e 64 anos de idade e a cobertura de detecção precoce do câncer de mama das mulheres na faixa etária entre 50 e 69 anos de idade</a:t>
            </a:r>
            <a:r>
              <a:rPr lang="pt-BR" sz="2400" dirty="0" smtClean="0"/>
              <a:t>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108920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620000" cy="79695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7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Orientar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das mulheres cadastradas sobre doenças sexualmente transmissíveis (DST) e fatores de risco para câncer de colo de útero e de mama.</a:t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411960"/>
          </a:xfrm>
        </p:spPr>
        <p:txBody>
          <a:bodyPr/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Descrição do resultado: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Todas as mulheres foram orientadas sobre o risco das DST e fatores de risco para câncer de colo de útero e de mama.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788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18807"/>
              </p:ext>
            </p:extLst>
          </p:nvPr>
        </p:nvGraphicFramePr>
        <p:xfrm>
          <a:off x="323528" y="332656"/>
          <a:ext cx="7753672" cy="606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581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362051"/>
              </p:ext>
            </p:extLst>
          </p:nvPr>
        </p:nvGraphicFramePr>
        <p:xfrm>
          <a:off x="323528" y="188640"/>
          <a:ext cx="7753672" cy="621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38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782100"/>
              </p:ext>
            </p:extLst>
          </p:nvPr>
        </p:nvGraphicFramePr>
        <p:xfrm>
          <a:off x="323528" y="188641"/>
          <a:ext cx="7753672" cy="621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1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51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48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155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232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87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2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Objetivo  geral</a:t>
            </a: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detecção de câncer de colo do útero e de mama, onde as mulheres possam ter um melhor acesso ao ESF com ajuda da equipe multiprofissional, que tragam maiores informações a essas usuárias.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758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89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pt-BR" dirty="0" smtClean="0"/>
              <a:t>	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Este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projeto está estruturado para ser desenvolvido no período de 04 meses na UBS Bom Progresso. Participarão da intervenção todas as mulheres pertencentes à área de abrangência e cadastrados no programa da saúde da mulher na unidade bem como todos profissionais da equipe de saúde local. O Protocolo adotado é o Caderno de Atenção Básica No. 13 - Controle dos Cânceres do Colo do Útero e da Mama, do Ministério da Saúde. (BRASIL,2006)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665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Objetivos</a:t>
            </a: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pt-BR" dirty="0" smtClean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Ampliar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cobertura de detecção precoce do câncer de colo e do câncer de mama,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que o percentual de mulheres com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esses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cancêres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diminua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6528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80728"/>
            <a:ext cx="8208912" cy="5420072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pt-BR" sz="2600" b="1" i="1" dirty="0"/>
              <a:t>Meta1: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Ampliar a cobertura de detecção precoce do câncer de colo uterino das mulheres na faixa etária entre 25 e 64 anos de idade para 100 %.</a:t>
            </a:r>
            <a:r>
              <a:rPr lang="pt-BR" sz="2600" dirty="0"/>
              <a:t/>
            </a:r>
            <a:br>
              <a:rPr lang="pt-BR" sz="2600" dirty="0"/>
            </a:br>
            <a:r>
              <a:rPr lang="pt-BR" sz="2600" b="1" i="1" dirty="0">
                <a:latin typeface="Arial" pitchFamily="34" charset="0"/>
                <a:cs typeface="Arial" pitchFamily="34" charset="0"/>
              </a:rPr>
              <a:t>Descrição do resultado: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objetivo não foi alcançado já que das 606 mulheres que residem na área de abrangência da UBS, 147 </a:t>
            </a:r>
            <a:r>
              <a:rPr lang="pt-PT" sz="2600" dirty="0">
                <a:latin typeface="Arial" pitchFamily="34" charset="0"/>
                <a:cs typeface="Arial" pitchFamily="34" charset="0"/>
              </a:rPr>
              <a:t>(24,26%)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 fizeram a coleta do exame de citopatológico no período da intervenção, sendo que 31 dessas mulheres não fazem parte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faixa etária, resultando em 116 (19,14%) coletas na faixa etária prevista. </a:t>
            </a:r>
          </a:p>
          <a:p>
            <a:pPr algn="just">
              <a:lnSpc>
                <a:spcPct val="150000"/>
              </a:lnSpc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620000" cy="1080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chemeClr val="tx1"/>
                </a:solidFill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METAS E RESULTADOS</a:t>
            </a:r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08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497053758"/>
              </p:ext>
            </p:extLst>
          </p:nvPr>
        </p:nvGraphicFramePr>
        <p:xfrm>
          <a:off x="467544" y="188640"/>
          <a:ext cx="756084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250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7620000" cy="4267944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pt-BR" sz="2400" b="1" i="1" dirty="0" smtClean="0">
                <a:latin typeface="Arial" pitchFamily="34" charset="0"/>
                <a:cs typeface="Arial" pitchFamily="34" charset="0"/>
              </a:rPr>
              <a:t>Descrição </a:t>
            </a:r>
            <a:r>
              <a:rPr lang="pt-BR" sz="2400" b="1" i="1" dirty="0">
                <a:latin typeface="Arial" pitchFamily="34" charset="0"/>
                <a:cs typeface="Arial" pitchFamily="34" charset="0"/>
              </a:rPr>
              <a:t>do resultado: </a:t>
            </a:r>
            <a:r>
              <a:rPr lang="pt-PT" sz="2400" dirty="0">
                <a:latin typeface="Arial" pitchFamily="34" charset="0"/>
                <a:cs typeface="Arial" pitchFamily="34" charset="0"/>
              </a:rPr>
              <a:t>Na faixa etária entre 50 e 69 anos, idade preconizada para realização do exame de mamografia, há 195 mulheres residentes, porém no período da intervenção 91 (46,67%) mulheres realizaram o exame, sendo que 24 (26,37%) fora desta faixa etária.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7018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 2: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Ampliar a cobertura de detecção precoce do câncer de mama das mulheres na faixa etária entre 50 e 69 anos de idade para 100%.</a:t>
            </a:r>
          </a:p>
        </p:txBody>
      </p:sp>
    </p:spTree>
    <p:extLst>
      <p:ext uri="{BB962C8B-B14F-4D97-AF65-F5344CB8AC3E}">
        <p14:creationId xmlns:p14="http://schemas.microsoft.com/office/powerpoint/2010/main" val="91258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24774"/>
              </p:ext>
            </p:extLst>
          </p:nvPr>
        </p:nvGraphicFramePr>
        <p:xfrm>
          <a:off x="395536" y="332656"/>
          <a:ext cx="7681664" cy="606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204</TotalTime>
  <Words>601</Words>
  <Application>Microsoft Office PowerPoint</Application>
  <PresentationFormat>Apresentação na tela (4:3)</PresentationFormat>
  <Paragraphs>38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Adjacência</vt:lpstr>
      <vt:lpstr> UNIVERSIDADE ABERTA DO SUS UNIVERSIDADE FEDERAL DE PELOTAS DEPARTAMENTO DE MEDICINA SOCIAL CURSO DE ESPECIALIZAÇÃO EM SAÚDE DA FAMÍLIA MODALIDADE A DISTÂNCIA TURMA IV </vt:lpstr>
      <vt:lpstr>               INTRODUÇÃO</vt:lpstr>
      <vt:lpstr>       Objetivo  geral</vt:lpstr>
      <vt:lpstr>                Metodologia</vt:lpstr>
      <vt:lpstr>               Objetivos</vt:lpstr>
      <vt:lpstr> METAS E RESULTADOS </vt:lpstr>
      <vt:lpstr>Apresentação do PowerPoint</vt:lpstr>
      <vt:lpstr>META 2: Ampliar a cobertura de detecção precoce do câncer de mama das mulheres na faixa etária entre 50 e 69 anos de idade para 100%.</vt:lpstr>
      <vt:lpstr>Apresentação do PowerPoint</vt:lpstr>
      <vt:lpstr>META 3 - Buscar 100% das mulheres que tiveram exame alterado e que não retornaram a unidade de saúde. </vt:lpstr>
      <vt:lpstr>Apresentação do PowerPoint</vt:lpstr>
      <vt:lpstr>META 4 - Obter 100% de coleta de amostras satisfatórias do exame citopatológico de colo uterino. </vt:lpstr>
      <vt:lpstr>Apresentação do PowerPoint</vt:lpstr>
      <vt:lpstr>META 5 - Manter registro da coleta de exame citopatológico de colo uterino e realização da mamografia em registro específico em 100% das mulheres cadastradas nos programas da unidade de saúde. </vt:lpstr>
      <vt:lpstr>Apresentação do PowerPoint</vt:lpstr>
      <vt:lpstr>Apresentação do PowerPoint</vt:lpstr>
      <vt:lpstr>META 6 - Realizar avaliação de risco (ou pesquisar sinais de alerta para identificação de câncer de colo de útero e de mama) em 100% das mulheres nas faixas etárias-alvo. </vt:lpstr>
      <vt:lpstr>Apresentação do PowerPoint</vt:lpstr>
      <vt:lpstr>Apresentação do PowerPoint</vt:lpstr>
      <vt:lpstr>META 7 - Orientar 100% das mulheres cadastradas sobre doenças sexualmente transmissíveis (DST) e fatores de risco para câncer de colo de útero e de mama.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UNIVERSIDADE ABERTA DO SUS UNIVERSIDADE FEDERAL DE PELOTAS DEPARTAMENTO DE MEDICINA SOCIAL CURSO DE ESPECIALIZAÇÃO EM SAÚDE DA FAMÍLIA MODALIDADE A DISTÂNCIA TURMA IV </dc:title>
  <dc:creator>micro</dc:creator>
  <cp:lastModifiedBy>User</cp:lastModifiedBy>
  <cp:revision>28</cp:revision>
  <dcterms:created xsi:type="dcterms:W3CDTF">2014-03-27T13:52:01Z</dcterms:created>
  <dcterms:modified xsi:type="dcterms:W3CDTF">2014-03-28T01:52:49Z</dcterms:modified>
</cp:coreProperties>
</file>