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92" r:id="rId16"/>
    <p:sldId id="293" r:id="rId17"/>
    <p:sldId id="272" r:id="rId18"/>
    <p:sldId id="284" r:id="rId19"/>
    <p:sldId id="285" r:id="rId20"/>
    <p:sldId id="266" r:id="rId21"/>
    <p:sldId id="279" r:id="rId22"/>
    <p:sldId id="273" r:id="rId23"/>
    <p:sldId id="282" r:id="rId24"/>
    <p:sldId id="286" r:id="rId25"/>
    <p:sldId id="274" r:id="rId26"/>
    <p:sldId id="287" r:id="rId27"/>
    <p:sldId id="288" r:id="rId28"/>
    <p:sldId id="275" r:id="rId29"/>
    <p:sldId id="289" r:id="rId30"/>
    <p:sldId id="290" r:id="rId31"/>
    <p:sldId id="291" r:id="rId32"/>
    <p:sldId id="294" r:id="rId33"/>
    <p:sldId id="295" r:id="rId34"/>
    <p:sldId id="296" r:id="rId35"/>
    <p:sldId id="298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&#237;s\AppData\Local\Temp\Coleta%20de%20dados%20CA%20colo%20e%20mama%20Alisson-1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&#237;s\AppData\Local\Temp\Coleta%20de%20dados%20CA%20colo%20e%20mama%20Alisson-1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&#237;s\AppData\Local\Temp\Coleta%20de%20dados%20CA%20colo%20e%20mama%20Alisson-1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&#237;s\AppData\Local\Temp\Coleta%20de%20dados%20CA%20colo%20e%20mama%20Alisson-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&#237;s\AppData\Local\Temp\Coleta%20de%20dados%20CA%20colo%20e%20mama%20Alisson-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&#237;s\AppData\Local\Temp\Coleta%20de%20dados%20CA%20colo%20e%20mama%20Alisson-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&#237;s\AppData\Local\Temp\Coleta%20de%20dados%20CA%20colo%20e%20mama%20Alisson-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&#237;s\AppData\Local\Temp\Coleta%20de%20dados%20CA%20colo%20e%20mama%20Alisson-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&#237;s\AppData\Local\Temp\Coleta%20de%20dados%20CA%20colo%20e%20mama%20Alisson-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&#237;s\AppData\Local\Temp\Coleta%20de%20dados%20CA%20colo%20e%20mama%20Alisson-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&#237;s\AppData\Local\Temp\Coleta%20de%20dados%20CA%20colo%20e%20mama%20Alisson-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&#237;s\AppData\Local\Temp\Coleta%20de%20dados%20CA%20colo%20e%20mama%20Alisson-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outEnd"/>
            <c:showVal val="1"/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0.1651785714285714</c:v>
                </c:pt>
                <c:pt idx="1">
                  <c:v>0.32812500000000006</c:v>
                </c:pt>
                <c:pt idx="2">
                  <c:v>0.63392857142857173</c:v>
                </c:pt>
              </c:numCache>
            </c:numRef>
          </c:val>
        </c:ser>
        <c:axId val="46584960"/>
        <c:axId val="46586496"/>
      </c:barChart>
      <c:catAx>
        <c:axId val="465849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586496"/>
        <c:crosses val="autoZero"/>
        <c:auto val="1"/>
        <c:lblAlgn val="ctr"/>
        <c:lblOffset val="100"/>
      </c:catAx>
      <c:valAx>
        <c:axId val="46586496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5849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9"/>
  <c:chart>
    <c:title>
      <c:layout/>
      <c:txPr>
        <a:bodyPr/>
        <a:lstStyle/>
        <a:p>
          <a:pPr>
            <a:defRPr sz="12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mulheres entre 25 e 64 anos que receberam orientação sobre DSTs</c:v>
                </c:pt>
              </c:strCache>
            </c:strRef>
          </c:tx>
          <c:dLbls>
            <c:dLblPos val="outEnd"/>
            <c:showVal val="1"/>
          </c:dLbls>
          <c:cat>
            <c:strRef>
              <c:f>Indicadores!$D$70:$F$70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Indicadores!$D$71:$F$71</c:f>
              <c:numCache>
                <c:formatCode>0.0%</c:formatCode>
                <c:ptCount val="3"/>
                <c:pt idx="0">
                  <c:v>0.85057471264367834</c:v>
                </c:pt>
                <c:pt idx="1">
                  <c:v>0.90184049079754602</c:v>
                </c:pt>
                <c:pt idx="2">
                  <c:v>0.99649122807017554</c:v>
                </c:pt>
              </c:numCache>
            </c:numRef>
          </c:val>
        </c:ser>
        <c:axId val="47606400"/>
        <c:axId val="47616384"/>
      </c:barChart>
      <c:catAx>
        <c:axId val="4760640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616384"/>
        <c:crosses val="autoZero"/>
        <c:auto val="1"/>
        <c:lblAlgn val="ctr"/>
        <c:lblOffset val="100"/>
      </c:catAx>
      <c:valAx>
        <c:axId val="47616384"/>
        <c:scaling>
          <c:orientation val="minMax"/>
          <c:max val="1"/>
          <c:min val="0"/>
        </c:scaling>
        <c:axPos val="l"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7606400"/>
        <c:crosses val="autoZero"/>
        <c:crossBetween val="between"/>
        <c:majorUnit val="0.2"/>
      </c:valAx>
    </c:plotArea>
    <c:plotVisOnly val="1"/>
    <c:dispBlanksAs val="gap"/>
  </c:chart>
  <c:spPr>
    <a:solidFill>
      <a:schemeClr val="bg1"/>
    </a:solidFill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Indicadores!$C$76</c:f>
              <c:strCache>
                <c:ptCount val="1"/>
                <c:pt idx="0">
                  <c:v>Proporção de mulheres entre 25 e 64 anos que receberam orientação sobre fatores de risco para câncer de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outEnd"/>
            <c:showVal val="1"/>
          </c:dLbls>
          <c:cat>
            <c:strRef>
              <c:f>Indicadores!$D$75:$F$75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Indicadores!$D$76:$F$76</c:f>
              <c:numCache>
                <c:formatCode>0.0%</c:formatCode>
                <c:ptCount val="3"/>
                <c:pt idx="0">
                  <c:v>0.85057471264367834</c:v>
                </c:pt>
                <c:pt idx="1">
                  <c:v>0.90184049079754602</c:v>
                </c:pt>
                <c:pt idx="2">
                  <c:v>0.99649122807017554</c:v>
                </c:pt>
              </c:numCache>
            </c:numRef>
          </c:val>
        </c:ser>
        <c:axId val="47875200"/>
        <c:axId val="47876736"/>
      </c:barChart>
      <c:catAx>
        <c:axId val="478752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876736"/>
        <c:crosses val="autoZero"/>
        <c:auto val="1"/>
        <c:lblAlgn val="ctr"/>
        <c:lblOffset val="100"/>
      </c:catAx>
      <c:valAx>
        <c:axId val="47876736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875200"/>
        <c:crosses val="autoZero"/>
        <c:crossBetween val="between"/>
        <c:majorUnit val="0.2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Indicadores!$C$81</c:f>
              <c:strCache>
                <c:ptCount val="1"/>
                <c:pt idx="0">
                  <c:v>Proporção de mulheres entre 50 e 69 anos que receberam orientação sobre os fatores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outEnd"/>
            <c:showVal val="1"/>
          </c:dLbls>
          <c:cat>
            <c:strRef>
              <c:f>Indicadores!$D$80:$F$80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Indicadores!$D$81:$F$81</c:f>
              <c:numCache>
                <c:formatCode>0.0%</c:formatCode>
                <c:ptCount val="3"/>
                <c:pt idx="0">
                  <c:v>0.76190476190476186</c:v>
                </c:pt>
                <c:pt idx="1">
                  <c:v>0.85074626865671654</c:v>
                </c:pt>
                <c:pt idx="2">
                  <c:v>1</c:v>
                </c:pt>
              </c:numCache>
            </c:numRef>
          </c:val>
        </c:ser>
        <c:axId val="47893888"/>
        <c:axId val="47940736"/>
      </c:barChart>
      <c:catAx>
        <c:axId val="478938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940736"/>
        <c:crosses val="autoZero"/>
        <c:auto val="1"/>
        <c:lblAlgn val="ctr"/>
        <c:lblOffset val="100"/>
      </c:catAx>
      <c:valAx>
        <c:axId val="47940736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893888"/>
        <c:crosses val="autoZero"/>
        <c:crossBetween val="between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outEnd"/>
            <c:showVal val="1"/>
          </c:dLbls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9.5238095238095247E-2</c:v>
                </c:pt>
                <c:pt idx="1">
                  <c:v>0.19047619047619052</c:v>
                </c:pt>
                <c:pt idx="2">
                  <c:v>0.47619047619047622</c:v>
                </c:pt>
              </c:numCache>
            </c:numRef>
          </c:val>
        </c:ser>
        <c:axId val="47021440"/>
        <c:axId val="47027328"/>
      </c:barChart>
      <c:catAx>
        <c:axId val="470214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027328"/>
        <c:crosses val="autoZero"/>
        <c:auto val="1"/>
        <c:lblAlgn val="ctr"/>
        <c:lblOffset val="100"/>
      </c:catAx>
      <c:valAx>
        <c:axId val="47027328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0214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exame citopatológico alterado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outEnd"/>
            <c:showVal val="1"/>
          </c:dLbls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1.0563380281690141E-2</c:v>
                </c:pt>
              </c:numCache>
            </c:numRef>
          </c:val>
        </c:ser>
        <c:axId val="47474560"/>
        <c:axId val="47476096"/>
      </c:barChart>
      <c:catAx>
        <c:axId val="474745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476096"/>
        <c:crosses val="autoZero"/>
        <c:auto val="1"/>
        <c:lblAlgn val="ctr"/>
        <c:lblOffset val="100"/>
      </c:catAx>
      <c:valAx>
        <c:axId val="47476096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474560"/>
        <c:crosses val="autoZero"/>
        <c:crossBetween val="between"/>
        <c:majorUnit val="0.2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mulheres com mamografia alterada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outEnd"/>
            <c:showVal val="1"/>
          </c:dLbls>
          <c:cat>
            <c:strRef>
              <c:f>Indicadores!$D$24:$F$24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Indicadores!$D$25:$F$25</c:f>
              <c:numCache>
                <c:formatCode>0.0%</c:formatCode>
                <c:ptCount val="3"/>
                <c:pt idx="0">
                  <c:v>0.30000000000000004</c:v>
                </c:pt>
                <c:pt idx="1">
                  <c:v>0.15000000000000002</c:v>
                </c:pt>
                <c:pt idx="2">
                  <c:v>6.0000000000000005E-2</c:v>
                </c:pt>
              </c:numCache>
            </c:numRef>
          </c:val>
        </c:ser>
        <c:axId val="47518080"/>
        <c:axId val="47519616"/>
      </c:barChart>
      <c:catAx>
        <c:axId val="475180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519616"/>
        <c:crosses val="autoZero"/>
        <c:auto val="1"/>
        <c:lblAlgn val="ctr"/>
        <c:lblOffset val="100"/>
      </c:catAx>
      <c:valAx>
        <c:axId val="47519616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518080"/>
        <c:crosses val="autoZero"/>
        <c:crossBetween val="between"/>
        <c:majorUnit val="0.2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mulheres com amostras satisfatórias do exame citopatológico do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outEnd"/>
            <c:showVal val="1"/>
          </c:dLbls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0.95945945945945954</c:v>
                </c:pt>
                <c:pt idx="1">
                  <c:v>0.97959183673469397</c:v>
                </c:pt>
                <c:pt idx="2">
                  <c:v>0.9859154929577465</c:v>
                </c:pt>
              </c:numCache>
            </c:numRef>
          </c:val>
        </c:ser>
        <c:axId val="47557248"/>
        <c:axId val="47571328"/>
      </c:barChart>
      <c:catAx>
        <c:axId val="475572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571328"/>
        <c:crosses val="autoZero"/>
        <c:auto val="1"/>
        <c:lblAlgn val="ctr"/>
        <c:lblOffset val="100"/>
      </c:catAx>
      <c:valAx>
        <c:axId val="47571328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557248"/>
        <c:crosses val="autoZero"/>
        <c:crossBetween val="between"/>
        <c:majorUnit val="0.2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mulheres com registro adequado do exame citopatológico de colo do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outEnd"/>
            <c:showVal val="1"/>
          </c:dLbls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0.81609195402298862</c:v>
                </c:pt>
                <c:pt idx="1">
                  <c:v>0.88343558282208579</c:v>
                </c:pt>
                <c:pt idx="2">
                  <c:v>0.98245614035087703</c:v>
                </c:pt>
              </c:numCache>
            </c:numRef>
          </c:val>
        </c:ser>
        <c:axId val="47420544"/>
        <c:axId val="47422080"/>
      </c:barChart>
      <c:catAx>
        <c:axId val="474205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422080"/>
        <c:crosses val="autoZero"/>
        <c:auto val="1"/>
        <c:lblAlgn val="ctr"/>
        <c:lblOffset val="100"/>
      </c:catAx>
      <c:valAx>
        <c:axId val="47422080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420544"/>
        <c:crosses val="autoZero"/>
        <c:crossBetween val="between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Indicadores!$C$55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outEnd"/>
            <c:showVal val="1"/>
          </c:dLbls>
          <c:cat>
            <c:strRef>
              <c:f>Indicadores!$D$54:$F$54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Indicadores!$D$55:$F$55</c:f>
              <c:numCache>
                <c:formatCode>0.0%</c:formatCode>
                <c:ptCount val="3"/>
                <c:pt idx="0">
                  <c:v>0.21428571428571427</c:v>
                </c:pt>
                <c:pt idx="1">
                  <c:v>0.2835820895522389</c:v>
                </c:pt>
                <c:pt idx="2">
                  <c:v>0.63953488372093026</c:v>
                </c:pt>
              </c:numCache>
            </c:numRef>
          </c:val>
        </c:ser>
        <c:axId val="47447424"/>
        <c:axId val="47654016"/>
      </c:barChart>
      <c:catAx>
        <c:axId val="474474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654016"/>
        <c:crosses val="autoZero"/>
        <c:auto val="1"/>
        <c:lblAlgn val="ctr"/>
        <c:lblOffset val="100"/>
      </c:catAx>
      <c:valAx>
        <c:axId val="47654016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4474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>
        <c:manualLayout>
          <c:xMode val="edge"/>
          <c:yMode val="edge"/>
          <c:x val="0.10502457264957267"/>
          <c:y val="2.3975188781014029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outEnd"/>
            <c:showVal val="1"/>
          </c:dLbls>
          <c:cat>
            <c:strRef>
              <c:f>Indicadores!$D$59:$F$59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Indicadores!$D$60:$F$60</c:f>
              <c:numCache>
                <c:formatCode>0.0%</c:formatCode>
                <c:ptCount val="3"/>
                <c:pt idx="0">
                  <c:v>0.85057471264367834</c:v>
                </c:pt>
                <c:pt idx="1">
                  <c:v>0.90184049079754602</c:v>
                </c:pt>
                <c:pt idx="2">
                  <c:v>0.99649122807017554</c:v>
                </c:pt>
              </c:numCache>
            </c:numRef>
          </c:val>
        </c:ser>
        <c:axId val="47716224"/>
        <c:axId val="47717760"/>
      </c:barChart>
      <c:catAx>
        <c:axId val="477162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717760"/>
        <c:crosses val="autoZero"/>
        <c:auto val="1"/>
        <c:lblAlgn val="ctr"/>
        <c:lblOffset val="100"/>
      </c:catAx>
      <c:valAx>
        <c:axId val="47717760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716224"/>
        <c:crosses val="autoZero"/>
        <c:crossBetween val="between"/>
        <c:majorUnit val="0.2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outEnd"/>
            <c:showVal val="1"/>
          </c:dLbls>
          <c:cat>
            <c:strRef>
              <c:f>Indicadores!$D$64:$F$64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Indicadores!$D$65:$F$65</c:f>
              <c:numCache>
                <c:formatCode>0.0%</c:formatCode>
                <c:ptCount val="3"/>
                <c:pt idx="0">
                  <c:v>0.76190476190476186</c:v>
                </c:pt>
                <c:pt idx="1">
                  <c:v>0.85074626865671654</c:v>
                </c:pt>
                <c:pt idx="2">
                  <c:v>1</c:v>
                </c:pt>
              </c:numCache>
            </c:numRef>
          </c:val>
        </c:ser>
        <c:axId val="47583616"/>
        <c:axId val="47585152"/>
      </c:barChart>
      <c:catAx>
        <c:axId val="475836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585152"/>
        <c:crosses val="autoZero"/>
        <c:auto val="1"/>
        <c:lblAlgn val="ctr"/>
        <c:lblOffset val="100"/>
      </c:catAx>
      <c:valAx>
        <c:axId val="47585152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583616"/>
        <c:crosses val="autoZero"/>
        <c:crossBetween val="between"/>
        <c:majorUnit val="0.2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151-58BF-40A7-AE56-C805A225BFB5}" type="datetimeFigureOut">
              <a:rPr lang="pt-BR" smtClean="0"/>
              <a:pPr/>
              <a:t>14/02/2014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4F0E-0913-46DB-85AE-A10C8D9E32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151-58BF-40A7-AE56-C805A225BFB5}" type="datetimeFigureOut">
              <a:rPr lang="pt-BR" smtClean="0"/>
              <a:pPr/>
              <a:t>14/02/2014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4F0E-0913-46DB-85AE-A10C8D9E32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151-58BF-40A7-AE56-C805A225BFB5}" type="datetimeFigureOut">
              <a:rPr lang="pt-BR" smtClean="0"/>
              <a:pPr/>
              <a:t>14/02/2014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4F0E-0913-46DB-85AE-A10C8D9E32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151-58BF-40A7-AE56-C805A225BFB5}" type="datetimeFigureOut">
              <a:rPr lang="pt-BR" smtClean="0"/>
              <a:pPr/>
              <a:t>14/02/2014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4F0E-0913-46DB-85AE-A10C8D9E32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151-58BF-40A7-AE56-C805A225BFB5}" type="datetimeFigureOut">
              <a:rPr lang="pt-BR" smtClean="0"/>
              <a:pPr/>
              <a:t>14/02/2014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4F0E-0913-46DB-85AE-A10C8D9E32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151-58BF-40A7-AE56-C805A225BFB5}" type="datetimeFigureOut">
              <a:rPr lang="pt-BR" smtClean="0"/>
              <a:pPr/>
              <a:t>14/02/2014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4F0E-0913-46DB-85AE-A10C8D9E32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151-58BF-40A7-AE56-C805A225BFB5}" type="datetimeFigureOut">
              <a:rPr lang="pt-BR" smtClean="0"/>
              <a:pPr/>
              <a:t>14/02/2014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4F0E-0913-46DB-85AE-A10C8D9E32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151-58BF-40A7-AE56-C805A225BFB5}" type="datetimeFigureOut">
              <a:rPr lang="pt-BR" smtClean="0"/>
              <a:pPr/>
              <a:t>14/02/2014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4F0E-0913-46DB-85AE-A10C8D9E32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151-58BF-40A7-AE56-C805A225BFB5}" type="datetimeFigureOut">
              <a:rPr lang="pt-BR" smtClean="0"/>
              <a:pPr/>
              <a:t>14/02/2014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4F0E-0913-46DB-85AE-A10C8D9E32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151-58BF-40A7-AE56-C805A225BFB5}" type="datetimeFigureOut">
              <a:rPr lang="pt-BR" smtClean="0"/>
              <a:pPr/>
              <a:t>14/02/2014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4F0E-0913-46DB-85AE-A10C8D9E32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9151-58BF-40A7-AE56-C805A225BFB5}" type="datetimeFigureOut">
              <a:rPr lang="pt-BR" smtClean="0"/>
              <a:pPr/>
              <a:t>14/02/2014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4F0E-0913-46DB-85AE-A10C8D9E32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B9151-58BF-40A7-AE56-C805A225BFB5}" type="datetimeFigureOut">
              <a:rPr lang="pt-BR" smtClean="0"/>
              <a:pPr/>
              <a:t>14/02/2014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04F0E-0913-46DB-85AE-A10C8D9E32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75260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pt-BR" b="1" dirty="0"/>
              <a:t>UNIVERSIDADE ABERTA DO SUS- UNASUS</a:t>
            </a:r>
            <a:r>
              <a:rPr lang="pt-BR" dirty="0"/>
              <a:t> </a:t>
            </a:r>
          </a:p>
          <a:p>
            <a:r>
              <a:rPr lang="pt-BR" b="1" dirty="0"/>
              <a:t>UNIVERSIDADE FEDERAL DE PELOTAS</a:t>
            </a:r>
            <a:endParaRPr lang="pt-BR" dirty="0"/>
          </a:p>
          <a:p>
            <a:r>
              <a:rPr lang="pt-BR" b="1" dirty="0"/>
              <a:t>ESPECIALIZAÇÃO EM SAÚDE DA FAMÍLIA</a:t>
            </a:r>
            <a:endParaRPr lang="pt-BR" dirty="0"/>
          </a:p>
          <a:p>
            <a:r>
              <a:rPr lang="pt-BR" b="1" dirty="0"/>
              <a:t>MODALIDADE A DISTÂNCIA</a:t>
            </a:r>
            <a:endParaRPr lang="pt-BR" dirty="0"/>
          </a:p>
        </p:txBody>
      </p:sp>
      <p:pic>
        <p:nvPicPr>
          <p:cNvPr id="1026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/>
              <a:t>Monitoramento e </a:t>
            </a:r>
            <a:r>
              <a:rPr lang="pt-BR" b="1" dirty="0" smtClean="0"/>
              <a:t>avaliação</a:t>
            </a:r>
          </a:p>
          <a:p>
            <a:pPr lvl="1"/>
            <a:r>
              <a:rPr lang="pt-BR" dirty="0" smtClean="0"/>
              <a:t>Fichas- espelho</a:t>
            </a:r>
          </a:p>
          <a:p>
            <a:pPr lvl="1"/>
            <a:r>
              <a:rPr lang="pt-BR" dirty="0" smtClean="0"/>
              <a:t>Registro específico </a:t>
            </a:r>
          </a:p>
          <a:p>
            <a:pPr lvl="1"/>
            <a:r>
              <a:rPr lang="pt-BR" dirty="0" smtClean="0"/>
              <a:t>Registro das mulheres </a:t>
            </a:r>
            <a:r>
              <a:rPr lang="pt-BR" dirty="0"/>
              <a:t>que foram avaliadas quanto ao risco de câncer de colo de útero e </a:t>
            </a:r>
            <a:r>
              <a:rPr lang="pt-BR" dirty="0" smtClean="0"/>
              <a:t>mama.</a:t>
            </a:r>
          </a:p>
          <a:p>
            <a:pPr lvl="1"/>
            <a:r>
              <a:rPr lang="pt-BR" dirty="0" smtClean="0"/>
              <a:t>Registro das </a:t>
            </a:r>
            <a:r>
              <a:rPr lang="pt-BR" dirty="0"/>
              <a:t>mulheres que receberam orientações sobre doenças sexualmente transmissíveis e fatores de risco de câncer de colo de útero e </a:t>
            </a:r>
            <a:r>
              <a:rPr lang="pt-BR" dirty="0" smtClean="0"/>
              <a:t>mama.</a:t>
            </a:r>
          </a:p>
          <a:p>
            <a:pPr lvl="1"/>
            <a:r>
              <a:rPr lang="pt-BR" dirty="0" smtClean="0"/>
              <a:t>Monitoramento  dos resultados (médico e o enfermeiro, semanalmente)</a:t>
            </a:r>
          </a:p>
          <a:p>
            <a:pPr lvl="1"/>
            <a:r>
              <a:rPr lang="pt-BR" dirty="0" smtClean="0"/>
              <a:t>Monitoramentos da adequabilidade das amostras dos exames coletados (médico e o enfermeiro, semanalmente)</a:t>
            </a:r>
          </a:p>
          <a:p>
            <a:pPr lvl="1"/>
            <a:endParaRPr lang="pt-BR" dirty="0"/>
          </a:p>
        </p:txBody>
      </p:sp>
      <p:pic>
        <p:nvPicPr>
          <p:cNvPr id="4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5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Metodologia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/>
              <a:t>Organização e gestão do </a:t>
            </a:r>
            <a:r>
              <a:rPr lang="pt-BR" b="1" dirty="0" smtClean="0"/>
              <a:t>serviço</a:t>
            </a:r>
          </a:p>
          <a:p>
            <a:pPr lvl="1"/>
            <a:r>
              <a:rPr lang="pt-BR" dirty="0" smtClean="0"/>
              <a:t>Acolhimento </a:t>
            </a:r>
            <a:r>
              <a:rPr lang="pt-BR" dirty="0"/>
              <a:t>de todas as mulheres de 25 a 64 anos de idade demandem a realização de exame citopatológico de colo uterino 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Acolhimento </a:t>
            </a:r>
            <a:r>
              <a:rPr lang="pt-BR" dirty="0"/>
              <a:t>todas as mulheres de 50 a 69 anos de idade que demandem a realização de mamografia na unidade de </a:t>
            </a:r>
            <a:r>
              <a:rPr lang="pt-BR" dirty="0" smtClean="0"/>
              <a:t>saúde</a:t>
            </a:r>
          </a:p>
          <a:p>
            <a:pPr lvl="1"/>
            <a:r>
              <a:rPr lang="pt-BR" dirty="0" smtClean="0"/>
              <a:t>Cadastramento  </a:t>
            </a:r>
            <a:r>
              <a:rPr lang="pt-BR" dirty="0"/>
              <a:t>de todas as mulheres de 25 e 64 anos de idade da área de cobertura da unidade de saúde</a:t>
            </a:r>
            <a:r>
              <a:rPr lang="pt-BR" dirty="0" smtClean="0"/>
              <a:t>,</a:t>
            </a:r>
          </a:p>
          <a:p>
            <a:pPr lvl="1"/>
            <a:r>
              <a:rPr lang="pt-BR" dirty="0" smtClean="0"/>
              <a:t>Cadastramento de todas </a:t>
            </a:r>
            <a:r>
              <a:rPr lang="pt-BR" dirty="0"/>
              <a:t>as mulheres da área de cobertura da unidade ente 50 e 69 </a:t>
            </a:r>
            <a:r>
              <a:rPr lang="pt-BR" dirty="0" smtClean="0"/>
              <a:t>anos,</a:t>
            </a:r>
          </a:p>
          <a:p>
            <a:pPr lvl="1"/>
            <a:r>
              <a:rPr lang="pt-BR" dirty="0" smtClean="0"/>
              <a:t> Criação de um </a:t>
            </a:r>
            <a:r>
              <a:rPr lang="pt-BR" dirty="0"/>
              <a:t>arquivo próprio para o </a:t>
            </a:r>
            <a:r>
              <a:rPr lang="pt-BR" dirty="0" smtClean="0"/>
              <a:t>deposito dos </a:t>
            </a:r>
            <a:r>
              <a:rPr lang="pt-BR" dirty="0"/>
              <a:t>resultados </a:t>
            </a:r>
            <a:r>
              <a:rPr lang="pt-BR" dirty="0" smtClean="0"/>
              <a:t>e  </a:t>
            </a:r>
            <a:r>
              <a:rPr lang="pt-BR" dirty="0"/>
              <a:t>fichas-espelho das mulheres. </a:t>
            </a:r>
            <a:endParaRPr lang="pt-BR" dirty="0" smtClean="0"/>
          </a:p>
          <a:p>
            <a:pPr lvl="1"/>
            <a:r>
              <a:rPr lang="pt-BR" dirty="0"/>
              <a:t>V</a:t>
            </a:r>
            <a:r>
              <a:rPr lang="pt-BR" dirty="0" smtClean="0"/>
              <a:t>isitas </a:t>
            </a:r>
            <a:r>
              <a:rPr lang="pt-BR" dirty="0"/>
              <a:t>domiciliares </a:t>
            </a:r>
            <a:r>
              <a:rPr lang="pt-BR" dirty="0" smtClean="0"/>
              <a:t> semanais. </a:t>
            </a:r>
          </a:p>
          <a:p>
            <a:pPr lvl="1"/>
            <a:r>
              <a:rPr lang="pt-BR" dirty="0" smtClean="0"/>
              <a:t>Estratificação </a:t>
            </a:r>
            <a:r>
              <a:rPr lang="pt-BR" dirty="0"/>
              <a:t>de risco </a:t>
            </a:r>
            <a:endParaRPr lang="pt-BR" dirty="0" smtClean="0"/>
          </a:p>
          <a:p>
            <a:pPr lvl="1"/>
            <a:r>
              <a:rPr lang="pt-BR" dirty="0" smtClean="0"/>
              <a:t>Distribuição </a:t>
            </a:r>
            <a:r>
              <a:rPr lang="pt-BR" dirty="0"/>
              <a:t>de </a:t>
            </a:r>
            <a:r>
              <a:rPr lang="pt-BR" dirty="0" smtClean="0"/>
              <a:t>preservativos</a:t>
            </a:r>
            <a:endParaRPr lang="pt-BR" dirty="0"/>
          </a:p>
        </p:txBody>
      </p:sp>
      <p:pic>
        <p:nvPicPr>
          <p:cNvPr id="4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5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Metodologia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/>
              <a:t>Engajamento </a:t>
            </a:r>
            <a:r>
              <a:rPr lang="pt-BR" b="1" dirty="0" smtClean="0"/>
              <a:t>público</a:t>
            </a:r>
          </a:p>
          <a:p>
            <a:pPr lvl="1"/>
            <a:r>
              <a:rPr lang="pt-BR" dirty="0" smtClean="0"/>
              <a:t>Oficinas para esclarecimento </a:t>
            </a:r>
            <a:r>
              <a:rPr lang="pt-BR" dirty="0"/>
              <a:t>da comunidade sobre a importância da realização do exame citopatológico do colo uterino pelas mulheres de 25 a 64 anos de idade e mamografia pelas mulheres de 50 a 69 </a:t>
            </a:r>
            <a:r>
              <a:rPr lang="pt-BR" dirty="0" smtClean="0"/>
              <a:t>anos</a:t>
            </a:r>
          </a:p>
          <a:p>
            <a:pPr lvl="1"/>
            <a:r>
              <a:rPr lang="pt-BR" dirty="0" smtClean="0"/>
              <a:t>Orientação durante as consultas </a:t>
            </a:r>
            <a:r>
              <a:rPr lang="pt-BR" dirty="0"/>
              <a:t>médica e de enfermagem, </a:t>
            </a:r>
            <a:endParaRPr lang="pt-BR" dirty="0" smtClean="0"/>
          </a:p>
          <a:p>
            <a:pPr lvl="1"/>
            <a:r>
              <a:rPr lang="pt-BR" dirty="0" smtClean="0"/>
              <a:t>Fixação dos </a:t>
            </a:r>
            <a:r>
              <a:rPr lang="pt-BR" dirty="0"/>
              <a:t>indicadores de qualidade </a:t>
            </a:r>
            <a:r>
              <a:rPr lang="pt-BR" dirty="0" smtClean="0"/>
              <a:t>na </a:t>
            </a:r>
            <a:r>
              <a:rPr lang="pt-BR" dirty="0"/>
              <a:t>unidade de </a:t>
            </a:r>
            <a:r>
              <a:rPr lang="pt-BR" dirty="0" smtClean="0"/>
              <a:t>saúde</a:t>
            </a:r>
          </a:p>
          <a:p>
            <a:pPr lvl="1"/>
            <a:r>
              <a:rPr lang="pt-BR" dirty="0" smtClean="0"/>
              <a:t>Palestras, mensais, com esclarecimento sobre </a:t>
            </a:r>
            <a:r>
              <a:rPr lang="pt-BR" dirty="0"/>
              <a:t>os fatores de risco bem como sinais de alerta para os cânceres de útero e </a:t>
            </a:r>
            <a:r>
              <a:rPr lang="pt-BR" dirty="0" smtClean="0"/>
              <a:t>mama, importância </a:t>
            </a:r>
            <a:r>
              <a:rPr lang="pt-BR" dirty="0"/>
              <a:t>do uso de </a:t>
            </a:r>
            <a:r>
              <a:rPr lang="pt-BR" dirty="0" smtClean="0"/>
              <a:t>preservativo </a:t>
            </a:r>
            <a:r>
              <a:rPr lang="pt-BR" dirty="0"/>
              <a:t>a prática de atividade física regular; os hábitos alimentares saudáveis.</a:t>
            </a:r>
          </a:p>
        </p:txBody>
      </p:sp>
      <p:pic>
        <p:nvPicPr>
          <p:cNvPr id="4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5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Metodologia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/>
              <a:t>Qualificação da prática </a:t>
            </a:r>
            <a:r>
              <a:rPr lang="pt-BR" b="1" dirty="0" smtClean="0"/>
              <a:t>clínica</a:t>
            </a:r>
          </a:p>
          <a:p>
            <a:pPr lvl="1"/>
            <a:r>
              <a:rPr lang="pt-BR" dirty="0" smtClean="0"/>
              <a:t>Capacitação </a:t>
            </a:r>
            <a:r>
              <a:rPr lang="pt-BR" dirty="0"/>
              <a:t>da equipe para acolhimento às mulheres </a:t>
            </a:r>
            <a:endParaRPr lang="pt-BR" dirty="0" smtClean="0"/>
          </a:p>
          <a:p>
            <a:pPr lvl="1"/>
            <a:r>
              <a:rPr lang="pt-BR" dirty="0" smtClean="0"/>
              <a:t>Capacitação para cadastramento</a:t>
            </a:r>
          </a:p>
          <a:p>
            <a:pPr lvl="1"/>
            <a:r>
              <a:rPr lang="pt-BR" dirty="0" smtClean="0"/>
              <a:t> Capacitação para identificação </a:t>
            </a:r>
            <a:r>
              <a:rPr lang="pt-BR" dirty="0"/>
              <a:t>e orientação de controle de fatores de risco para câncer de colo do útero e mama e de doenças sexualmente </a:t>
            </a:r>
            <a:r>
              <a:rPr lang="pt-BR" dirty="0" smtClean="0"/>
              <a:t>transmissíveis;</a:t>
            </a:r>
          </a:p>
          <a:p>
            <a:pPr lvl="1"/>
            <a:r>
              <a:rPr lang="pt-BR" dirty="0" smtClean="0"/>
              <a:t>Capacitação para adequada </a:t>
            </a:r>
            <a:r>
              <a:rPr lang="pt-BR" dirty="0"/>
              <a:t>coleta da colpocitologia. </a:t>
            </a:r>
            <a:endParaRPr lang="pt-BR" dirty="0" smtClean="0"/>
          </a:p>
          <a:p>
            <a:pPr lvl="1"/>
            <a:r>
              <a:rPr lang="pt-BR" dirty="0" smtClean="0"/>
              <a:t>Treinamento para </a:t>
            </a:r>
            <a:r>
              <a:rPr lang="pt-BR" dirty="0"/>
              <a:t>preenchimento e armazenamento das fichas específicas de cada programa.</a:t>
            </a:r>
          </a:p>
          <a:p>
            <a:pPr lvl="1"/>
            <a:r>
              <a:rPr lang="pt-BR" dirty="0" smtClean="0"/>
              <a:t>Reuniões </a:t>
            </a:r>
            <a:r>
              <a:rPr lang="pt-BR" dirty="0"/>
              <a:t>mensais para discussão do Caderno de Atenção Básica – Controle dos cânceres de colo do útero e mama, do Ministério da Saúde, </a:t>
            </a:r>
            <a:r>
              <a:rPr lang="pt-BR" dirty="0" smtClean="0"/>
              <a:t>2013</a:t>
            </a:r>
            <a:endParaRPr lang="pt-BR" dirty="0"/>
          </a:p>
        </p:txBody>
      </p:sp>
      <p:pic>
        <p:nvPicPr>
          <p:cNvPr id="4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5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 e </a:t>
            </a:r>
            <a:br>
              <a:rPr lang="pt-BR" dirty="0" smtClean="0"/>
            </a:br>
            <a:r>
              <a:rPr lang="pt-BR" dirty="0" smtClean="0"/>
              <a:t>metas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pt-BR" dirty="0" smtClean="0"/>
              <a:t>1) Ampliar </a:t>
            </a:r>
            <a:r>
              <a:rPr lang="pt-BR" dirty="0"/>
              <a:t>a cobertura de detecção precoce do câncer de colo e do câncer de </a:t>
            </a:r>
            <a:r>
              <a:rPr lang="pt-BR" dirty="0" smtClean="0"/>
              <a:t>mama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Ampliar </a:t>
            </a:r>
            <a:r>
              <a:rPr lang="pt-BR" dirty="0"/>
              <a:t>a cobertura de detecção precoce do câncer de colo uterino das mulheres na faixa etária entre 25 e 64 anos de idade para 70</a:t>
            </a:r>
            <a:r>
              <a:rPr lang="pt-BR" dirty="0" smtClean="0"/>
              <a:t>%.</a:t>
            </a:r>
            <a:endParaRPr lang="pt-BR" sz="2400" dirty="0"/>
          </a:p>
          <a:p>
            <a:pPr lvl="1"/>
            <a:endParaRPr lang="pt-BR" sz="2400" dirty="0" smtClean="0"/>
          </a:p>
          <a:p>
            <a:pPr lvl="1"/>
            <a:r>
              <a:rPr lang="pt-BR" dirty="0" smtClean="0"/>
              <a:t>Ampliar </a:t>
            </a:r>
            <a:r>
              <a:rPr lang="pt-BR" dirty="0"/>
              <a:t>a cobertura de detecção precoce do câncer de mama das mulheres na faixa etária entre 50 e 69 anos de idade para 70%.</a:t>
            </a:r>
            <a:endParaRPr lang="pt-BR" sz="2800" dirty="0"/>
          </a:p>
          <a:p>
            <a:pPr lvl="1"/>
            <a:endParaRPr lang="pt-BR" dirty="0"/>
          </a:p>
        </p:txBody>
      </p:sp>
      <p:pic>
        <p:nvPicPr>
          <p:cNvPr id="4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5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 </a:t>
            </a:r>
            <a:br>
              <a:rPr lang="pt-BR" dirty="0" smtClean="0"/>
            </a:br>
            <a:r>
              <a:rPr lang="pt-BR" dirty="0" smtClean="0"/>
              <a:t>obtido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Cobertura  (Colo do útero): 63,4</a:t>
            </a:r>
            <a:r>
              <a:rPr lang="pt-BR" dirty="0"/>
              <a:t>% </a:t>
            </a:r>
            <a:endParaRPr lang="pt-BR" dirty="0" smtClean="0"/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Antes: 11,2</a:t>
            </a:r>
            <a:r>
              <a:rPr lang="pt-BR" dirty="0">
                <a:solidFill>
                  <a:srgbClr val="FF0000"/>
                </a:solidFill>
              </a:rPr>
              <a:t>% </a:t>
            </a:r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1691680" y="2780928"/>
          <a:ext cx="5688000" cy="37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3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6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 </a:t>
            </a:r>
            <a:br>
              <a:rPr lang="pt-BR" dirty="0" smtClean="0"/>
            </a:br>
            <a:r>
              <a:rPr lang="pt-BR" dirty="0" smtClean="0"/>
              <a:t>obtido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Cobertura  (Mama): 47,6% 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Antes: 2,8% </a:t>
            </a:r>
            <a:endParaRPr lang="pt-BR" dirty="0">
              <a:solidFill>
                <a:srgbClr val="FF0000"/>
              </a:solidFill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1835696" y="2708920"/>
          <a:ext cx="5616000" cy="37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3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9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 e</a:t>
            </a:r>
            <a:br>
              <a:rPr lang="pt-BR" dirty="0" smtClean="0"/>
            </a:br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pt-BR" dirty="0" smtClean="0"/>
              <a:t>2) Melhorar </a:t>
            </a:r>
            <a:r>
              <a:rPr lang="pt-BR" dirty="0"/>
              <a:t>a adesão das mulheres à realização de exame citopatológico de colo uterino e </a:t>
            </a:r>
            <a:r>
              <a:rPr lang="pt-BR" dirty="0" smtClean="0"/>
              <a:t>mamografia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Buscar </a:t>
            </a:r>
            <a:r>
              <a:rPr lang="pt-BR" dirty="0"/>
              <a:t>100% das mulheres que tiveram exame alterado e que não retornaram a unidade de saúde.</a:t>
            </a:r>
          </a:p>
          <a:p>
            <a:pPr lvl="1"/>
            <a:endParaRPr lang="pt-BR" dirty="0"/>
          </a:p>
          <a:p>
            <a:endParaRPr lang="pt-BR" dirty="0"/>
          </a:p>
        </p:txBody>
      </p:sp>
      <p:pic>
        <p:nvPicPr>
          <p:cNvPr id="7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8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 </a:t>
            </a:r>
            <a:br>
              <a:rPr lang="pt-BR" dirty="0" smtClean="0"/>
            </a:br>
            <a:r>
              <a:rPr lang="pt-BR" dirty="0" smtClean="0"/>
              <a:t>obtidos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Exames citológicos alterados: 1,1%</a:t>
            </a:r>
            <a:endParaRPr lang="pt-BR" dirty="0"/>
          </a:p>
        </p:txBody>
      </p:sp>
      <p:graphicFrame>
        <p:nvGraphicFramePr>
          <p:cNvPr id="5" name="Chart 2"/>
          <p:cNvGraphicFramePr>
            <a:graphicFrameLocks/>
          </p:cNvGraphicFramePr>
          <p:nvPr/>
        </p:nvGraphicFramePr>
        <p:xfrm>
          <a:off x="1547664" y="2636912"/>
          <a:ext cx="5616000" cy="37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3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10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 </a:t>
            </a:r>
            <a:br>
              <a:rPr lang="pt-BR" dirty="0" smtClean="0"/>
            </a:br>
            <a:r>
              <a:rPr lang="pt-BR" dirty="0" smtClean="0"/>
              <a:t>obtidos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Mamografias alteradas: 6,0%</a:t>
            </a:r>
            <a:endParaRPr lang="pt-BR" dirty="0"/>
          </a:p>
        </p:txBody>
      </p:sp>
      <p:graphicFrame>
        <p:nvGraphicFramePr>
          <p:cNvPr id="4" name="Chart 4"/>
          <p:cNvGraphicFramePr>
            <a:graphicFrameLocks/>
          </p:cNvGraphicFramePr>
          <p:nvPr/>
        </p:nvGraphicFramePr>
        <p:xfrm>
          <a:off x="1691680" y="2708920"/>
          <a:ext cx="5616000" cy="37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3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11560" y="2751063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pt-BR" sz="3200" dirty="0"/>
              <a:t>Melhora da atenção da saúde da mulher com ênfase na detecção de câncer de colo do útero e de mama na Unidade Júlio Pereira de França do município de Passagem Franca/Piauí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403648" y="4700736"/>
            <a:ext cx="6400800" cy="1752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sz="2800" dirty="0" err="1" smtClean="0"/>
              <a:t>Alisson</a:t>
            </a:r>
            <a:r>
              <a:rPr lang="pt-BR" sz="2800" dirty="0" smtClean="0"/>
              <a:t> de Oliveira Meneses</a:t>
            </a:r>
          </a:p>
          <a:p>
            <a:endParaRPr lang="pt-BR" sz="2800" dirty="0"/>
          </a:p>
          <a:p>
            <a:r>
              <a:rPr lang="pt-BR" sz="2800" dirty="0" smtClean="0"/>
              <a:t>Orientadora: </a:t>
            </a:r>
            <a:r>
              <a:rPr lang="pt-BR" sz="2800" dirty="0" err="1" smtClean="0"/>
              <a:t>Mirelle</a:t>
            </a:r>
            <a:r>
              <a:rPr lang="pt-BR" sz="2800" dirty="0" smtClean="0"/>
              <a:t> </a:t>
            </a:r>
            <a:r>
              <a:rPr lang="pt-BR" sz="2800" dirty="0" err="1" smtClean="0"/>
              <a:t>Saes</a:t>
            </a:r>
            <a:endParaRPr lang="pt-BR" sz="2800" dirty="0"/>
          </a:p>
        </p:txBody>
      </p:sp>
      <p:pic>
        <p:nvPicPr>
          <p:cNvPr id="6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 e</a:t>
            </a:r>
            <a:br>
              <a:rPr lang="pt-BR" dirty="0" smtClean="0"/>
            </a:br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pt-BR" dirty="0" smtClean="0"/>
              <a:t>3) Melhorar </a:t>
            </a:r>
            <a:r>
              <a:rPr lang="pt-BR" dirty="0"/>
              <a:t>a qualidade do atendimento das mulheres que realizam detecção precoce de câncer de colo de útero e de mama na unidade de </a:t>
            </a:r>
            <a:r>
              <a:rPr lang="pt-BR" dirty="0" smtClean="0"/>
              <a:t>saúde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Aumentar </a:t>
            </a:r>
            <a:r>
              <a:rPr lang="pt-BR" dirty="0"/>
              <a:t>para 100% de coleta de amostras satisfatórias do exame citopatológico de colo uterino.</a:t>
            </a:r>
            <a:endParaRPr lang="pt-BR" sz="2400" dirty="0"/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6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 </a:t>
            </a:r>
            <a:br>
              <a:rPr lang="pt-BR" dirty="0" smtClean="0"/>
            </a:br>
            <a:r>
              <a:rPr lang="pt-BR" dirty="0" smtClean="0"/>
              <a:t>obtidos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Amostras satisfatórias: 98,6%</a:t>
            </a:r>
            <a:endParaRPr lang="pt-BR" dirty="0"/>
          </a:p>
        </p:txBody>
      </p:sp>
      <p:graphicFrame>
        <p:nvGraphicFramePr>
          <p:cNvPr id="4" name="Chart 8"/>
          <p:cNvGraphicFramePr>
            <a:graphicFrameLocks/>
          </p:cNvGraphicFramePr>
          <p:nvPr/>
        </p:nvGraphicFramePr>
        <p:xfrm>
          <a:off x="1691680" y="2780928"/>
          <a:ext cx="5688000" cy="37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3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10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 e</a:t>
            </a:r>
            <a:br>
              <a:rPr lang="pt-BR" dirty="0" smtClean="0"/>
            </a:br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4) Melhorar </a:t>
            </a:r>
            <a:r>
              <a:rPr lang="pt-BR" dirty="0"/>
              <a:t>registros das </a:t>
            </a:r>
            <a:r>
              <a:rPr lang="pt-BR" dirty="0" smtClean="0"/>
              <a:t>informações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Manter registro da coleta de exame citopatológico de colo uterino e de mama para 100% das mulheres cadastradas no programa da UBS</a:t>
            </a:r>
            <a:endParaRPr lang="pt-BR" sz="2400" dirty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Manter </a:t>
            </a:r>
            <a:r>
              <a:rPr lang="pt-BR" dirty="0"/>
              <a:t>registro específico da realização da mamografia em 100% das mulheres cadastradas no programa da UBS</a:t>
            </a:r>
          </a:p>
        </p:txBody>
      </p:sp>
      <p:pic>
        <p:nvPicPr>
          <p:cNvPr id="6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r>
              <a:rPr lang="pt-BR" dirty="0" smtClean="0"/>
              <a:t>obtidos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Registro adequado(</a:t>
            </a:r>
            <a:r>
              <a:rPr lang="pt-BR" dirty="0" err="1" smtClean="0"/>
              <a:t>citopatólogico</a:t>
            </a:r>
            <a:r>
              <a:rPr lang="pt-BR" dirty="0" smtClean="0"/>
              <a:t>): 98,2%</a:t>
            </a:r>
            <a:endParaRPr lang="pt-BR" dirty="0"/>
          </a:p>
        </p:txBody>
      </p:sp>
      <p:graphicFrame>
        <p:nvGraphicFramePr>
          <p:cNvPr id="4" name="Chart 9"/>
          <p:cNvGraphicFramePr>
            <a:graphicFrameLocks/>
          </p:cNvGraphicFramePr>
          <p:nvPr/>
        </p:nvGraphicFramePr>
        <p:xfrm>
          <a:off x="1763688" y="2780928"/>
          <a:ext cx="5616000" cy="37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3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r>
              <a:rPr lang="pt-BR" dirty="0" smtClean="0"/>
              <a:t>obtidos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Registro adequado(mamografia): 98,2%</a:t>
            </a:r>
            <a:endParaRPr lang="pt-BR" dirty="0"/>
          </a:p>
        </p:txBody>
      </p:sp>
      <p:graphicFrame>
        <p:nvGraphicFramePr>
          <p:cNvPr id="5" name="Chart 10"/>
          <p:cNvGraphicFramePr>
            <a:graphicFrameLocks/>
          </p:cNvGraphicFramePr>
          <p:nvPr/>
        </p:nvGraphicFramePr>
        <p:xfrm>
          <a:off x="1835696" y="2708920"/>
          <a:ext cx="5616000" cy="37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3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9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 e</a:t>
            </a:r>
            <a:br>
              <a:rPr lang="pt-BR" dirty="0" smtClean="0"/>
            </a:br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pt-BR" dirty="0" smtClean="0"/>
              <a:t>5) Mapear </a:t>
            </a:r>
            <a:r>
              <a:rPr lang="pt-BR" dirty="0"/>
              <a:t>as mulheres de risco para câncer de colo de útero e de </a:t>
            </a:r>
            <a:r>
              <a:rPr lang="pt-BR" dirty="0" smtClean="0"/>
              <a:t>mama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Realizar avaliação de risco (ou pesquisar sinais de alerta para identificação de câncer de colo de útero e de mama) em 100% das mulheres nas faixas </a:t>
            </a:r>
            <a:r>
              <a:rPr lang="pt-BR" dirty="0" err="1"/>
              <a:t>etárias-alvo</a:t>
            </a:r>
            <a:r>
              <a:rPr lang="pt-BR" dirty="0"/>
              <a:t>.</a:t>
            </a:r>
          </a:p>
        </p:txBody>
      </p:sp>
      <p:pic>
        <p:nvPicPr>
          <p:cNvPr id="6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r>
              <a:rPr lang="pt-BR" dirty="0" smtClean="0"/>
              <a:t>obtidos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Avaliação de risco (Colo do útero): 99,6%</a:t>
            </a:r>
            <a:endParaRPr lang="pt-BR" dirty="0"/>
          </a:p>
        </p:txBody>
      </p:sp>
      <p:graphicFrame>
        <p:nvGraphicFramePr>
          <p:cNvPr id="6" name="Chart 11"/>
          <p:cNvGraphicFramePr>
            <a:graphicFrameLocks/>
          </p:cNvGraphicFramePr>
          <p:nvPr/>
        </p:nvGraphicFramePr>
        <p:xfrm>
          <a:off x="1691680" y="2636912"/>
          <a:ext cx="5616000" cy="37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3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10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r>
              <a:rPr lang="pt-BR" dirty="0" smtClean="0"/>
              <a:t>obtidos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Avaliação de risco (Mama): 100,0%</a:t>
            </a:r>
            <a:endParaRPr lang="pt-BR" dirty="0"/>
          </a:p>
        </p:txBody>
      </p:sp>
      <p:graphicFrame>
        <p:nvGraphicFramePr>
          <p:cNvPr id="5" name="Chart 12"/>
          <p:cNvGraphicFramePr>
            <a:graphicFrameLocks/>
          </p:cNvGraphicFramePr>
          <p:nvPr/>
        </p:nvGraphicFramePr>
        <p:xfrm>
          <a:off x="1547664" y="2564904"/>
          <a:ext cx="5616000" cy="37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3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10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 e</a:t>
            </a:r>
            <a:br>
              <a:rPr lang="pt-BR" dirty="0" smtClean="0"/>
            </a:br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pt-BR" dirty="0" smtClean="0"/>
              <a:t>6) Promover </a:t>
            </a:r>
            <a:r>
              <a:rPr lang="pt-BR" dirty="0"/>
              <a:t>a saúde das mulheres que realizam detecção precoce de câncer de colo de útero e de mama na unidade de saúde</a:t>
            </a:r>
          </a:p>
          <a:p>
            <a:pPr lvl="1"/>
            <a:endParaRPr lang="pt-BR" dirty="0" smtClean="0"/>
          </a:p>
          <a:p>
            <a:pPr lvl="1"/>
            <a:r>
              <a:rPr lang="pt-BR" dirty="0"/>
              <a:t>Orientar 100% das mulheres cadastradas sobre doenças sexualmente transmissíveis (DST) e fatores de risco para câncer de colo de útero e de mama.</a:t>
            </a:r>
          </a:p>
          <a:p>
            <a:pPr lvl="1"/>
            <a:endParaRPr lang="pt-BR" dirty="0"/>
          </a:p>
        </p:txBody>
      </p:sp>
      <p:pic>
        <p:nvPicPr>
          <p:cNvPr id="6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r>
              <a:rPr lang="pt-BR" dirty="0" smtClean="0"/>
              <a:t>obtidos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Orientação (DST): 99,6%</a:t>
            </a:r>
            <a:endParaRPr lang="pt-BR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1547664" y="2636912"/>
          <a:ext cx="5616000" cy="37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3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11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Introdução</a:t>
            </a:r>
            <a:br>
              <a:rPr lang="pt-BR" dirty="0" smtClean="0"/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Passagem </a:t>
            </a:r>
            <a:r>
              <a:rPr lang="pt-BR" dirty="0"/>
              <a:t>Franca do </a:t>
            </a:r>
            <a:r>
              <a:rPr lang="pt-BR" dirty="0" smtClean="0"/>
              <a:t>Piauí</a:t>
            </a:r>
          </a:p>
          <a:p>
            <a:endParaRPr lang="pt-BR" dirty="0" smtClean="0"/>
          </a:p>
          <a:p>
            <a:r>
              <a:rPr lang="pt-BR" dirty="0" smtClean="0"/>
              <a:t>Unidade </a:t>
            </a:r>
            <a:r>
              <a:rPr lang="pt-BR" dirty="0"/>
              <a:t>Básica de Saúde (UBS) </a:t>
            </a:r>
            <a:r>
              <a:rPr lang="pt-BR" dirty="0" smtClean="0"/>
              <a:t>– Júlio Pereira de França </a:t>
            </a:r>
          </a:p>
          <a:p>
            <a:endParaRPr lang="pt-BR" dirty="0" smtClean="0"/>
          </a:p>
          <a:p>
            <a:r>
              <a:rPr lang="pt-BR" dirty="0" smtClean="0"/>
              <a:t>Duas Equipes </a:t>
            </a:r>
            <a:r>
              <a:rPr lang="pt-BR" dirty="0"/>
              <a:t>de Saúde da Família (zonas urbana e rural). </a:t>
            </a:r>
          </a:p>
        </p:txBody>
      </p:sp>
      <p:pic>
        <p:nvPicPr>
          <p:cNvPr id="4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5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r>
              <a:rPr lang="pt-BR" dirty="0" smtClean="0"/>
              <a:t>obtidos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Orientação (Colo do útero): 99,6%</a:t>
            </a:r>
            <a:endParaRPr lang="pt-BR" dirty="0"/>
          </a:p>
        </p:txBody>
      </p:sp>
      <p:graphicFrame>
        <p:nvGraphicFramePr>
          <p:cNvPr id="5" name="Chart 13"/>
          <p:cNvGraphicFramePr>
            <a:graphicFrameLocks/>
          </p:cNvGraphicFramePr>
          <p:nvPr/>
        </p:nvGraphicFramePr>
        <p:xfrm>
          <a:off x="1547664" y="2636912"/>
          <a:ext cx="5616000" cy="37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3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10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</a:t>
            </a:r>
            <a:br>
              <a:rPr lang="pt-BR" dirty="0" smtClean="0"/>
            </a:br>
            <a:r>
              <a:rPr lang="pt-BR" dirty="0" smtClean="0"/>
              <a:t>obtidos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Orientação (Mama): 100,0%</a:t>
            </a:r>
            <a:endParaRPr lang="pt-BR" dirty="0"/>
          </a:p>
        </p:txBody>
      </p:sp>
      <p:graphicFrame>
        <p:nvGraphicFramePr>
          <p:cNvPr id="5" name="Chart 14"/>
          <p:cNvGraphicFramePr>
            <a:graphicFrameLocks/>
          </p:cNvGraphicFramePr>
          <p:nvPr/>
        </p:nvGraphicFramePr>
        <p:xfrm>
          <a:off x="1691680" y="2564904"/>
          <a:ext cx="5616000" cy="38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3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10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Colo do útero </a:t>
            </a:r>
          </a:p>
          <a:p>
            <a:pPr lvl="1"/>
            <a:r>
              <a:rPr lang="pt-BR" dirty="0" smtClean="0"/>
              <a:t>Rotina </a:t>
            </a:r>
            <a:r>
              <a:rPr lang="pt-BR" dirty="0"/>
              <a:t>prévia </a:t>
            </a:r>
            <a:r>
              <a:rPr lang="pt-BR" dirty="0" smtClean="0"/>
              <a:t>facilitou a adesão à prevenção do câncer de colo do útero</a:t>
            </a:r>
          </a:p>
          <a:p>
            <a:pPr lvl="1"/>
            <a:r>
              <a:rPr lang="pt-BR" dirty="0" smtClean="0"/>
              <a:t>Maior </a:t>
            </a:r>
            <a:r>
              <a:rPr lang="pt-BR" dirty="0"/>
              <a:t>conhecimento da população quanto à necessidade desse tipo de prevenção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Mama</a:t>
            </a:r>
            <a:endParaRPr lang="pt-BR" dirty="0"/>
          </a:p>
          <a:p>
            <a:pPr lvl="1"/>
            <a:r>
              <a:rPr lang="pt-BR" dirty="0" smtClean="0"/>
              <a:t> Dificuldade </a:t>
            </a:r>
            <a:r>
              <a:rPr lang="pt-BR" dirty="0"/>
              <a:t>de acesso das mulheres para realização de </a:t>
            </a:r>
            <a:r>
              <a:rPr lang="pt-BR" dirty="0" smtClean="0"/>
              <a:t>exames</a:t>
            </a:r>
          </a:p>
          <a:p>
            <a:pPr lvl="1"/>
            <a:r>
              <a:rPr lang="pt-BR" dirty="0" smtClean="0"/>
              <a:t>Ausência </a:t>
            </a:r>
            <a:r>
              <a:rPr lang="pt-BR" dirty="0"/>
              <a:t>de uma rotina prévia no serviço </a:t>
            </a:r>
            <a:endParaRPr lang="pt-BR" dirty="0" smtClean="0"/>
          </a:p>
          <a:p>
            <a:pPr lvl="1"/>
            <a:r>
              <a:rPr lang="pt-BR" dirty="0" smtClean="0"/>
              <a:t>Pouco </a:t>
            </a:r>
            <a:r>
              <a:rPr lang="pt-BR" dirty="0"/>
              <a:t>conhecimento a população em relação ao </a:t>
            </a:r>
            <a:r>
              <a:rPr lang="pt-BR" dirty="0" smtClean="0"/>
              <a:t>tema.</a:t>
            </a:r>
          </a:p>
          <a:p>
            <a:pPr lvl="1"/>
            <a:r>
              <a:rPr lang="pt-BR" dirty="0" smtClean="0"/>
              <a:t>Cálculo </a:t>
            </a:r>
            <a:r>
              <a:rPr lang="pt-BR" dirty="0"/>
              <a:t>deste indicador, subestimou a quantidade de mulheres avaliadas que realizaram exame </a:t>
            </a:r>
            <a:r>
              <a:rPr lang="pt-BR" dirty="0" smtClean="0"/>
              <a:t>clínico </a:t>
            </a:r>
            <a:r>
              <a:rPr lang="pt-BR" dirty="0"/>
              <a:t>das mamas </a:t>
            </a:r>
            <a:r>
              <a:rPr lang="pt-BR" dirty="0" smtClean="0"/>
              <a:t>- 86 </a:t>
            </a:r>
            <a:r>
              <a:rPr lang="pt-BR" dirty="0"/>
              <a:t>mulheres (81,9</a:t>
            </a:r>
            <a:r>
              <a:rPr lang="pt-BR" dirty="0" smtClean="0"/>
              <a:t>%)</a:t>
            </a:r>
            <a:endParaRPr lang="pt-BR" dirty="0"/>
          </a:p>
        </p:txBody>
      </p:sp>
      <p:pic>
        <p:nvPicPr>
          <p:cNvPr id="6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Discussão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Melhora na cobertura</a:t>
            </a:r>
          </a:p>
          <a:p>
            <a:r>
              <a:rPr lang="pt-BR" dirty="0" smtClean="0"/>
              <a:t>Organização do serviço</a:t>
            </a:r>
          </a:p>
          <a:p>
            <a:pPr lvl="1"/>
            <a:r>
              <a:rPr lang="pt-BR" dirty="0" smtClean="0"/>
              <a:t>qualidade </a:t>
            </a:r>
            <a:r>
              <a:rPr lang="pt-BR" dirty="0"/>
              <a:t>dos </a:t>
            </a:r>
            <a:r>
              <a:rPr lang="pt-BR" dirty="0" smtClean="0"/>
              <a:t>registros</a:t>
            </a:r>
          </a:p>
          <a:p>
            <a:pPr lvl="1"/>
            <a:r>
              <a:rPr lang="pt-BR" dirty="0" smtClean="0"/>
              <a:t>rotinas </a:t>
            </a:r>
            <a:r>
              <a:rPr lang="pt-BR" dirty="0"/>
              <a:t>de </a:t>
            </a:r>
            <a:r>
              <a:rPr lang="pt-BR" dirty="0" smtClean="0"/>
              <a:t>atendimento</a:t>
            </a:r>
          </a:p>
          <a:p>
            <a:pPr lvl="1"/>
            <a:r>
              <a:rPr lang="pt-BR" dirty="0" smtClean="0"/>
              <a:t>agendamento </a:t>
            </a:r>
            <a:r>
              <a:rPr lang="pt-BR" dirty="0"/>
              <a:t>de consultas e recebimento de </a:t>
            </a:r>
            <a:r>
              <a:rPr lang="pt-BR" dirty="0" smtClean="0"/>
              <a:t>exames</a:t>
            </a:r>
          </a:p>
          <a:p>
            <a:r>
              <a:rPr lang="pt-BR" dirty="0" smtClean="0"/>
              <a:t>Envolvimento e conscientização da equipe</a:t>
            </a:r>
          </a:p>
          <a:p>
            <a:r>
              <a:rPr lang="pt-BR" dirty="0" smtClean="0"/>
              <a:t>Sensibilização da população</a:t>
            </a:r>
          </a:p>
          <a:p>
            <a:r>
              <a:rPr lang="pt-BR" dirty="0" smtClean="0"/>
              <a:t>Articulação com a gestão</a:t>
            </a:r>
          </a:p>
          <a:p>
            <a:endParaRPr lang="pt-BR" dirty="0"/>
          </a:p>
        </p:txBody>
      </p:sp>
      <p:pic>
        <p:nvPicPr>
          <p:cNvPr id="6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Reflexão</a:t>
            </a:r>
            <a:br>
              <a:rPr lang="pt-BR" dirty="0" smtClean="0"/>
            </a:br>
            <a:r>
              <a:rPr lang="pt-BR" dirty="0" smtClean="0"/>
              <a:t>crítica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Construção do conhecimento</a:t>
            </a:r>
          </a:p>
          <a:p>
            <a:endParaRPr lang="pt-BR" dirty="0" smtClean="0"/>
          </a:p>
          <a:p>
            <a:r>
              <a:rPr lang="pt-BR" dirty="0" smtClean="0"/>
              <a:t>Aprimoramento técnico</a:t>
            </a:r>
          </a:p>
          <a:p>
            <a:endParaRPr lang="pt-BR" dirty="0"/>
          </a:p>
          <a:p>
            <a:r>
              <a:rPr lang="pt-BR" dirty="0" smtClean="0"/>
              <a:t>Superar dificuldades</a:t>
            </a:r>
          </a:p>
          <a:p>
            <a:endParaRPr lang="pt-BR" dirty="0"/>
          </a:p>
          <a:p>
            <a:r>
              <a:rPr lang="pt-BR" dirty="0" smtClean="0"/>
              <a:t>Planejamento </a:t>
            </a:r>
          </a:p>
          <a:p>
            <a:endParaRPr lang="pt-BR" dirty="0"/>
          </a:p>
        </p:txBody>
      </p:sp>
      <p:pic>
        <p:nvPicPr>
          <p:cNvPr id="6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aixaDeTexto 4"/>
          <p:cNvSpPr txBox="1">
            <a:spLocks noChangeArrowheads="1"/>
          </p:cNvSpPr>
          <p:nvPr/>
        </p:nvSpPr>
        <p:spPr bwMode="auto">
          <a:xfrm>
            <a:off x="1143000" y="2714625"/>
            <a:ext cx="72151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400" b="1">
                <a:latin typeface="Arabic Typesetting" pitchFamily="66" charset="-78"/>
                <a:cs typeface="Arabic Typesetting" pitchFamily="66" charset="-78"/>
              </a:rPr>
              <a:t>“O sertanejo é, antes de tudo, um forte.”</a:t>
            </a:r>
          </a:p>
          <a:p>
            <a:pPr algn="r"/>
            <a:r>
              <a:rPr lang="pt-BR" sz="3600">
                <a:latin typeface="Arabic Typesetting" pitchFamily="66" charset="-78"/>
                <a:cs typeface="Arabic Typesetting" pitchFamily="66" charset="-78"/>
              </a:rPr>
              <a:t>Euclides da Cunha</a:t>
            </a:r>
          </a:p>
        </p:txBody>
      </p:sp>
      <p:pic>
        <p:nvPicPr>
          <p:cNvPr id="29699" name="Imagem 5" descr="OgAAAOE_su3BlP8rO5bh6Npd1HrIt2yPmw5KKTP3HOSpN5A8lCeDRMqgFJ5gRoK_-ym02HRNEVsDbFLjVRF0dlW6TB0Am1T1UEmBXhgvm_OzgQRTNoO2ugjfeB5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13" y="0"/>
            <a:ext cx="3535362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Imagem 6" descr="OQAAAA4PGH07Z9kX0sGX4pO4JOq_2cMd1vBPfs-dugSjoX94kgL5Giktm_qwME6z_UlhR-WRpKKcI5cyuz1kibp9WIgAm1T1UCw5UdgOvVTnygV47nMGBmmb3SC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0"/>
            <a:ext cx="3436938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Imagem 7" descr="OQAAAJRt-7Ow2Rnv0Sxm-UneGMpnd7kg_94ezz7ET9fWYMEoO4gZUyl8GdTp0CTBZnpka7yQT5XcosXmXS4UiAY9L94Am1T1UNkxSCSN8nqOMvWH7lneSfH32Ek4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14325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ângulo 8"/>
          <p:cNvSpPr/>
          <p:nvPr/>
        </p:nvSpPr>
        <p:spPr>
          <a:xfrm>
            <a:off x="0" y="2357438"/>
            <a:ext cx="9144000" cy="19288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9703" name="CaixaDeTexto 9"/>
          <p:cNvSpPr txBox="1">
            <a:spLocks noChangeArrowheads="1"/>
          </p:cNvSpPr>
          <p:nvPr/>
        </p:nvSpPr>
        <p:spPr bwMode="auto">
          <a:xfrm>
            <a:off x="428625" y="2571750"/>
            <a:ext cx="85010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4000" b="1">
                <a:solidFill>
                  <a:schemeClr val="bg1"/>
                </a:solidFill>
                <a:latin typeface="Centaur" pitchFamily="18" charset="0"/>
                <a:cs typeface="Arabic Typesetting" pitchFamily="66" charset="-78"/>
              </a:rPr>
              <a:t>“O Sertanejo é, antes de tudo, um forte.”         </a:t>
            </a:r>
            <a:r>
              <a:rPr lang="pt-BR" sz="4000">
                <a:solidFill>
                  <a:schemeClr val="bg1"/>
                </a:solidFill>
                <a:latin typeface="Centaur" pitchFamily="18" charset="0"/>
                <a:cs typeface="Arabic Typesetting" pitchFamily="66" charset="-78"/>
              </a:rPr>
              <a:t>Euclides da Cunha</a:t>
            </a:r>
          </a:p>
        </p:txBody>
      </p:sp>
      <p:pic>
        <p:nvPicPr>
          <p:cNvPr id="29704" name="Imagem 10" descr="OgAAANsYLnimsRCLgMXe0hAgjLPO-nMlJ78FnEsK2bo0shHRYSjUO-Od7p_IrYWBM8Y8qN2gaeKtj-RIps4KnwVAd90Am1T1UAdZ3tWrmou_tI9hptllVkjBtABk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86250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Imagem 11" descr="OgAAAEBVGQJJWpRA0UONvAW9Ba6Mt1EYC6ZtWo_VLtpvpmfVXJ18ZstRFxTrkVZ5DRuJl9jDrPWogFp6gsEbnBGgh3gAm1T1ULBpU8H5ONdl9UYlDDpIWy-52O1U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13" y="4286250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6" name="Imagem 12" descr="OgAAAM4Yh5afA_Psq18dDWI530cPVsCfRoHQ-MQQPyXPKcj-umNSF7oF373Sfrzq2ZXjMi1EJdsulQmTlGnfl8XWaD8Am1T1UGD4PCX1L1cMTsj_aW1IcZ8pp-Lk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00" y="4286250"/>
            <a:ext cx="3684588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Município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</a:t>
            </a:r>
            <a:r>
              <a:rPr lang="pt-BR" dirty="0" smtClean="0"/>
              <a:t>istante </a:t>
            </a:r>
            <a:r>
              <a:rPr lang="pt-BR" dirty="0"/>
              <a:t>105 km da capital </a:t>
            </a:r>
            <a:r>
              <a:rPr lang="pt-BR" dirty="0" smtClean="0"/>
              <a:t>Teresina</a:t>
            </a:r>
          </a:p>
          <a:p>
            <a:endParaRPr lang="pt-BR" dirty="0"/>
          </a:p>
          <a:p>
            <a:r>
              <a:rPr lang="pt-BR" dirty="0"/>
              <a:t>4118 </a:t>
            </a:r>
            <a:r>
              <a:rPr lang="pt-BR" dirty="0" smtClean="0"/>
              <a:t>habitantes</a:t>
            </a:r>
          </a:p>
          <a:p>
            <a:endParaRPr lang="pt-BR" dirty="0"/>
          </a:p>
          <a:p>
            <a:r>
              <a:rPr lang="pt-BR" dirty="0" smtClean="0"/>
              <a:t>Economia – Agricultura Familiar</a:t>
            </a:r>
            <a:endParaRPr lang="pt-BR" dirty="0"/>
          </a:p>
        </p:txBody>
      </p:sp>
      <p:pic>
        <p:nvPicPr>
          <p:cNvPr id="4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5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Unidade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Equipe: </a:t>
            </a:r>
          </a:p>
          <a:p>
            <a:pPr lvl="1"/>
            <a:r>
              <a:rPr lang="pt-BR" dirty="0" smtClean="0"/>
              <a:t>Médico  (1)</a:t>
            </a:r>
          </a:p>
          <a:p>
            <a:pPr lvl="1"/>
            <a:r>
              <a:rPr lang="pt-BR" dirty="0" smtClean="0"/>
              <a:t>Enfermeiro (1)</a:t>
            </a:r>
          </a:p>
          <a:p>
            <a:pPr lvl="1"/>
            <a:r>
              <a:rPr lang="pt-BR" dirty="0" smtClean="0"/>
              <a:t>Agente Comunitário de Saúde (6)</a:t>
            </a:r>
          </a:p>
          <a:p>
            <a:pPr lvl="1"/>
            <a:r>
              <a:rPr lang="pt-BR" dirty="0" smtClean="0"/>
              <a:t>Técnico </a:t>
            </a:r>
            <a:r>
              <a:rPr lang="pt-BR" dirty="0"/>
              <a:t>em </a:t>
            </a:r>
            <a:r>
              <a:rPr lang="pt-BR" dirty="0" smtClean="0"/>
              <a:t>enfermagem (1)</a:t>
            </a:r>
          </a:p>
          <a:p>
            <a:pPr lvl="1"/>
            <a:r>
              <a:rPr lang="pt-BR" dirty="0"/>
              <a:t>C</a:t>
            </a:r>
            <a:r>
              <a:rPr lang="pt-BR" dirty="0" smtClean="0"/>
              <a:t>irurgião dentista (1)</a:t>
            </a:r>
          </a:p>
          <a:p>
            <a:pPr lvl="1"/>
            <a:r>
              <a:rPr lang="pt-BR" dirty="0" smtClean="0"/>
              <a:t>Auxiliar </a:t>
            </a:r>
            <a:r>
              <a:rPr lang="pt-BR" dirty="0"/>
              <a:t>de saúde </a:t>
            </a:r>
            <a:r>
              <a:rPr lang="pt-BR" dirty="0" smtClean="0"/>
              <a:t>bucal (1). </a:t>
            </a:r>
            <a:endParaRPr lang="pt-BR" dirty="0"/>
          </a:p>
        </p:txBody>
      </p:sp>
      <p:pic>
        <p:nvPicPr>
          <p:cNvPr id="5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6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Unidade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Estrutura</a:t>
            </a:r>
          </a:p>
          <a:p>
            <a:pPr lvl="1"/>
            <a:r>
              <a:rPr lang="pt-BR" dirty="0" smtClean="0"/>
              <a:t>Consultórios (2)</a:t>
            </a:r>
          </a:p>
          <a:p>
            <a:pPr lvl="1"/>
            <a:r>
              <a:rPr lang="pt-BR" dirty="0"/>
              <a:t>S</a:t>
            </a:r>
            <a:r>
              <a:rPr lang="pt-BR" dirty="0" smtClean="0"/>
              <a:t>ala </a:t>
            </a:r>
            <a:r>
              <a:rPr lang="pt-BR" dirty="0"/>
              <a:t>de observação com dois </a:t>
            </a:r>
            <a:r>
              <a:rPr lang="pt-BR" dirty="0" smtClean="0"/>
              <a:t>leitos (1)</a:t>
            </a:r>
          </a:p>
          <a:p>
            <a:pPr lvl="1"/>
            <a:r>
              <a:rPr lang="pt-BR" dirty="0" smtClean="0"/>
              <a:t>Sala </a:t>
            </a:r>
            <a:r>
              <a:rPr lang="pt-BR" dirty="0"/>
              <a:t>de coleta de </a:t>
            </a:r>
            <a:r>
              <a:rPr lang="pt-BR" dirty="0" smtClean="0"/>
              <a:t>exames (1)</a:t>
            </a:r>
          </a:p>
          <a:p>
            <a:pPr lvl="1"/>
            <a:r>
              <a:rPr lang="pt-BR" dirty="0" smtClean="0"/>
              <a:t>Sala </a:t>
            </a:r>
            <a:r>
              <a:rPr lang="pt-BR" dirty="0"/>
              <a:t>de </a:t>
            </a:r>
            <a:r>
              <a:rPr lang="pt-BR" dirty="0" smtClean="0"/>
              <a:t>curativos (1)</a:t>
            </a:r>
          </a:p>
          <a:p>
            <a:pPr lvl="1"/>
            <a:r>
              <a:rPr lang="pt-BR" dirty="0"/>
              <a:t>S</a:t>
            </a:r>
            <a:r>
              <a:rPr lang="pt-BR" dirty="0" smtClean="0"/>
              <a:t>ala </a:t>
            </a:r>
            <a:r>
              <a:rPr lang="pt-BR" dirty="0"/>
              <a:t>de </a:t>
            </a:r>
            <a:r>
              <a:rPr lang="pt-BR" dirty="0" smtClean="0"/>
              <a:t>vacinação (1)</a:t>
            </a:r>
          </a:p>
          <a:p>
            <a:pPr lvl="1"/>
            <a:r>
              <a:rPr lang="pt-BR" dirty="0"/>
              <a:t>F</a:t>
            </a:r>
            <a:r>
              <a:rPr lang="pt-BR" dirty="0" smtClean="0"/>
              <a:t>armácia (1)</a:t>
            </a:r>
          </a:p>
          <a:p>
            <a:pPr lvl="1"/>
            <a:r>
              <a:rPr lang="pt-BR" dirty="0" smtClean="0"/>
              <a:t>Sala </a:t>
            </a:r>
            <a:r>
              <a:rPr lang="pt-BR" dirty="0"/>
              <a:t>de </a:t>
            </a:r>
            <a:r>
              <a:rPr lang="pt-BR" dirty="0" smtClean="0"/>
              <a:t>espera (2)</a:t>
            </a:r>
          </a:p>
          <a:p>
            <a:pPr lvl="1"/>
            <a:r>
              <a:rPr lang="pt-BR" dirty="0" smtClean="0"/>
              <a:t>Almoxarifado (1)</a:t>
            </a:r>
          </a:p>
          <a:p>
            <a:pPr lvl="1"/>
            <a:r>
              <a:rPr lang="pt-BR" dirty="0"/>
              <a:t>C</a:t>
            </a:r>
            <a:r>
              <a:rPr lang="pt-BR" dirty="0" smtClean="0"/>
              <a:t>ozinha(1)</a:t>
            </a:r>
            <a:endParaRPr lang="pt-BR" dirty="0"/>
          </a:p>
        </p:txBody>
      </p:sp>
      <p:pic>
        <p:nvPicPr>
          <p:cNvPr id="4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5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Atenção a</a:t>
            </a:r>
            <a:br>
              <a:rPr lang="pt-BR" dirty="0" smtClean="0"/>
            </a:br>
            <a:r>
              <a:rPr lang="pt-BR" dirty="0" smtClean="0"/>
              <a:t> Saúde da Mulher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Câncer de mama </a:t>
            </a:r>
          </a:p>
          <a:p>
            <a:pPr lvl="1"/>
            <a:r>
              <a:rPr lang="pt-BR" dirty="0" smtClean="0"/>
              <a:t>Sem atividades </a:t>
            </a:r>
            <a:r>
              <a:rPr lang="pt-BR" dirty="0" err="1" smtClean="0"/>
              <a:t>sitematizadas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Câncer de Colo do Útero</a:t>
            </a:r>
          </a:p>
          <a:p>
            <a:pPr lvl="1"/>
            <a:r>
              <a:rPr lang="pt-BR" dirty="0" smtClean="0"/>
              <a:t>Atividades centradas em Médico e Enfermeiro</a:t>
            </a:r>
          </a:p>
          <a:p>
            <a:pPr lvl="1"/>
            <a:r>
              <a:rPr lang="pt-BR" dirty="0" smtClean="0"/>
              <a:t>Sem registro específico</a:t>
            </a:r>
          </a:p>
          <a:p>
            <a:pPr lvl="1"/>
            <a:r>
              <a:rPr lang="pt-BR" dirty="0" smtClean="0"/>
              <a:t>Livre demanda</a:t>
            </a:r>
          </a:p>
          <a:p>
            <a:pPr lvl="1"/>
            <a:r>
              <a:rPr lang="pt-BR" dirty="0" smtClean="0"/>
              <a:t>Sem monitoramento</a:t>
            </a:r>
            <a:endParaRPr lang="pt-BR" dirty="0"/>
          </a:p>
        </p:txBody>
      </p:sp>
      <p:pic>
        <p:nvPicPr>
          <p:cNvPr id="4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5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</a:t>
            </a:r>
            <a:br>
              <a:rPr lang="pt-BR" dirty="0" smtClean="0"/>
            </a:br>
            <a:r>
              <a:rPr lang="pt-BR" dirty="0" smtClean="0"/>
              <a:t>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Melhorar </a:t>
            </a:r>
            <a:r>
              <a:rPr lang="pt-BR" dirty="0"/>
              <a:t>a detecção de câncer de colo do útero e de mama.</a:t>
            </a:r>
          </a:p>
          <a:p>
            <a:endParaRPr lang="pt-BR" dirty="0"/>
          </a:p>
        </p:txBody>
      </p:sp>
      <p:pic>
        <p:nvPicPr>
          <p:cNvPr id="4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5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Metodologia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Ações</a:t>
            </a:r>
          </a:p>
          <a:p>
            <a:pPr lvl="1"/>
            <a:r>
              <a:rPr lang="pt-BR" dirty="0" smtClean="0"/>
              <a:t>Eixos</a:t>
            </a:r>
          </a:p>
          <a:p>
            <a:pPr lvl="2"/>
            <a:r>
              <a:rPr lang="pt-BR" b="1" dirty="0"/>
              <a:t>Monitoramento e </a:t>
            </a:r>
            <a:r>
              <a:rPr lang="pt-BR" b="1" dirty="0" smtClean="0"/>
              <a:t>avaliação</a:t>
            </a:r>
          </a:p>
          <a:p>
            <a:pPr lvl="2"/>
            <a:r>
              <a:rPr lang="pt-BR" b="1" dirty="0"/>
              <a:t>Organização e gestão do </a:t>
            </a:r>
            <a:r>
              <a:rPr lang="pt-BR" b="1" dirty="0" smtClean="0"/>
              <a:t>serviço</a:t>
            </a:r>
          </a:p>
          <a:p>
            <a:pPr lvl="2"/>
            <a:r>
              <a:rPr lang="pt-BR" b="1" dirty="0"/>
              <a:t>Engajamento público</a:t>
            </a:r>
            <a:endParaRPr lang="pt-BR" b="1" dirty="0" smtClean="0"/>
          </a:p>
          <a:p>
            <a:pPr lvl="2"/>
            <a:r>
              <a:rPr lang="pt-BR" b="1" dirty="0"/>
              <a:t>Qualificação da prática </a:t>
            </a:r>
            <a:r>
              <a:rPr lang="pt-BR" b="1" dirty="0" smtClean="0"/>
              <a:t>clínica</a:t>
            </a:r>
          </a:p>
          <a:p>
            <a:pPr lvl="2"/>
            <a:endParaRPr lang="pt-BR" dirty="0"/>
          </a:p>
        </p:txBody>
      </p:sp>
      <p:pic>
        <p:nvPicPr>
          <p:cNvPr id="12" name="Picture 2" descr="https://unasus.ufpel.edu.br/moodle/theme/image.php?theme=darkb&amp;image=logos&amp;rev=529&amp;component=theme"/>
          <p:cNvPicPr>
            <a:picLocks noChangeAspect="1" noChangeArrowheads="1"/>
          </p:cNvPicPr>
          <p:nvPr/>
        </p:nvPicPr>
        <p:blipFill>
          <a:blip r:embed="rId2" cstate="print"/>
          <a:srcRect r="80344"/>
          <a:stretch>
            <a:fillRect/>
          </a:stretch>
        </p:blipFill>
        <p:spPr bwMode="auto">
          <a:xfrm>
            <a:off x="549226" y="116632"/>
            <a:ext cx="1790526" cy="1512168"/>
          </a:xfrm>
          <a:prstGeom prst="rect">
            <a:avLst/>
          </a:prstGeom>
          <a:noFill/>
        </p:spPr>
      </p:pic>
      <p:pic>
        <p:nvPicPr>
          <p:cNvPr id="13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 r="58659"/>
          <a:stretch>
            <a:fillRect/>
          </a:stretch>
        </p:blipFill>
        <p:spPr bwMode="auto">
          <a:xfrm>
            <a:off x="6505575" y="116632"/>
            <a:ext cx="219894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1343</Words>
  <Application>Microsoft Office PowerPoint</Application>
  <PresentationFormat>Apresentação na tela (4:3)</PresentationFormat>
  <Paragraphs>187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Tema do Office</vt:lpstr>
      <vt:lpstr>Slide 1</vt:lpstr>
      <vt:lpstr>Melhora da atenção da saúde da mulher com ênfase na detecção de câncer de colo do útero e de mama na Unidade Júlio Pereira de França do município de Passagem Franca/Piauí </vt:lpstr>
      <vt:lpstr>Introdução  </vt:lpstr>
      <vt:lpstr>O Município </vt:lpstr>
      <vt:lpstr>A Unidade </vt:lpstr>
      <vt:lpstr>A Unidade</vt:lpstr>
      <vt:lpstr>Atenção a  Saúde da Mulher </vt:lpstr>
      <vt:lpstr>Objetivo Geral</vt:lpstr>
      <vt:lpstr>Metodologia </vt:lpstr>
      <vt:lpstr>Metodologia</vt:lpstr>
      <vt:lpstr>Metodologia </vt:lpstr>
      <vt:lpstr>Metodologia </vt:lpstr>
      <vt:lpstr>Metodologia </vt:lpstr>
      <vt:lpstr>Objetivo e  metas </vt:lpstr>
      <vt:lpstr>Resultado  obtido</vt:lpstr>
      <vt:lpstr>Resultado  obtido</vt:lpstr>
      <vt:lpstr>Objetivos e metas</vt:lpstr>
      <vt:lpstr>Resultados  obtidos</vt:lpstr>
      <vt:lpstr>Resultados  obtidos</vt:lpstr>
      <vt:lpstr>Objetivos e metas</vt:lpstr>
      <vt:lpstr>Resultados  obtidos</vt:lpstr>
      <vt:lpstr>Objetivos e metas</vt:lpstr>
      <vt:lpstr>Resultados obtidos</vt:lpstr>
      <vt:lpstr>Resultados obtidos</vt:lpstr>
      <vt:lpstr>Objetivos e metas</vt:lpstr>
      <vt:lpstr>Resultados obtidos</vt:lpstr>
      <vt:lpstr>Resultados obtidos</vt:lpstr>
      <vt:lpstr>Objetivos e metas</vt:lpstr>
      <vt:lpstr>Resultados obtidos</vt:lpstr>
      <vt:lpstr>Resultados obtidos</vt:lpstr>
      <vt:lpstr>Resultados obtidos</vt:lpstr>
      <vt:lpstr>Resultados  </vt:lpstr>
      <vt:lpstr>Discussão </vt:lpstr>
      <vt:lpstr>Reflexão crítica </vt:lpstr>
      <vt:lpstr>Slide 35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Laís</dc:creator>
  <cp:lastModifiedBy>Laís</cp:lastModifiedBy>
  <cp:revision>19</cp:revision>
  <dcterms:created xsi:type="dcterms:W3CDTF">2014-02-14T18:51:24Z</dcterms:created>
  <dcterms:modified xsi:type="dcterms:W3CDTF">2014-02-14T21:47:21Z</dcterms:modified>
</cp:coreProperties>
</file>