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4" r:id="rId3"/>
    <p:sldId id="261" r:id="rId4"/>
    <p:sldId id="262" r:id="rId5"/>
    <p:sldId id="263" r:id="rId6"/>
    <p:sldId id="266" r:id="rId7"/>
    <p:sldId id="265" r:id="rId8"/>
    <p:sldId id="272" r:id="rId9"/>
    <p:sldId id="277" r:id="rId10"/>
    <p:sldId id="289" r:id="rId11"/>
    <p:sldId id="290" r:id="rId12"/>
    <p:sldId id="288" r:id="rId13"/>
    <p:sldId id="284" r:id="rId14"/>
    <p:sldId id="282" r:id="rId15"/>
    <p:sldId id="28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FF"/>
    <a:srgbClr val="003399"/>
    <a:srgbClr val="E92BA5"/>
    <a:srgbClr val="000099"/>
    <a:srgbClr val="A27D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uska%20isabel\Downloads\Planilha%20coleta%20de%20dados%20%2014%20HAS%20e%20DM%20Aliuska%2005%20de%20julh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%20III\Aliuska\Planilha%20coleta%20de%20dados%20%2014%20HAS%20e%20DM%20Aliuska%2005%20de%20julh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%20III\Aliuska\Planilha%20coleta%20de%20dados%20%2014%20HAS%20e%20DM%20Aliuska%2005%20de%20julh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%20III\Aliuska\Planilha%20coleta%20de%20dados%20%2014%20HAS%20e%20DM%20Aliuska%2005%20de%20julh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9.5237428659416951E-3"/>
          <c:y val="0"/>
          <c:w val="0.96507960949154714"/>
          <c:h val="0.787669531540787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0"/>
                  <c:y val="-7.8144078144078144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10,5</a:t>
                    </a:r>
                    <a:r>
                      <a:rPr lang="en-US" sz="2000" dirty="0" smtClean="0"/>
                      <a:t>%</a:t>
                    </a:r>
                    <a:r>
                      <a:rPr lang="en-US" sz="2000" baseline="0" dirty="0" smtClean="0"/>
                      <a:t> </a:t>
                    </a:r>
                    <a:r>
                      <a:rPr lang="en-US" sz="2000" dirty="0" smtClean="0"/>
                      <a:t>(55)</a:t>
                    </a:r>
                    <a:endParaRPr lang="en-US" sz="2000" dirty="0"/>
                  </a:p>
                </c:rich>
              </c:tx>
              <c:spPr/>
              <c:dLblPos val="inEnd"/>
              <c:showVal val="1"/>
            </c:dLbl>
            <c:dLbl>
              <c:idx val="1"/>
              <c:layout>
                <c:manualLayout>
                  <c:x val="-2.376708259061157E-3"/>
                  <c:y val="-0.141636526203455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21,0</a:t>
                    </a:r>
                    <a:r>
                      <a:rPr lang="en-US" dirty="0" smtClean="0"/>
                      <a:t>% (110)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0"/>
                  <c:y val="-0.1221001221001221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32,5</a:t>
                    </a:r>
                    <a:r>
                      <a:rPr lang="en-US" dirty="0" smtClean="0"/>
                      <a:t>%(170)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3"/>
              <c:layout>
                <c:manualLayout>
                  <c:x val="0"/>
                  <c:y val="-0.122100122100122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43,2</a:t>
                    </a:r>
                    <a:r>
                      <a:rPr lang="en-US" dirty="0" smtClean="0"/>
                      <a:t>% (226)</a:t>
                    </a:r>
                    <a:endParaRPr lang="en-US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0.10516252390057439</c:v>
                </c:pt>
                <c:pt idx="1">
                  <c:v>0.21032504780114741</c:v>
                </c:pt>
                <c:pt idx="2">
                  <c:v>0.32504780114723003</c:v>
                </c:pt>
                <c:pt idx="3">
                  <c:v>0.43212237093690498</c:v>
                </c:pt>
              </c:numCache>
            </c:numRef>
          </c:val>
        </c:ser>
        <c:gapWidth val="75"/>
        <c:overlap val="40"/>
        <c:axId val="79168640"/>
        <c:axId val="79188736"/>
      </c:barChart>
      <c:catAx>
        <c:axId val="791686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88736"/>
        <c:crosses val="autoZero"/>
        <c:auto val="1"/>
        <c:lblAlgn val="ctr"/>
        <c:lblOffset val="100"/>
      </c:catAx>
      <c:valAx>
        <c:axId val="7918873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none"/>
        <c:tickLblPos val="nextTo"/>
        <c:crossAx val="791686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5.2998355094320534E-2"/>
          <c:y val="4.1653835027109745E-2"/>
          <c:w val="0.90942335962530141"/>
          <c:h val="0.792626922943877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/>
                      <a:t>20,2</a:t>
                    </a:r>
                    <a:r>
                      <a:rPr lang="en-US" sz="1800" smtClean="0"/>
                      <a:t>%(26)</a:t>
                    </a:r>
                    <a:endParaRPr lang="en-US" sz="18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/>
                      <a:t>37,2</a:t>
                    </a:r>
                    <a:r>
                      <a:rPr lang="en-US" sz="1800" smtClean="0"/>
                      <a:t>% (48)</a:t>
                    </a:r>
                    <a:endParaRPr lang="en-US" sz="18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/>
                      <a:t>56,6</a:t>
                    </a:r>
                    <a:r>
                      <a:rPr lang="en-US" sz="1800" smtClean="0"/>
                      <a:t>% (73)</a:t>
                    </a:r>
                    <a:endParaRPr lang="en-US" sz="18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/>
                      <a:t>80,6</a:t>
                    </a:r>
                    <a:r>
                      <a:rPr lang="en-US" sz="1800" smtClean="0"/>
                      <a:t>% (104)</a:t>
                    </a:r>
                    <a:endParaRPr lang="en-US" sz="1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0.20155038759689922</c:v>
                </c:pt>
                <c:pt idx="1">
                  <c:v>0.37209302325581395</c:v>
                </c:pt>
                <c:pt idx="2">
                  <c:v>0.56589147286821706</c:v>
                </c:pt>
                <c:pt idx="3">
                  <c:v>0.80620155038759689</c:v>
                </c:pt>
              </c:numCache>
            </c:numRef>
          </c:val>
        </c:ser>
        <c:axId val="79493376"/>
        <c:axId val="88408064"/>
      </c:barChart>
      <c:catAx>
        <c:axId val="79493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408064"/>
        <c:crosses val="autoZero"/>
        <c:auto val="1"/>
        <c:lblAlgn val="ctr"/>
        <c:lblOffset val="100"/>
      </c:catAx>
      <c:valAx>
        <c:axId val="8840806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794933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3.5938459663147473E-2"/>
          <c:y val="8.0701587390464458E-2"/>
          <c:w val="0.92717625206260867"/>
          <c:h val="0.7584157071894448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54,5</a:t>
                    </a:r>
                    <a:r>
                      <a:rPr lang="en-US" smtClean="0"/>
                      <a:t>%(30)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74,5</a:t>
                    </a:r>
                    <a:r>
                      <a:rPr lang="en-US" smtClean="0"/>
                      <a:t>%(82)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77,1</a:t>
                    </a:r>
                    <a:r>
                      <a:rPr lang="en-US" smtClean="0"/>
                      <a:t>% (131)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82,7</a:t>
                    </a:r>
                    <a:r>
                      <a:rPr lang="en-US" smtClean="0"/>
                      <a:t>% (187)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0.54545454545454541</c:v>
                </c:pt>
                <c:pt idx="1">
                  <c:v>0.74545454545454548</c:v>
                </c:pt>
                <c:pt idx="2">
                  <c:v>0.77058823529411768</c:v>
                </c:pt>
                <c:pt idx="3">
                  <c:v>0.82743362831858402</c:v>
                </c:pt>
              </c:numCache>
            </c:numRef>
          </c:val>
        </c:ser>
        <c:axId val="88510464"/>
        <c:axId val="88512000"/>
      </c:barChart>
      <c:catAx>
        <c:axId val="8851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512000"/>
        <c:crosses val="autoZero"/>
        <c:auto val="1"/>
        <c:lblAlgn val="ctr"/>
        <c:lblOffset val="100"/>
      </c:catAx>
      <c:valAx>
        <c:axId val="8851200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85104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3.8862559241706153E-2"/>
          <c:y val="0.12423162971787201"/>
          <c:w val="0.92283950728140951"/>
          <c:h val="0.740561156792670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50,0</a:t>
                    </a:r>
                    <a:r>
                      <a:rPr lang="en-US" smtClean="0"/>
                      <a:t>%(13)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72,9</a:t>
                    </a:r>
                    <a:r>
                      <a:rPr lang="en-US" smtClean="0"/>
                      <a:t>%(35)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79,5</a:t>
                    </a:r>
                    <a:r>
                      <a:rPr lang="en-US" smtClean="0"/>
                      <a:t>%(58)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85,6</a:t>
                    </a:r>
                    <a:r>
                      <a:rPr lang="en-US" smtClean="0"/>
                      <a:t>%(89)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0.5</c:v>
                </c:pt>
                <c:pt idx="1">
                  <c:v>0.72916666666666663</c:v>
                </c:pt>
                <c:pt idx="2">
                  <c:v>0.79452054794520544</c:v>
                </c:pt>
                <c:pt idx="3">
                  <c:v>0.85576923076923073</c:v>
                </c:pt>
              </c:numCache>
            </c:numRef>
          </c:val>
        </c:ser>
        <c:axId val="109432192"/>
        <c:axId val="109673472"/>
      </c:barChart>
      <c:catAx>
        <c:axId val="109432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673472"/>
        <c:crosses val="autoZero"/>
        <c:auto val="1"/>
        <c:lblAlgn val="ctr"/>
        <c:lblOffset val="100"/>
      </c:catAx>
      <c:valAx>
        <c:axId val="10967347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1094321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B588F-6D6B-4D4A-AD32-EC26BF8688C9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45FB-44A3-4F40-B5DC-8FEF76AC7C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9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48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000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011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384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836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983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93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550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699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03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3651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819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06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801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22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80E2-27C9-4293-B07D-0FF2195E83D0}" type="datetimeFigureOut">
              <a:rPr lang="pt-BR" smtClean="0"/>
              <a:pPr/>
              <a:t>14/09/2015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390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60040"/>
          </a:xfrm>
        </p:spPr>
        <p:style>
          <a:lnRef idx="3">
            <a:schemeClr val="lt1"/>
          </a:lnRef>
          <a:fillRef idx="1003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404664"/>
            <a:ext cx="8715436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UNIVERSIDADE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FEDERAL DE PELOTAS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ESPECIALIZAÇÃO EM SAÚDE DA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FAMÍLIA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Modalidade a Distância – T8</a:t>
            </a:r>
          </a:p>
          <a:p>
            <a:pPr marL="0" indent="0" algn="ctr"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Melhoria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da atenção à saúde da pessoa com hipertensão e/ou diabetes mellitus na UBS Paulo VI,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Caicó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/RN</a:t>
            </a:r>
          </a:p>
          <a:p>
            <a:pPr marL="0" indent="0" algn="ctr">
              <a:buNone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000" b="1" dirty="0" err="1">
                <a:latin typeface="Times New Roman" pitchFamily="18" charset="0"/>
                <a:cs typeface="Times New Roman" pitchFamily="18" charset="0"/>
              </a:rPr>
              <a:t>Aliuska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 Lemes Cardoso </a:t>
            </a:r>
            <a:br>
              <a:rPr lang="pt-B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Orientadora: </a:t>
            </a:r>
            <a:r>
              <a:rPr lang="pt-BR" sz="2000" b="1" dirty="0" err="1">
                <a:latin typeface="Times New Roman" pitchFamily="18" charset="0"/>
                <a:cs typeface="Times New Roman" pitchFamily="18" charset="0"/>
              </a:rPr>
              <a:t>Patricia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Gernânia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Silva</a:t>
            </a:r>
          </a:p>
          <a:p>
            <a:pPr marL="0" indent="0" algn="ctr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Co-orientadora: Niviane Genz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3460" y="227259"/>
            <a:ext cx="194421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22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916832"/>
            <a:ext cx="7920879" cy="4464495"/>
          </a:xfr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1772816"/>
            <a:ext cx="81369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exames clínicos em dia.</a:t>
            </a:r>
          </a:p>
          <a:p>
            <a:pPr algn="just"/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prescrição de medicamentos da farmácia popular/</a:t>
            </a:r>
            <a:r>
              <a:rPr lang="pt-BR" sz="2200" dirty="0" err="1" smtClean="0">
                <a:latin typeface="Times New Roman" pitchFamily="18" charset="0"/>
                <a:cs typeface="Times New Roman" pitchFamily="18" charset="0"/>
              </a:rPr>
              <a:t>Hiperdia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priorizada.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avaliação da necessidade de atendimento odontológico.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faltosos às consultas com busca ativa.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registro adequado na ficha de acompanhamento.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8604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916832"/>
            <a:ext cx="7920879" cy="4464495"/>
          </a:xfr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80648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estratificação de risco cardiovascular por exame clinica em dia.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orientação nutricional saudável.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com orientação sobre a prática de atividade física regular.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que receberam orientação sobre risco de tabagismo.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Proporção de diabéticos e hipertensos que receberam orientação sobre higiene bucal.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6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saturation sat="1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5" cy="662473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intervenção na UBS Paulo VI, Caicó/RN propiciou a ampliação da cobertura da atenção aos hipertensos e diabéticos, a melhoria dos registros, a qualificação da atenção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aos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usuários com destaque para a ampliação dos exames clínicos para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avaliação do risco de ambos os grupos.</a:t>
            </a:r>
          </a:p>
          <a:p>
            <a:pPr algn="just">
              <a:buFont typeface="Wingdings" pitchFamily="2" charset="2"/>
              <a:buChar char="ü"/>
            </a:pPr>
            <a:endParaRPr lang="pt-BR" sz="2000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86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Importância da intervenção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No tocante a intervenção a mesma trouxe resultados positivos, pois possibilitou identificar problemas e propor melhorias para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Equipe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Serviço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Gestão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Comunidade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438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32000">
                <a:schemeClr val="dk2">
                  <a:tint val="40000"/>
                  <a:satMod val="350000"/>
                </a:schemeClr>
              </a:gs>
              <a:gs pos="36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Reflexão crítica sobre seu processo pessoal de aprendizagem e na implementação da intervenção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curso de especialização possibilitou um grande processo de aprendizagem,  trabalhar na APS em outro país.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Sinto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prazer imenso em compartilhar meus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conhecimentos 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minhas experiências na saúde da família com os colegas e, assim aprender com eles e oferecer uma assistência mais integral com ações de promoção e prevenção da saúde.</a:t>
            </a:r>
          </a:p>
          <a:p>
            <a:pPr marL="0" indent="0" algn="just"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48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264696"/>
          </a:xfrm>
          <a:gradFill>
            <a:gsLst>
              <a:gs pos="16000">
                <a:schemeClr val="dk2">
                  <a:tint val="40000"/>
                  <a:satMod val="350000"/>
                </a:schemeClr>
              </a:gs>
              <a:gs pos="31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endParaRPr lang="pt-BR" sz="40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OBRIGADA A TODOS!</a:t>
            </a:r>
            <a:endParaRPr lang="pt-BR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73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49309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endParaRPr lang="pt-BR" sz="2000" dirty="0"/>
          </a:p>
          <a:p>
            <a:pPr algn="just">
              <a:buFont typeface="Wingdings" pitchFamily="2" charset="2"/>
              <a:buChar char="ü"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Importância da ação programática</a:t>
            </a:r>
          </a:p>
          <a:p>
            <a:pPr algn="just">
              <a:buFont typeface="Wingdings" pitchFamily="2" charset="2"/>
              <a:buChar char="ü"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Caracterização do município</a:t>
            </a:r>
          </a:p>
          <a:p>
            <a:pPr algn="just">
              <a:buFont typeface="Wingdings" pitchFamily="2" charset="2"/>
              <a:buChar char="ü"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Caracterização da unidade básica de saúde</a:t>
            </a:r>
          </a:p>
          <a:p>
            <a:pPr algn="just">
              <a:buFont typeface="Wingdings" pitchFamily="2" charset="2"/>
              <a:buChar char="ü"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Situação da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ação programática na unidade antes da intervenção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/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4421088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C:\Users\Karleandro\Downloads\fotos caico\imagemca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888432" cy="344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rleandro\Downloads\copana grafico\aaaasas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888432" cy="344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676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4464" y="1785926"/>
            <a:ext cx="4519536" cy="419403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Melhorar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atenção à saúde dos usuários portadores de hipertensão arterial sistêmica e diabetes mellitus na UBS do bairro Paulo VI, Caicó/RN, </a:t>
            </a:r>
          </a:p>
          <a:p>
            <a:pPr marL="0" indent="0" algn="just">
              <a:buNone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173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Objetivos específicos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Ampliar a cobertura a hipertensos e/ou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Melhorar a qualidade da atenção a hipertensos e/ou diabéticos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Melhorar a adesão de hipertensos e/ou diabéticos ao programa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Melhorar o registro das informações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Mapear hipertensos e diabéticos de risco para doença cardiovascular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Promover a saúde de hipertensos e diabéticos.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745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539552" y="2204864"/>
            <a:ext cx="8136904" cy="4032448"/>
          </a:xfrm>
          <a:prstGeom prst="rightArrow">
            <a:avLst>
              <a:gd name="adj1" fmla="val 50000"/>
              <a:gd name="adj2" fmla="val 86181"/>
            </a:avLst>
          </a:prstGeom>
          <a:gradFill flip="none" rotWithShape="1">
            <a:gsLst>
              <a:gs pos="39000">
                <a:schemeClr val="accent1">
                  <a:tint val="66000"/>
                  <a:satMod val="160000"/>
                </a:schemeClr>
              </a:gs>
              <a:gs pos="54000">
                <a:schemeClr val="tx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upo 11"/>
          <p:cNvGrpSpPr/>
          <p:nvPr/>
        </p:nvGrpSpPr>
        <p:grpSpPr>
          <a:xfrm>
            <a:off x="878733" y="3429000"/>
            <a:ext cx="2613147" cy="1478332"/>
            <a:chOff x="74" y="1219199"/>
            <a:chExt cx="2973585" cy="1625600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74" y="1219199"/>
              <a:ext cx="2973585" cy="1625600"/>
            </a:xfrm>
            <a:prstGeom prst="round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79429" y="1298554"/>
              <a:ext cx="2814875" cy="14668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000" kern="1200" dirty="0" smtClean="0"/>
                <a:t>AÇÕES REALIZADAS</a:t>
              </a:r>
              <a:endParaRPr lang="pt-BR" sz="3000" kern="1200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4067944" y="3436568"/>
            <a:ext cx="2615708" cy="1470764"/>
            <a:chOff x="3122339" y="1219199"/>
            <a:chExt cx="2973585" cy="1625600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3122339" y="1219199"/>
              <a:ext cx="2973585" cy="1625600"/>
            </a:xfrm>
            <a:prstGeom prst="round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3194347" y="1298554"/>
              <a:ext cx="2822222" cy="14668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000" kern="1200" dirty="0" smtClean="0"/>
                <a:t>LOGISTICA UTILIZADA</a:t>
              </a:r>
              <a:endParaRPr lang="pt-BR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475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71472" y="535782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Figura </a:t>
            </a:r>
            <a:r>
              <a:rPr lang="pt-BR" sz="1600" dirty="0" smtClean="0"/>
              <a:t>1 – Cobertura do programa de atenção ao hipertenso na Unidade de Saúde Paulo VI, no município de </a:t>
            </a:r>
            <a:r>
              <a:rPr lang="pt-BR" sz="1600" dirty="0" err="1" smtClean="0"/>
              <a:t>Caicó</a:t>
            </a:r>
            <a:r>
              <a:rPr lang="pt-BR" sz="1600" dirty="0" smtClean="0"/>
              <a:t>,RN, 2015.</a:t>
            </a:r>
          </a:p>
          <a:p>
            <a:pPr algn="just"/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571472" y="1785926"/>
          <a:ext cx="814393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554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28596" y="5429264"/>
            <a:ext cx="82478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Figura </a:t>
            </a:r>
            <a:r>
              <a:rPr lang="pt-BR" sz="1600" dirty="0" smtClean="0"/>
              <a:t>2 – Cobertura do programa de atenção ao diabético na Unidade de Saúde Paulo VI, no município de </a:t>
            </a:r>
            <a:r>
              <a:rPr lang="pt-BR" sz="1600" dirty="0" err="1" smtClean="0"/>
              <a:t>Caicó</a:t>
            </a:r>
            <a:r>
              <a:rPr lang="pt-BR" sz="1600" dirty="0" smtClean="0"/>
              <a:t>,RN, 2015.</a:t>
            </a:r>
          </a:p>
          <a:p>
            <a:pPr algn="just"/>
            <a:endParaRPr lang="pt-BR" sz="14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428596" y="1714488"/>
          <a:ext cx="814393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28596" y="542926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Figura 3 – Proporção de hipertensos com os exames complementares em dia de acordo com </a:t>
            </a:r>
            <a:r>
              <a:rPr lang="pt-BR" sz="1600" dirty="0" smtClean="0"/>
              <a:t>o protocolo na Unidade de Saúde Paulo VI, no município de </a:t>
            </a:r>
            <a:r>
              <a:rPr lang="pt-BR" sz="1600" dirty="0" err="1" smtClean="0"/>
              <a:t>Caicó</a:t>
            </a:r>
            <a:r>
              <a:rPr lang="pt-BR" sz="1600" dirty="0" smtClean="0"/>
              <a:t>,RN, 2015.</a:t>
            </a:r>
          </a:p>
          <a:p>
            <a:pPr algn="just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500034" y="1785926"/>
          <a:ext cx="807249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29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00034" y="5643578"/>
            <a:ext cx="81439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Figura </a:t>
            </a:r>
            <a:r>
              <a:rPr lang="pt-BR" sz="1600" dirty="0" smtClean="0"/>
              <a:t>4 – Proporção de diabéticos com os exames complementares em dia de acordo com o protocolo na Unidade de Saúde Paulo VI, no município de </a:t>
            </a:r>
            <a:r>
              <a:rPr lang="pt-BR" sz="1600" dirty="0" err="1" smtClean="0"/>
              <a:t>Caicó</a:t>
            </a:r>
            <a:r>
              <a:rPr lang="pt-BR" sz="1600" dirty="0" smtClean="0"/>
              <a:t>,RN, 2015.</a:t>
            </a:r>
          </a:p>
          <a:p>
            <a:pPr algn="just"/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500034" y="1643050"/>
          <a:ext cx="807249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875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956</TotalTime>
  <Words>581</Words>
  <Application>Microsoft Office PowerPoint</Application>
  <PresentationFormat>Apresentação na tela (4:3)</PresentationFormat>
  <Paragraphs>125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Introdução</vt:lpstr>
      <vt:lpstr>Objetivo geral</vt:lpstr>
      <vt:lpstr>Objetivos específicos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Slide 12</vt:lpstr>
      <vt:lpstr>Importância da intervenção</vt:lpstr>
      <vt:lpstr>Reflexão crítica sobre seu processo pessoal de aprendizagem e na implementação da intervenção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Karleandro</dc:creator>
  <cp:lastModifiedBy>Niviane Genz</cp:lastModifiedBy>
  <cp:revision>103</cp:revision>
  <dcterms:created xsi:type="dcterms:W3CDTF">2014-11-22T02:00:42Z</dcterms:created>
  <dcterms:modified xsi:type="dcterms:W3CDTF">2015-09-14T03:56:13Z</dcterms:modified>
</cp:coreProperties>
</file>