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9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5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5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6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7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8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80147823503195"/>
          <c:y val="0.28195121951219509"/>
          <c:w val="0.86019852176496803"/>
          <c:h val="0.6187970040330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'[PCD Final Aliuska T8Gr1U4 orient Mateus 11062015.xls]Indicadores'!$C$4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'[PCD Final Aliuska T8Gr1U4 orient Mateus 11062015.xls]Indicadores'!$D$3:$G$3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'[PCD Final Aliuska T8Gr1U4 orient Mateus 11062015.xls]Indicadores'!$D$4:$G$4</c:f>
              <c:numCache>
                <c:formatCode>0.0%</c:formatCode>
                <c:ptCount val="4"/>
                <c:pt idx="0">
                  <c:v>0.2491349480968858</c:v>
                </c:pt>
                <c:pt idx="1">
                  <c:v>0.37024221453287198</c:v>
                </c:pt>
                <c:pt idx="2">
                  <c:v>0.61245674740484424</c:v>
                </c:pt>
                <c:pt idx="3">
                  <c:v>0.87543252595155707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11136"/>
        <c:axId val="88797696"/>
      </c:barChart>
      <c:catAx>
        <c:axId val="3241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797696"/>
        <c:crosses val="autoZero"/>
        <c:auto val="1"/>
        <c:lblAlgn val="ctr"/>
        <c:lblOffset val="100"/>
        <c:noMultiLvlLbl val="0"/>
      </c:catAx>
      <c:valAx>
        <c:axId val="887976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4111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0.97560975609756095</c:v>
                </c:pt>
                <c:pt idx="1">
                  <c:v>0.72881355932203384</c:v>
                </c:pt>
                <c:pt idx="2">
                  <c:v>0.78301886792452835</c:v>
                </c:pt>
                <c:pt idx="3">
                  <c:v>0.7678571428571429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84128"/>
        <c:axId val="34060480"/>
      </c:barChart>
      <c:catAx>
        <c:axId val="4158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60480"/>
        <c:crosses val="autoZero"/>
        <c:auto val="1"/>
        <c:lblAlgn val="ctr"/>
        <c:lblOffset val="100"/>
        <c:noMultiLvlLbl val="0"/>
      </c:catAx>
      <c:valAx>
        <c:axId val="340604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58412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1.3888888888888888E-2</c:v>
                </c:pt>
                <c:pt idx="1">
                  <c:v>9.3457943925233638E-3</c:v>
                </c:pt>
                <c:pt idx="2">
                  <c:v>0.23163841807909605</c:v>
                </c:pt>
                <c:pt idx="3">
                  <c:v>0.31818181818181818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86176"/>
        <c:axId val="34055296"/>
      </c:barChart>
      <c:catAx>
        <c:axId val="4158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55296"/>
        <c:crosses val="autoZero"/>
        <c:auto val="1"/>
        <c:lblAlgn val="ctr"/>
        <c:lblOffset val="100"/>
        <c:noMultiLvlLbl val="0"/>
      </c:catAx>
      <c:valAx>
        <c:axId val="340552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58617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4667628650988"/>
          <c:y val="0.31218873313391043"/>
          <c:w val="0.84249781277340485"/>
          <c:h val="0.5295154930278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0.40972222222222221</c:v>
                </c:pt>
                <c:pt idx="1">
                  <c:v>0.48130841121495327</c:v>
                </c:pt>
                <c:pt idx="2">
                  <c:v>0.63276836158192096</c:v>
                </c:pt>
                <c:pt idx="3">
                  <c:v>0.60869565217391308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20192"/>
        <c:axId val="34057600"/>
      </c:barChart>
      <c:catAx>
        <c:axId val="4212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57600"/>
        <c:crosses val="autoZero"/>
        <c:auto val="1"/>
        <c:lblAlgn val="ctr"/>
        <c:lblOffset val="100"/>
        <c:noMultiLvlLbl val="0"/>
      </c:catAx>
      <c:valAx>
        <c:axId val="340576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1201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Indicadores!$C$79</c:f>
              <c:strCache>
                <c:ptCount val="1"/>
                <c:pt idx="0">
                  <c:v>Proporção de idosos com avaliação de risco para morbimortalidade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Indicadores!$D$78:$G$78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Indicadores!$D$79:$G$79</c:f>
              <c:numCache>
                <c:formatCode>0.0%</c:formatCode>
                <c:ptCount val="4"/>
                <c:pt idx="0">
                  <c:v>0.2638888888888889</c:v>
                </c:pt>
                <c:pt idx="1">
                  <c:v>0.31775700934579437</c:v>
                </c:pt>
                <c:pt idx="2">
                  <c:v>0.52824858757062143</c:v>
                </c:pt>
                <c:pt idx="3">
                  <c:v>0.52964426877470361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21216"/>
        <c:axId val="35897920"/>
      </c:barChart>
      <c:catAx>
        <c:axId val="4212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897920"/>
        <c:crosses val="autoZero"/>
        <c:auto val="1"/>
        <c:lblAlgn val="ctr"/>
        <c:lblOffset val="100"/>
        <c:noMultiLvlLbl val="0"/>
      </c:catAx>
      <c:valAx>
        <c:axId val="358979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121216"/>
        <c:crosses val="autoZero"/>
        <c:crossBetween val="between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Indicadores!$C$85</c:f>
              <c:strCache>
                <c:ptCount val="1"/>
                <c:pt idx="0">
                  <c:v>Proporção de idosos com avaliação para fragilização na velhice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Indicadores!$D$84:$G$84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Indicadores!$D$85:$G$85</c:f>
              <c:numCache>
                <c:formatCode>0.0%</c:formatCode>
                <c:ptCount val="4"/>
                <c:pt idx="0">
                  <c:v>0.25694444444444442</c:v>
                </c:pt>
                <c:pt idx="1">
                  <c:v>0.31308411214953269</c:v>
                </c:pt>
                <c:pt idx="2">
                  <c:v>0.52824858757062143</c:v>
                </c:pt>
                <c:pt idx="3">
                  <c:v>0.52766798418972327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22752"/>
        <c:axId val="35903680"/>
      </c:barChart>
      <c:catAx>
        <c:axId val="4212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903680"/>
        <c:crosses val="autoZero"/>
        <c:auto val="1"/>
        <c:lblAlgn val="ctr"/>
        <c:lblOffset val="100"/>
        <c:noMultiLvlLbl val="0"/>
      </c:catAx>
      <c:valAx>
        <c:axId val="359036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12275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Indicadores!$C$90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Indicadores!$D$89:$G$89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Indicadores!$D$90:$G$90</c:f>
              <c:numCache>
                <c:formatCode>0.0%</c:formatCode>
                <c:ptCount val="4"/>
                <c:pt idx="0">
                  <c:v>7.6388888888888895E-2</c:v>
                </c:pt>
                <c:pt idx="1">
                  <c:v>5.6074766355140186E-2</c:v>
                </c:pt>
                <c:pt idx="2">
                  <c:v>0.24011299435028249</c:v>
                </c:pt>
                <c:pt idx="3">
                  <c:v>0.31818181818181818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71104"/>
        <c:axId val="80314368"/>
      </c:barChart>
      <c:catAx>
        <c:axId val="10827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314368"/>
        <c:crosses val="autoZero"/>
        <c:auto val="1"/>
        <c:lblAlgn val="ctr"/>
        <c:lblOffset val="100"/>
        <c:noMultiLvlLbl val="0"/>
      </c:catAx>
      <c:valAx>
        <c:axId val="803143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27110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idosos que receberam orientação nutricional para hábitos saudáveis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Indicadores!$D$98:$G$98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Indicadores!$D$99:$G$99</c:f>
              <c:numCache>
                <c:formatCode>0.0%</c:formatCode>
                <c:ptCount val="4"/>
                <c:pt idx="0">
                  <c:v>0.79166666666666663</c:v>
                </c:pt>
                <c:pt idx="1">
                  <c:v>0.75233644859813087</c:v>
                </c:pt>
                <c:pt idx="2">
                  <c:v>0.79378531073446323</c:v>
                </c:pt>
                <c:pt idx="3">
                  <c:v>0.6837944664031621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73152"/>
        <c:axId val="80316672"/>
      </c:barChart>
      <c:catAx>
        <c:axId val="10827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316672"/>
        <c:crosses val="autoZero"/>
        <c:auto val="1"/>
        <c:lblAlgn val="ctr"/>
        <c:lblOffset val="100"/>
        <c:noMultiLvlLbl val="0"/>
      </c:catAx>
      <c:valAx>
        <c:axId val="803166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27315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Indicadores!$D$103:$G$103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Indicadores!$D$104:$G$104</c:f>
              <c:numCache>
                <c:formatCode>0.0%</c:formatCode>
                <c:ptCount val="4"/>
                <c:pt idx="0">
                  <c:v>0.77083333333333337</c:v>
                </c:pt>
                <c:pt idx="1">
                  <c:v>0.7009345794392523</c:v>
                </c:pt>
                <c:pt idx="2">
                  <c:v>0.76271186440677963</c:v>
                </c:pt>
                <c:pt idx="3">
                  <c:v>0.64426877470355737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65824"/>
        <c:axId val="80318976"/>
      </c:barChart>
      <c:catAx>
        <c:axId val="10836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318976"/>
        <c:crosses val="autoZero"/>
        <c:auto val="1"/>
        <c:lblAlgn val="ctr"/>
        <c:lblOffset val="100"/>
        <c:noMultiLvlLbl val="0"/>
      </c:catAx>
      <c:valAx>
        <c:axId val="803189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3658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idosos com orientação individual de cuidados de saúde bucal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Indicadores!$D$111:$G$111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Indicadores!$D$112:$G$112</c:f>
              <c:numCache>
                <c:formatCode>0.0%</c:formatCode>
                <c:ptCount val="4"/>
                <c:pt idx="0">
                  <c:v>0.98039215686274506</c:v>
                </c:pt>
                <c:pt idx="1">
                  <c:v>1</c:v>
                </c:pt>
                <c:pt idx="2">
                  <c:v>0.93571428571428572</c:v>
                </c:pt>
                <c:pt idx="3">
                  <c:v>0.89349112426035504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67360"/>
        <c:axId val="80321280"/>
      </c:barChart>
      <c:catAx>
        <c:axId val="10836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321280"/>
        <c:crosses val="autoZero"/>
        <c:auto val="1"/>
        <c:lblAlgn val="ctr"/>
        <c:lblOffset val="100"/>
        <c:noMultiLvlLbl val="0"/>
      </c:catAx>
      <c:valAx>
        <c:axId val="803212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3673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Final Aliuska T8Gr1U4 orient Mateus 11062015.xls]Indicadores'!$C$9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'[PCD Final Aliuska T8Gr1U4 orient Mateus 11062015.xls]Indicadores'!$D$8:$G$8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'[PCD Final Aliuska T8Gr1U4 orient Mateus 11062015.xls]Indicadores'!$D$9:$G$9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0.21936758893280633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60640"/>
        <c:axId val="32577728"/>
      </c:barChart>
      <c:catAx>
        <c:axId val="3256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77728"/>
        <c:crosses val="autoZero"/>
        <c:auto val="1"/>
        <c:lblAlgn val="ctr"/>
        <c:lblOffset val="100"/>
        <c:noMultiLvlLbl val="0"/>
      </c:catAx>
      <c:valAx>
        <c:axId val="325777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6064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Final Aliuska T8Gr1U4 orient Mateus 11062015.xls]Indicadores'!$C$14</c:f>
              <c:strCache>
                <c:ptCount val="1"/>
                <c:pt idx="0">
                  <c:v>Proporção de idosos com exame clínico apropriado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'[PCD Final Aliuska T8Gr1U4 orient Mateus 11062015.xls]Indicadores'!$D$13:$G$13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'[PCD Final Aliuska T8Gr1U4 orient Mateus 11062015.xls]Indicadores'!$D$14:$G$14</c:f>
              <c:numCache>
                <c:formatCode>0.0%</c:formatCode>
                <c:ptCount val="4"/>
                <c:pt idx="0">
                  <c:v>0.61111111111111116</c:v>
                </c:pt>
                <c:pt idx="1">
                  <c:v>0.63084112149532712</c:v>
                </c:pt>
                <c:pt idx="2">
                  <c:v>0.6384180790960452</c:v>
                </c:pt>
                <c:pt idx="3">
                  <c:v>0.62252964426877466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62176"/>
        <c:axId val="32573696"/>
      </c:barChart>
      <c:catAx>
        <c:axId val="3256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73696"/>
        <c:crosses val="autoZero"/>
        <c:auto val="1"/>
        <c:lblAlgn val="ctr"/>
        <c:lblOffset val="100"/>
        <c:noMultiLvlLbl val="0"/>
      </c:catAx>
      <c:valAx>
        <c:axId val="325736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6217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Final Aliuska T8Gr1U4 orient Mateus 11062015.xls]Indicadores'!$C$19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'[PCD Final Aliuska T8Gr1U4 orient Mateus 11062015.xls]Indicadores'!$D$18:$G$18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'[PCD Final Aliuska T8Gr1U4 orient Mateus 11062015.xls]Indicadores'!$D$19:$G$19</c:f>
              <c:numCache>
                <c:formatCode>0.0%</c:formatCode>
                <c:ptCount val="4"/>
                <c:pt idx="0">
                  <c:v>0.95604395604395609</c:v>
                </c:pt>
                <c:pt idx="1">
                  <c:v>0.75409836065573765</c:v>
                </c:pt>
                <c:pt idx="2">
                  <c:v>0.80930232558139537</c:v>
                </c:pt>
                <c:pt idx="3">
                  <c:v>0.91338582677165359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36480"/>
        <c:axId val="32576000"/>
      </c:barChart>
      <c:catAx>
        <c:axId val="3483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76000"/>
        <c:crosses val="autoZero"/>
        <c:auto val="1"/>
        <c:lblAlgn val="ctr"/>
        <c:lblOffset val="100"/>
        <c:noMultiLvlLbl val="0"/>
      </c:catAx>
      <c:valAx>
        <c:axId val="325760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3648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Final Aliuska T8Gr1U4 orient Mateus 11062015.xls]Indicadores'!$C$24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'[PCD Final Aliuska T8Gr1U4 orient Mateus 11062015.xls]Indicadores'!$D$23:$G$23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'[PCD Final Aliuska T8Gr1U4 orient Mateus 11062015.xls]Indicadores'!$D$24:$G$24</c:f>
              <c:numCache>
                <c:formatCode>0.0%</c:formatCode>
                <c:ptCount val="4"/>
                <c:pt idx="0">
                  <c:v>0.50694444444444442</c:v>
                </c:pt>
                <c:pt idx="1">
                  <c:v>0.46261682242990654</c:v>
                </c:pt>
                <c:pt idx="2">
                  <c:v>0.5423728813559322</c:v>
                </c:pt>
                <c:pt idx="3">
                  <c:v>0.45849802371541504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38016"/>
        <c:axId val="88800576"/>
      </c:barChart>
      <c:catAx>
        <c:axId val="3483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800576"/>
        <c:crosses val="autoZero"/>
        <c:auto val="1"/>
        <c:lblAlgn val="ctr"/>
        <c:lblOffset val="100"/>
        <c:noMultiLvlLbl val="0"/>
      </c:catAx>
      <c:valAx>
        <c:axId val="888005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3801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Final Aliuska T8Gr1U4 orient Mateus 11062015.xls]Indicadores'!$C$39</c:f>
              <c:strCache>
                <c:ptCount val="1"/>
                <c:pt idx="0">
                  <c:v>Proporção de idosos com verificação da pressão arterial na última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'[PCD Final Aliuska T8Gr1U4 orient Mateus 11062015.xls]Indicadores'!$D$38:$G$38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'[PCD Final Aliuska T8Gr1U4 orient Mateus 11062015.xls]Indicadores'!$D$39:$G$39</c:f>
              <c:numCache>
                <c:formatCode>0.0%</c:formatCode>
                <c:ptCount val="4"/>
                <c:pt idx="0">
                  <c:v>0.64583333333333337</c:v>
                </c:pt>
                <c:pt idx="1">
                  <c:v>0.64953271028037385</c:v>
                </c:pt>
                <c:pt idx="2">
                  <c:v>0.65536723163841804</c:v>
                </c:pt>
                <c:pt idx="3">
                  <c:v>0.61264822134387353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40064"/>
        <c:axId val="34932416"/>
      </c:barChart>
      <c:catAx>
        <c:axId val="3484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932416"/>
        <c:crosses val="autoZero"/>
        <c:auto val="1"/>
        <c:lblAlgn val="ctr"/>
        <c:lblOffset val="100"/>
        <c:noMultiLvlLbl val="0"/>
      </c:catAx>
      <c:valAx>
        <c:axId val="349324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4006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Final Aliuska T8Gr1U4 orient Mateus 11062015.xls]Indicadores'!$C$44</c:f>
              <c:strCache>
                <c:ptCount val="1"/>
                <c:pt idx="0">
                  <c:v>Proporção de idosos hipertensos rastreados para diabetes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'[PCD Final Aliuska T8Gr1U4 orient Mateus 11062015.xls]Indicadores'!$D$43:$G$43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'[PCD Final Aliuska T8Gr1U4 orient Mateus 11062015.xls]Indicadores'!$D$44:$G$44</c:f>
              <c:numCache>
                <c:formatCode>0.0%</c:formatCode>
                <c:ptCount val="4"/>
                <c:pt idx="0">
                  <c:v>0.96666666666666667</c:v>
                </c:pt>
                <c:pt idx="1">
                  <c:v>0.85950413223140498</c:v>
                </c:pt>
                <c:pt idx="2">
                  <c:v>0.90654205607476634</c:v>
                </c:pt>
                <c:pt idx="3">
                  <c:v>0.99604743083003955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45408"/>
        <c:axId val="34934144"/>
      </c:barChart>
      <c:catAx>
        <c:axId val="3534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934144"/>
        <c:crosses val="autoZero"/>
        <c:auto val="1"/>
        <c:lblAlgn val="ctr"/>
        <c:lblOffset val="100"/>
        <c:noMultiLvlLbl val="0"/>
      </c:catAx>
      <c:valAx>
        <c:axId val="349341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34540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idosos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0.47916666666666669</c:v>
                </c:pt>
                <c:pt idx="1">
                  <c:v>0.44859813084112149</c:v>
                </c:pt>
                <c:pt idx="2">
                  <c:v>0.47740112994350281</c:v>
                </c:pt>
                <c:pt idx="3">
                  <c:v>0.39130434782608697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46432"/>
        <c:axId val="34936448"/>
      </c:barChart>
      <c:catAx>
        <c:axId val="353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936448"/>
        <c:crosses val="autoZero"/>
        <c:auto val="1"/>
        <c:lblAlgn val="ctr"/>
        <c:lblOffset val="100"/>
        <c:noMultiLvlLbl val="0"/>
      </c:catAx>
      <c:valAx>
        <c:axId val="349364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3464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0.35416666666666669</c:v>
                </c:pt>
                <c:pt idx="1">
                  <c:v>0.3644859813084112</c:v>
                </c:pt>
                <c:pt idx="2">
                  <c:v>0.39548022598870058</c:v>
                </c:pt>
                <c:pt idx="3">
                  <c:v>0.33399209486166009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53440"/>
        <c:axId val="35897344"/>
      </c:barChart>
      <c:catAx>
        <c:axId val="3385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897344"/>
        <c:crosses val="autoZero"/>
        <c:auto val="1"/>
        <c:lblAlgn val="ctr"/>
        <c:lblOffset val="100"/>
        <c:noMultiLvlLbl val="0"/>
      </c:catAx>
      <c:valAx>
        <c:axId val="358973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85344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424936" cy="1800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b="1" spc="5" dirty="0" smtClean="0">
                <a:latin typeface="Arial"/>
                <a:ea typeface="Arial"/>
                <a:cs typeface="Times New Roman"/>
              </a:rPr>
              <a:t> </a:t>
            </a:r>
            <a:r>
              <a:rPr lang="pt-BR" sz="4000" dirty="0" smtClean="0">
                <a:ea typeface="Times New Roman"/>
                <a:cs typeface="Times New Roman"/>
              </a:rPr>
              <a:t/>
            </a:r>
            <a:br>
              <a:rPr lang="pt-BR" sz="4000" dirty="0" smtClean="0">
                <a:ea typeface="Times New Roman"/>
                <a:cs typeface="Times New Roman"/>
              </a:rPr>
            </a:br>
            <a:r>
              <a:rPr lang="pt-BR" b="1" spc="5" dirty="0" smtClean="0">
                <a:latin typeface="Arial"/>
                <a:ea typeface="Arial"/>
                <a:cs typeface="Times New Roman"/>
              </a:rPr>
              <a:t> </a:t>
            </a:r>
            <a:r>
              <a:rPr lang="pt-BR" sz="4000" dirty="0" smtClean="0">
                <a:ea typeface="Times New Roman"/>
                <a:cs typeface="Times New Roman"/>
              </a:rPr>
              <a:t/>
            </a:r>
            <a:br>
              <a:rPr lang="pt-BR" sz="4000" dirty="0" smtClean="0">
                <a:ea typeface="Times New Roman"/>
                <a:cs typeface="Times New Roman"/>
              </a:rPr>
            </a:br>
            <a:r>
              <a:rPr lang="pt-BR" sz="1300" b="1" dirty="0" smtClean="0">
                <a:latin typeface="Arial" pitchFamily="34" charset="0"/>
                <a:ea typeface="Arial"/>
                <a:cs typeface="Arial" pitchFamily="34" charset="0"/>
              </a:rPr>
              <a:t> </a:t>
            </a:r>
            <a: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300" b="1" dirty="0" smtClean="0">
                <a:latin typeface="Arial" pitchFamily="34" charset="0"/>
                <a:ea typeface="Arial"/>
                <a:cs typeface="Arial" pitchFamily="34" charset="0"/>
              </a:rPr>
              <a:t> </a:t>
            </a:r>
            <a: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800" b="1" dirty="0" smtClean="0">
                <a:latin typeface="Arial"/>
                <a:ea typeface="Arial"/>
                <a:cs typeface="Times New Roman"/>
              </a:rPr>
              <a:t> </a:t>
            </a:r>
            <a:r>
              <a:rPr lang="pt-BR" sz="1800" b="1" spc="5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pt-BR" sz="1800" b="1" spc="5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</a:br>
            <a:r>
              <a:rPr lang="pt-BR" sz="1800" b="1" spc="5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pt-BR" sz="1800" b="1" spc="5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</a:br>
            <a:r>
              <a:rPr lang="pt-BR" sz="18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300" b="1" dirty="0" smtClean="0">
                <a:latin typeface="Arial" pitchFamily="34" charset="0"/>
                <a:ea typeface="Arial"/>
                <a:cs typeface="Arial" pitchFamily="34" charset="0"/>
              </a:rPr>
              <a:t> </a:t>
            </a:r>
            <a:r>
              <a:rPr lang="pt-BR" sz="13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3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300" b="1" dirty="0" smtClean="0">
                <a:latin typeface="Arial" pitchFamily="34" charset="0"/>
                <a:ea typeface="Arial"/>
                <a:cs typeface="Arial" pitchFamily="34" charset="0"/>
              </a:rPr>
              <a:t> </a:t>
            </a:r>
            <a:r>
              <a:rPr lang="pt-BR" sz="13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3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300" b="1" dirty="0" smtClean="0">
                <a:latin typeface="Arial" pitchFamily="34" charset="0"/>
                <a:ea typeface="Arial"/>
                <a:cs typeface="Arial" pitchFamily="34" charset="0"/>
              </a:rPr>
              <a:t> </a:t>
            </a:r>
            <a: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300" b="1" dirty="0" smtClean="0">
                <a:latin typeface="Arial" pitchFamily="34" charset="0"/>
                <a:ea typeface="Arial"/>
                <a:cs typeface="Arial" pitchFamily="34" charset="0"/>
              </a:rPr>
              <a:t> </a:t>
            </a:r>
            <a: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300" b="1" dirty="0" smtClean="0">
                <a:latin typeface="Arial" pitchFamily="34" charset="0"/>
                <a:ea typeface="Arial"/>
                <a:cs typeface="Arial" pitchFamily="34" charset="0"/>
              </a:rPr>
              <a:t> </a:t>
            </a:r>
            <a: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300" b="1" dirty="0" smtClean="0">
                <a:latin typeface="Arial" pitchFamily="34" charset="0"/>
                <a:ea typeface="Arial"/>
                <a:cs typeface="Arial" pitchFamily="34" charset="0"/>
              </a:rPr>
              <a:t> </a:t>
            </a:r>
            <a: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300" b="1" dirty="0" smtClean="0">
                <a:latin typeface="Arial" pitchFamily="34" charset="0"/>
                <a:ea typeface="Arial"/>
                <a:cs typeface="Arial" pitchFamily="34" charset="0"/>
              </a:rPr>
              <a:t> </a:t>
            </a:r>
            <a: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1300" b="1" dirty="0" smtClean="0">
                <a:latin typeface="Arial" pitchFamily="34" charset="0"/>
                <a:ea typeface="Arial"/>
                <a:cs typeface="Arial" pitchFamily="34" charset="0"/>
              </a:rPr>
              <a:t> </a:t>
            </a:r>
            <a: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sz="13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Universidade Federal de Pelotas</a:t>
            </a:r>
            <a:b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Universidade Aberta do SUS</a:t>
            </a:r>
            <a:b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Especialização em saúde da família</a:t>
            </a:r>
            <a:b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Modalidade a Distancia</a:t>
            </a:r>
            <a:b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Trabalho de Conclusão do Curso </a:t>
            </a:r>
            <a:b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4293096"/>
            <a:ext cx="6400800" cy="23511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b="1" cap="none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Melhoria da Atenção à Saúde da Pessoa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I</a:t>
            </a:r>
            <a:r>
              <a:rPr lang="pt-BR" b="1" cap="none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dosa na UBS Campos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V</a:t>
            </a:r>
            <a:r>
              <a:rPr lang="pt-BR" b="1" cap="none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erdes, Encruzilhada do Sul/RS.</a:t>
            </a:r>
            <a:r>
              <a:rPr lang="pt-BR" cap="none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t-BR" cap="none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t-BR" b="1" cap="none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A</a:t>
            </a:r>
            <a:r>
              <a:rPr lang="pt-BR" b="1" cap="none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liuska Utria Vera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b="1" cap="none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Orientador: 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M</a:t>
            </a:r>
            <a:r>
              <a:rPr lang="pt-BR" b="1" cap="none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ateus 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C</a:t>
            </a:r>
            <a:r>
              <a:rPr lang="pt-BR" b="1" cap="none" dirty="0" smtClean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rPr>
              <a:t>asanova dos Santos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b="1" cap="none" dirty="0" smtClean="0">
                <a:solidFill>
                  <a:prstClr val="black"/>
                </a:solidFill>
                <a:latin typeface="Arial" pitchFamily="34" charset="0"/>
                <a:ea typeface="Arial"/>
                <a:cs typeface="Arial" pitchFamily="34" charset="0"/>
              </a:rPr>
              <a:t>Pelotas, 2015</a:t>
            </a:r>
            <a:endParaRPr lang="pt-BR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0191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689"/>
            <a:ext cx="1679256" cy="111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8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Buscar 100% dos idosos faltosos às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consultas.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dirty="0">
                <a:latin typeface="Arial" pitchFamily="34" charset="0"/>
                <a:cs typeface="Arial" pitchFamily="34" charset="0"/>
              </a:rPr>
              <a:t>registro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específico e distribuir </a:t>
            </a:r>
            <a:r>
              <a:rPr lang="pt-BR" dirty="0">
                <a:latin typeface="Arial" pitchFamily="34" charset="0"/>
                <a:cs typeface="Arial" pitchFamily="34" charset="0"/>
              </a:rPr>
              <a:t>a Caderneta de Saúde da Pessoa Idosa a 100%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idosos.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Rastrear, investigar e avaliar ao 100</a:t>
            </a:r>
            <a:r>
              <a:rPr lang="pt-BR" dirty="0">
                <a:latin typeface="Arial" pitchFamily="34" charset="0"/>
                <a:cs typeface="Arial" pitchFamily="34" charset="0"/>
              </a:rPr>
              <a:t>%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dos idosos respeito aos riscos </a:t>
            </a:r>
            <a:r>
              <a:rPr lang="pt-BR" dirty="0">
                <a:latin typeface="Arial" pitchFamily="34" charset="0"/>
                <a:cs typeface="Arial" pitchFamily="34" charset="0"/>
              </a:rPr>
              <a:t>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morbimortalidade, fragilização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na velhice 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rede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social.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22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Garantir orientação nutricional para hábitos alimentares saudáveis, realização de atividade física e sobre higiene bucal a 100 % dos idosos.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Para cada objetivo proposto foram realizadas diversas ações nos eixos pedagógicos: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Monitoramento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avaliação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Organização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e gestão de serviços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Engajamento publico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Qualificação da pratica clínica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23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Foi dado inicio ao cadastramento dos idosos da área de abrangência.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Organização do serviço para atenção adequada dos idosos.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Capacitação dos membros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equipe.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Entrega da caderneta de saúde á pessoa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idosa.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Aproveitar o grupo de HAS e DM para criar grupo com maiores de 60 anos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37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Usamos o Caderno </a:t>
            </a:r>
            <a:r>
              <a:rPr lang="pt-BR" dirty="0">
                <a:latin typeface="Arial" pitchFamily="34" charset="0"/>
                <a:cs typeface="Arial" pitchFamily="34" charset="0"/>
              </a:rPr>
              <a:t>de Atenção Básica sobre Envelhecimento e Saúde da Pessoa Idosa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 MS.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Utilizamos a caderneta de saúde da pessoa idosa e a ficha espelho disponíveis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pelo curso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Reunião com a equipe mensalmente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Divulgação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atividades com cartaz informativo.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Palestras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os idosos.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95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65084" y="98072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itchFamily="34" charset="0"/>
                <a:ea typeface="Times New Roman"/>
                <a:cs typeface="Arial" pitchFamily="34" charset="0"/>
              </a:rPr>
              <a:t>1- Cobertura do programa de atenção à saúde do idoso na unidade de </a:t>
            </a:r>
            <a:r>
              <a:rPr lang="pt-BR" sz="2400" dirty="0" smtClean="0">
                <a:latin typeface="Arial" pitchFamily="34" charset="0"/>
                <a:ea typeface="Times New Roman"/>
                <a:cs typeface="Arial" pitchFamily="34" charset="0"/>
              </a:rPr>
              <a:t>saúde.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1283245"/>
              </p:ext>
            </p:extLst>
          </p:nvPr>
        </p:nvGraphicFramePr>
        <p:xfrm>
          <a:off x="1619672" y="2420888"/>
          <a:ext cx="53285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99874" y="5389832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Mês 1: 144(24,9%)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Mês 2: 214(37,0%)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Mês 3: 354(61,2%)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Mês 4: 506(87,5%)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– Proporção de idosos com a Avaliação Multidimensional Rápida em dia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43820873"/>
              </p:ext>
            </p:extLst>
          </p:nvPr>
        </p:nvGraphicFramePr>
        <p:xfrm>
          <a:off x="971600" y="1772815"/>
          <a:ext cx="6552728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403648" y="5498897"/>
            <a:ext cx="2082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0(0 %)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0(0 %)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0(0 %)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11(21,9 %)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– Proporção de idosos com exame clínico apropriado em dia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48785181"/>
              </p:ext>
            </p:extLst>
          </p:nvPr>
        </p:nvGraphicFramePr>
        <p:xfrm>
          <a:off x="683568" y="1600201"/>
          <a:ext cx="7128792" cy="326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15616" y="5229200"/>
            <a:ext cx="2159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88 (61,1%)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135(63,1%)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226(63,8%)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315(62,3%)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– Proporção de idosos hipertensos e/ou diabéticos com solicitação de exames complementares periódicos em dia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4328450"/>
              </p:ext>
            </p:extLst>
          </p:nvPr>
        </p:nvGraphicFramePr>
        <p:xfrm>
          <a:off x="755576" y="1600201"/>
          <a:ext cx="6912768" cy="312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71600" y="5157192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87(95,6%)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92 (75,4%)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174 (80,9%)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232 (91,3%)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– Proporção de idosos com prescrição de medicamentos da Farmácia Popular priorizada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47565220"/>
              </p:ext>
            </p:extLst>
          </p:nvPr>
        </p:nvGraphicFramePr>
        <p:xfrm>
          <a:off x="467544" y="1628799"/>
          <a:ext cx="6840760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99592" y="4941168"/>
            <a:ext cx="2215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73 (50,7%)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99(46,3%)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192(54,2%)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232 (45,8%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2132856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A população idosa é uns dos grupos mais vulneráveis na atenção básica de saúde, tendo hoje um aumento considerável destas pessoas nesta faixa etária e precisando uma adequada atenção, para assim evitar doenças prevê níveis e melhorar sua qualidade de vida.</a:t>
            </a: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– Proporção de idosos com verificação da pressão arterial na última consulta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3655291"/>
              </p:ext>
            </p:extLst>
          </p:nvPr>
        </p:nvGraphicFramePr>
        <p:xfrm>
          <a:off x="1331640" y="1600201"/>
          <a:ext cx="6336704" cy="319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763688" y="530120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93(64,6%)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139(65,0%)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232(65,5%)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310(61,3%)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– Proporção de idosos hipertensos rastreados para diabetes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9038345"/>
              </p:ext>
            </p:extLst>
          </p:nvPr>
        </p:nvGraphicFramePr>
        <p:xfrm>
          <a:off x="1547664" y="1600201"/>
          <a:ext cx="6377136" cy="334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835696" y="530120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87(96,7%)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2:104(86,0%)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194(90,7%)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252(99,6%)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– Proporção de idosos com avaliação da necessidade de atendimento odontológico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18157973"/>
              </p:ext>
            </p:extLst>
          </p:nvPr>
        </p:nvGraphicFramePr>
        <p:xfrm>
          <a:off x="971600" y="1600201"/>
          <a:ext cx="6953200" cy="34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331640" y="5661248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69(47,9%)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96(44,9%)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169(47,7%)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198(39,1%)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– Proporção de idosos com primeira consulta odontológica programática</a:t>
            </a:r>
            <a:br>
              <a:rPr lang="pt-BR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95502236"/>
              </p:ext>
            </p:extLst>
          </p:nvPr>
        </p:nvGraphicFramePr>
        <p:xfrm>
          <a:off x="971600" y="1600201"/>
          <a:ext cx="6953200" cy="30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331640" y="5157192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51(35,4%)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78(36,4%)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140(39,5%)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169(33,4%)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– Proporção de idosos faltosos às consultas que receberam busca ativa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8429305"/>
              </p:ext>
            </p:extLst>
          </p:nvPr>
        </p:nvGraphicFramePr>
        <p:xfrm>
          <a:off x="971600" y="1600201"/>
          <a:ext cx="6953200" cy="31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403648" y="5301208"/>
            <a:ext cx="2121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40(97,6%)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43(72,9%)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83(78,3%)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86(76,8%)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– Proporção de idosos com registro na ficha espelho em dia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307591"/>
              </p:ext>
            </p:extLst>
          </p:nvPr>
        </p:nvGraphicFramePr>
        <p:xfrm>
          <a:off x="1043608" y="1600201"/>
          <a:ext cx="6881192" cy="29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475656" y="5013176"/>
            <a:ext cx="2159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2(1,4%)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2(0,9%)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82(23,2%)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161(31,8%)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– Proporção de idosos com Caderneta de Saúde da Pessoa Idosa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62260469"/>
              </p:ext>
            </p:extLst>
          </p:nvPr>
        </p:nvGraphicFramePr>
        <p:xfrm>
          <a:off x="467544" y="1600201"/>
          <a:ext cx="7457256" cy="29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71600" y="5085184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59(41,0%)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103(48,1%)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224(63,3%)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308(60,9%)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– Proporção de idosos com avaliação de risco para morbimortalidade em dia</a:t>
            </a:r>
            <a:br>
              <a:rPr lang="pt-BR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0278514"/>
              </p:ext>
            </p:extLst>
          </p:nvPr>
        </p:nvGraphicFramePr>
        <p:xfrm>
          <a:off x="539552" y="1600201"/>
          <a:ext cx="7385248" cy="31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115616" y="5157192"/>
            <a:ext cx="213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38(26,4%)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68(31,8%)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187(52,8%)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268(53,0%)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– Proporção de idosos com avaliação para fragilização na velhice em dia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76739089"/>
              </p:ext>
            </p:extLst>
          </p:nvPr>
        </p:nvGraphicFramePr>
        <p:xfrm>
          <a:off x="467544" y="1600201"/>
          <a:ext cx="7457256" cy="29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99592" y="5157192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37(25,7%)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67(31,3%)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187(52,8%)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267(52,8%)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467600" cy="1143000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– Proporção de idosos com avaliação de rede social em dia</a:t>
            </a:r>
            <a:b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4240271"/>
              </p:ext>
            </p:extLst>
          </p:nvPr>
        </p:nvGraphicFramePr>
        <p:xfrm>
          <a:off x="467544" y="1600201"/>
          <a:ext cx="7457256" cy="29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55576" y="5013176"/>
            <a:ext cx="213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11(7,6%)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12(5,6%)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85(24,0%)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161(31,8%)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Encruzilhada do Sul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O município </a:t>
            </a:r>
            <a:r>
              <a:rPr lang="pt-BR" dirty="0" smtClean="0">
                <a:latin typeface="Arial" pitchFamily="34" charset="0"/>
                <a:ea typeface="Calibri"/>
                <a:cs typeface="Arial" pitchFamily="34" charset="0"/>
              </a:rPr>
              <a:t>Encruzilhada </a:t>
            </a: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do Sul possui 25500 </a:t>
            </a:r>
            <a:r>
              <a:rPr lang="pt-BR" dirty="0" smtClean="0">
                <a:latin typeface="Arial" pitchFamily="34" charset="0"/>
                <a:ea typeface="Calibri"/>
                <a:cs typeface="Arial" pitchFamily="34" charset="0"/>
              </a:rPr>
              <a:t>habitantes;</a:t>
            </a:r>
            <a:endParaRPr lang="pt-BR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 smtClean="0">
                <a:latin typeface="Arial" pitchFamily="34" charset="0"/>
                <a:ea typeface="Calibri"/>
                <a:cs typeface="Arial" pitchFamily="34" charset="0"/>
              </a:rPr>
              <a:t>5 Estratégias  em Saúde da Família(ESF) </a:t>
            </a: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e </a:t>
            </a:r>
            <a:r>
              <a:rPr lang="pt-BR" dirty="0" smtClean="0">
                <a:latin typeface="Arial" pitchFamily="34" charset="0"/>
                <a:ea typeface="Calibri"/>
                <a:cs typeface="Arial" pitchFamily="34" charset="0"/>
              </a:rPr>
              <a:t>1 Unidade Básica de Saúde(UBS);</a:t>
            </a:r>
            <a:endParaRPr lang="pt-BR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ea typeface="Calibri"/>
                <a:cs typeface="Arial" pitchFamily="34" charset="0"/>
              </a:rPr>
              <a:t>1 pronto atendimento;</a:t>
            </a:r>
            <a:endParaRPr lang="pt-BR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 smtClean="0">
                <a:latin typeface="Arial" pitchFamily="34" charset="0"/>
                <a:ea typeface="Calibri"/>
                <a:cs typeface="Arial" pitchFamily="34" charset="0"/>
              </a:rPr>
              <a:t>1 </a:t>
            </a: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hospital em parceria com </a:t>
            </a:r>
            <a:r>
              <a:rPr lang="pt-BR" dirty="0" smtClean="0">
                <a:latin typeface="Arial" pitchFamily="34" charset="0"/>
                <a:ea typeface="Calibri"/>
                <a:cs typeface="Arial" pitchFamily="34" charset="0"/>
              </a:rPr>
              <a:t> o SUS</a:t>
            </a: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– Proporção de idosos que receberam orientação nutricional para hábitos saudáveis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81203562"/>
              </p:ext>
            </p:extLst>
          </p:nvPr>
        </p:nvGraphicFramePr>
        <p:xfrm>
          <a:off x="467544" y="1600201"/>
          <a:ext cx="7457256" cy="28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71600" y="4941168"/>
            <a:ext cx="2116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114(79,2%)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161(75,2%)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281(79,4%)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346(68,4%)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 – Proporção de idosos que receberam orientação sobre prática de atividade física regular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93409297"/>
              </p:ext>
            </p:extLst>
          </p:nvPr>
        </p:nvGraphicFramePr>
        <p:xfrm>
          <a:off x="467544" y="1600201"/>
          <a:ext cx="7457256" cy="29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71600" y="5013176"/>
            <a:ext cx="213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11(77,1%)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150(70,1%)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270(76,3%)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326(64,4%)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– Proporção de idosos com orientação individual de cuidados de saúde bucal em dia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18040082"/>
              </p:ext>
            </p:extLst>
          </p:nvPr>
        </p:nvGraphicFramePr>
        <p:xfrm>
          <a:off x="467544" y="1600201"/>
          <a:ext cx="7457256" cy="28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27584" y="5085184"/>
            <a:ext cx="213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50(98,0%)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78(100%)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131(93,6%)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151(89,3%)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idosos acamados ou com problemas de locomoção cadastrados.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467600" cy="487375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Neste indicador obtivemos </a:t>
            </a:r>
            <a:r>
              <a:rPr lang="pt-BR" dirty="0">
                <a:latin typeface="Arial" pitchFamily="34" charset="0"/>
                <a:cs typeface="Arial" pitchFamily="34" charset="0"/>
              </a:rPr>
              <a:t>bons resultados atingindo um 100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% como tínhamos planejados, sendo ao final da intervenção cadastrados 15 idosos. 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Proporção de idosos acamados ou com problemas de locomoção com visita domiciliar.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Aqui os 15 idosos cadastrados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receberam visita domiciliar.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2132856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equipe ficou mais capacitada sobre o protocolo de MS na atenção á pessoa idosa, mais integrada entre ela e com a comunidade, mais comprometida com a população idosa na promoção e prevenção de sua saúde.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serviço ficou mais organizado, com melhores registros, com capacidade de acolhimento e atenção á pessoa idosa de maior qualidade e melhor estruturado com a secretaria de saúde do município.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comunidade ficou com maior cultura de saúde preventiva, com mais consciência sobre risco, com uma atenção na comunidade de mais qualidade e com o programa da atenção á pessoa idosa estabelecido na ESF e com garantia de qualidade.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crítica sobre o processo pessoal de aprendizagem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2016068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curso superou a minhas expectativas iniciais pelas dificuldades encontradas no inicio e que foram superadas no decorrer da intervenção. Hoje fico satisfeita com a dedicação da equipe e os resultados alcançados.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critica sobre o processo pessoal de aprendizagem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969817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Na pratica profissional ficou confirmado que quando se trabalha em equipe e com amor todos os programas de saúde da família podem-se levar com qualidade e eficiência.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critica sobre o processo pessoal de aprendizagem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2132856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Aprendi que para obter bons resultados só precisamos organização, disciplina e amor ao trabalho, que a maior parte dos problemas de saúde dos pacientes pode ser resolvidos com menos recursos e mais promoção e prevenção de saúde.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ESF Campos Verdes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A ESF </a:t>
            </a:r>
            <a:r>
              <a:rPr lang="pt-BR" sz="3800" dirty="0">
                <a:latin typeface="Arial" pitchFamily="34" charset="0"/>
                <a:ea typeface="Calibri"/>
                <a:cs typeface="Arial" pitchFamily="34" charset="0"/>
              </a:rPr>
              <a:t>tem uma população de </a:t>
            </a: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4567</a:t>
            </a:r>
            <a:r>
              <a:rPr lang="pt-BR" sz="38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pessoas;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2413 </a:t>
            </a:r>
            <a:r>
              <a:rPr lang="pt-BR" sz="3800" dirty="0">
                <a:latin typeface="Arial" pitchFamily="34" charset="0"/>
                <a:ea typeface="Calibri"/>
                <a:cs typeface="Arial" pitchFamily="34" charset="0"/>
              </a:rPr>
              <a:t>mulheres e 2154 </a:t>
            </a: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homens;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1 </a:t>
            </a:r>
            <a:r>
              <a:rPr lang="pt-BR" sz="3800" dirty="0">
                <a:latin typeface="Arial" pitchFamily="34" charset="0"/>
                <a:ea typeface="Calibri"/>
                <a:cs typeface="Arial" pitchFamily="34" charset="0"/>
              </a:rPr>
              <a:t>médico clinico </a:t>
            </a: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geral e 1 </a:t>
            </a:r>
            <a:r>
              <a:rPr lang="pt-BR" sz="3800" dirty="0">
                <a:latin typeface="Arial" pitchFamily="34" charset="0"/>
                <a:ea typeface="Calibri"/>
                <a:cs typeface="Arial" pitchFamily="34" charset="0"/>
              </a:rPr>
              <a:t>cirurgião </a:t>
            </a: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odontólogo</a:t>
            </a:r>
            <a:r>
              <a:rPr lang="pt-BR" sz="3800" dirty="0">
                <a:latin typeface="Arial" pitchFamily="34" charset="0"/>
                <a:ea typeface="Calibri"/>
                <a:cs typeface="Arial" pitchFamily="34" charset="0"/>
              </a:rPr>
              <a:t>;</a:t>
            </a:r>
            <a:endParaRPr lang="pt-BR" sz="38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1 enfermeira e 1 </a:t>
            </a:r>
            <a:r>
              <a:rPr lang="pt-BR" sz="3800" dirty="0">
                <a:latin typeface="Arial" pitchFamily="34" charset="0"/>
                <a:ea typeface="Calibri"/>
                <a:cs typeface="Arial" pitchFamily="34" charset="0"/>
              </a:rPr>
              <a:t>técnica de enfermagem, </a:t>
            </a:r>
            <a:endParaRPr lang="pt-BR" sz="38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1 recepcionista, 1 administrador e 1 </a:t>
            </a:r>
            <a:r>
              <a:rPr lang="pt-BR" sz="3800" dirty="0">
                <a:latin typeface="Arial" pitchFamily="34" charset="0"/>
                <a:ea typeface="Calibri"/>
                <a:cs typeface="Arial" pitchFamily="34" charset="0"/>
              </a:rPr>
              <a:t>auxiliar </a:t>
            </a: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geral;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6 </a:t>
            </a:r>
            <a:r>
              <a:rPr lang="pt-BR" sz="3800" dirty="0">
                <a:latin typeface="Arial" pitchFamily="34" charset="0"/>
                <a:ea typeface="Calibri"/>
                <a:cs typeface="Arial" pitchFamily="34" charset="0"/>
              </a:rPr>
              <a:t>agentes </a:t>
            </a: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comunitárias de saúde. 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3800" dirty="0">
                <a:latin typeface="Arial" pitchFamily="34" charset="0"/>
                <a:ea typeface="Calibri"/>
                <a:cs typeface="Arial" pitchFamily="34" charset="0"/>
              </a:rPr>
              <a:t>B</a:t>
            </a: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aixo </a:t>
            </a:r>
            <a:r>
              <a:rPr lang="pt-BR" sz="3800" dirty="0">
                <a:latin typeface="Arial" pitchFamily="34" charset="0"/>
                <a:ea typeface="Calibri"/>
                <a:cs typeface="Arial" pitchFamily="34" charset="0"/>
              </a:rPr>
              <a:t>nível cultural, pouca cultura alimentaria, alto índice de </a:t>
            </a:r>
            <a:r>
              <a:rPr lang="pt-BR" sz="3800" dirty="0" smtClean="0">
                <a:latin typeface="Arial" pitchFamily="34" charset="0"/>
                <a:ea typeface="Calibri"/>
                <a:cs typeface="Arial" pitchFamily="34" charset="0"/>
              </a:rPr>
              <a:t>tabagismo.</a:t>
            </a:r>
            <a:endParaRPr lang="pt-BR" sz="3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11430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i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4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6478" y="6858000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80278" y="2967335"/>
            <a:ext cx="383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82357" y="2967335"/>
            <a:ext cx="4179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OBRIGADA 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9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0081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pt-BR" sz="27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Situação da ação programática antes da intervenção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Cadastramento só de 50 % da população idosa 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Falta de registros dos idosos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Pouco conhecimento do risco desta população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Poucas atividades de promoção e prevenção de saúde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Deficiente acolhimento da população idosa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74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ESF Campos Verdes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C:\Users\PME027329\Documents\20150609_115438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42" y="2519940"/>
            <a:ext cx="5399116" cy="3034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2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Objetivo geral</a:t>
            </a:r>
            <a:br>
              <a:rPr lang="pt-BR" sz="24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dirty="0">
                <a:latin typeface="Arial" pitchFamily="34" charset="0"/>
                <a:ea typeface="Calibri"/>
                <a:cs typeface="Arial" pitchFamily="34" charset="0"/>
              </a:rPr>
              <a:t>Melhorar a atenção à saúde da pessoa idosa na UBS Campos Verdes, Encruzilhada do Sul/RS.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2465853" cy="36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5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 específicos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Ampliar a cobertura do Programa de Saúde do Idoso.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Melhorar a qualidade da atenção ao idoso na Unidade de Saúde.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Melhorar a adesão dos idosos ao Programa de Saúde do Idoso.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Melhorar o registro das informações.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Mapear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os idosos de risco da área de abrangência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 saúde dos idosos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8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Ampliar a cobertura de atenção à saúde 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idoso 100%.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Realizar Avaliação Multidimensional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Rápida, exame clínico, solicitação de exames complementares  </a:t>
            </a:r>
            <a:r>
              <a:rPr lang="pt-BR" dirty="0">
                <a:latin typeface="Arial" pitchFamily="34" charset="0"/>
                <a:cs typeface="Arial" pitchFamily="34" charset="0"/>
              </a:rPr>
              <a:t>de 100%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idosos.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Rastrear 100% dos  idosos com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HAS E DM.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Realizar avaliação da necessidade de atendimento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odontológico e primeira consulta odontológica </a:t>
            </a:r>
            <a:r>
              <a:rPr lang="pt-BR" dirty="0">
                <a:latin typeface="Arial" pitchFamily="34" charset="0"/>
                <a:cs typeface="Arial" pitchFamily="34" charset="0"/>
              </a:rPr>
              <a:t>em 100%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idosos.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1434</Words>
  <Application>Microsoft Office PowerPoint</Application>
  <PresentationFormat>Apresentação na tela (4:3)</PresentationFormat>
  <Paragraphs>175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Balcão Envidraçado</vt:lpstr>
      <vt:lpstr>                            Universidade Federal de Pelotas Universidade Aberta do SUS Especialização em saúde da família Modalidade a Distancia Trabalho de Conclusão do Curso  </vt:lpstr>
      <vt:lpstr>Introdução</vt:lpstr>
      <vt:lpstr>Encruzilhada do Sul</vt:lpstr>
      <vt:lpstr>ESF Campos Verdes</vt:lpstr>
      <vt:lpstr> Situação da ação programática antes da intervenção</vt:lpstr>
      <vt:lpstr>ESF Campos Verdes </vt:lpstr>
      <vt:lpstr>Objetivo geral </vt:lpstr>
      <vt:lpstr>Objetivos específicos</vt:lpstr>
      <vt:lpstr>Metas</vt:lpstr>
      <vt:lpstr>Metas </vt:lpstr>
      <vt:lpstr>Metas </vt:lpstr>
      <vt:lpstr>Metodologia</vt:lpstr>
      <vt:lpstr>Metodologia </vt:lpstr>
      <vt:lpstr>Logística </vt:lpstr>
      <vt:lpstr>Resultados </vt:lpstr>
      <vt:lpstr>2 – Proporção de idosos com a Avaliação Multidimensional Rápida em dia</vt:lpstr>
      <vt:lpstr>3 – Proporção de idosos com exame clínico apropriado em dia</vt:lpstr>
      <vt:lpstr>4 – Proporção de idosos hipertensos e/ou diabéticos com solicitação de exames complementares periódicos em dia</vt:lpstr>
      <vt:lpstr>5 – Proporção de idosos com prescrição de medicamentos da Farmácia Popular priorizada</vt:lpstr>
      <vt:lpstr>6 – Proporção de idosos com verificação da pressão arterial na última consulta</vt:lpstr>
      <vt:lpstr>7 – Proporção de idosos hipertensos rastreados para diabetes</vt:lpstr>
      <vt:lpstr>8 – Proporção de idosos com avaliação da necessidade de atendimento odontológico</vt:lpstr>
      <vt:lpstr>9 – Proporção de idosos com primeira consulta odontológica programática  </vt:lpstr>
      <vt:lpstr>10 – Proporção de idosos faltosos às consultas que receberam busca ativa</vt:lpstr>
      <vt:lpstr>11 – Proporção de idosos com registro na ficha espelho em dia</vt:lpstr>
      <vt:lpstr>12 – Proporção de idosos com Caderneta de Saúde da Pessoa Idosa</vt:lpstr>
      <vt:lpstr>13 – Proporção de idosos com avaliação de risco para morbimortalidade em dia  </vt:lpstr>
      <vt:lpstr>14 – Proporção de idosos com avaliação para fragilização na velhice em dia</vt:lpstr>
      <vt:lpstr>15 – Proporção de idosos com avaliação de rede social em dia  </vt:lpstr>
      <vt:lpstr>16 – Proporção de idosos que receberam orientação nutricional para hábitos saudáveis</vt:lpstr>
      <vt:lpstr>17 – Proporção de idosos que receberam orientação sobre prática de atividade física regular</vt:lpstr>
      <vt:lpstr>18 – Proporção de idosos com orientação individual de cuidados de saúde bucal em dia</vt:lpstr>
      <vt:lpstr>Proporção de idosos acamados ou com problemas de locomoção cadastrados.</vt:lpstr>
      <vt:lpstr>Discussão </vt:lpstr>
      <vt:lpstr>Discussão </vt:lpstr>
      <vt:lpstr>Discussão </vt:lpstr>
      <vt:lpstr>Reflexão crítica sobre o processo pessoal de aprendizagem </vt:lpstr>
      <vt:lpstr>Reflexão critica sobre o processo pessoal de aprendizagem </vt:lpstr>
      <vt:lpstr>Reflexão critica sobre o processo pessoal de aprendizagem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     Universidade Federal de Pelotas Universidade Aberta do SUS Especialização em Saúde da Família Modalidade à Distância Trabalho de Conclusão de Curso                       </dc:title>
  <dc:creator>PME027329</dc:creator>
  <cp:lastModifiedBy>PME027329</cp:lastModifiedBy>
  <cp:revision>103</cp:revision>
  <dcterms:created xsi:type="dcterms:W3CDTF">2015-08-04T19:25:48Z</dcterms:created>
  <dcterms:modified xsi:type="dcterms:W3CDTF">2015-08-11T01:30:02Z</dcterms:modified>
</cp:coreProperties>
</file>