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80" r:id="rId14"/>
    <p:sldId id="279" r:id="rId15"/>
    <p:sldId id="281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102" d="100"/>
          <a:sy n="102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Planilha%20Final%20Corrigi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Planilha%20Final%20Corrigi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%20VF\Desktop\Planilha%20Final%20Corrigi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5"/>
          <c:y val="0.0296959595379045"/>
          <c:w val="0.858491554682381"/>
          <c:h val="0.84639193823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0.0226190476190476</c:v>
                </c:pt>
                <c:pt idx="1">
                  <c:v>0.05</c:v>
                </c:pt>
                <c:pt idx="2">
                  <c:v>0.0726190476190476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202776"/>
        <c:axId val="2108206120"/>
      </c:barChart>
      <c:catAx>
        <c:axId val="210820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8206120"/>
        <c:crosses val="autoZero"/>
        <c:auto val="1"/>
        <c:lblAlgn val="ctr"/>
        <c:lblOffset val="100"/>
        <c:noMultiLvlLbl val="0"/>
      </c:catAx>
      <c:valAx>
        <c:axId val="2108206120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8202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0.0358565737051793</c:v>
                </c:pt>
                <c:pt idx="1">
                  <c:v>0.0717131474103586</c:v>
                </c:pt>
                <c:pt idx="2">
                  <c:v>0.119521912350598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156264"/>
        <c:axId val="2108360552"/>
      </c:barChart>
      <c:catAx>
        <c:axId val="210815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8360552"/>
        <c:crosses val="autoZero"/>
        <c:auto val="1"/>
        <c:lblAlgn val="ctr"/>
        <c:lblOffset val="100"/>
        <c:noMultiLvlLbl val="0"/>
      </c:catAx>
      <c:valAx>
        <c:axId val="210836055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81562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1.0</c:v>
                </c:pt>
                <c:pt idx="1">
                  <c:v>0.976190476190476</c:v>
                </c:pt>
                <c:pt idx="2">
                  <c:v>0.934426229508197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214376"/>
        <c:axId val="2058807752"/>
      </c:barChart>
      <c:catAx>
        <c:axId val="205621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8807752"/>
        <c:crosses val="autoZero"/>
        <c:auto val="1"/>
        <c:lblAlgn val="ctr"/>
        <c:lblOffset val="100"/>
        <c:noMultiLvlLbl val="0"/>
      </c:catAx>
      <c:valAx>
        <c:axId val="2058807752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6214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503AA-5741-492F-824E-D9FF5F49361C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783AB-7418-4384-BE7A-D31C855992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1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103C-B080-4684-A3EF-C544D685188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83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42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9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1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21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7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5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18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9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3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2254-2ADF-4596-90E3-224690B1205D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3AB6-9D60-4554-81A8-9025FFC62C4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1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3671" y="2708920"/>
            <a:ext cx="8982399" cy="1727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2"/>
                </a:solidFill>
              </a:rPr>
              <a:t>QUALIFICAÇÃO DA ATENÇÃO À SAÚDE DE MULHER NO CENTRO DE SAÚDE PADRE JOSÉ DANTAS CORTEZ, TENENTE LAURENTINO CRUZ/RN</a:t>
            </a:r>
            <a:endParaRPr lang="pt-BR" sz="2800" dirty="0">
              <a:solidFill>
                <a:schemeClr val="tx2"/>
              </a:solidFill>
            </a:endParaRPr>
          </a:p>
          <a:p>
            <a:endParaRPr lang="pt-BR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743" y="5029263"/>
            <a:ext cx="9118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rgbClr val="002060"/>
                </a:solidFill>
              </a:rPr>
              <a:t>Allyson</a:t>
            </a:r>
            <a:r>
              <a:rPr lang="pt-BR" sz="2400" dirty="0" smtClean="0">
                <a:solidFill>
                  <a:srgbClr val="002060"/>
                </a:solidFill>
              </a:rPr>
              <a:t> Newton Aquino Arnaud de Paiva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Orientadora (T5): </a:t>
            </a:r>
            <a:r>
              <a:rPr lang="pt-BR" dirty="0" err="1" smtClean="0">
                <a:solidFill>
                  <a:srgbClr val="002060"/>
                </a:solidFill>
                <a:latin typeface="+mn-lt"/>
              </a:rPr>
              <a:t>Lenice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 Muniz Quadros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dirty="0" smtClean="0">
                <a:solidFill>
                  <a:srgbClr val="002060"/>
                </a:solidFill>
                <a:latin typeface="+mn-lt"/>
              </a:rPr>
              <a:t>Natal,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55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197768"/>
            <a:ext cx="8946232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1052736"/>
            <a:ext cx="8712968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u="sng" dirty="0">
                <a:solidFill>
                  <a:srgbClr val="002060"/>
                </a:solidFill>
              </a:rPr>
              <a:t>Objetivo </a:t>
            </a:r>
            <a:r>
              <a:rPr lang="pt-BR" sz="2600" u="sng" dirty="0" smtClean="0">
                <a:solidFill>
                  <a:srgbClr val="002060"/>
                </a:solidFill>
              </a:rPr>
              <a:t>1.2- </a:t>
            </a:r>
            <a:r>
              <a:rPr lang="pt-BR" sz="2600" u="sng" dirty="0">
                <a:solidFill>
                  <a:srgbClr val="002060"/>
                </a:solidFill>
              </a:rPr>
              <a:t>Proporção de mulheres entre 50 e 69 anos com exame em dia para detecção precoce de câncer </a:t>
            </a:r>
            <a:r>
              <a:rPr lang="pt-BR" sz="2600" u="sng" dirty="0" smtClean="0">
                <a:solidFill>
                  <a:srgbClr val="002060"/>
                </a:solidFill>
              </a:rPr>
              <a:t>de mama</a:t>
            </a:r>
            <a:endParaRPr lang="pt-BR" sz="2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95536" y="4750457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2- Proporção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mulheres entre 50 e 69 anos com exame em dia para detecção precoce de câncer de mama. Fonte: Planilha Coleta de Dados 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292203587"/>
              </p:ext>
            </p:extLst>
          </p:nvPr>
        </p:nvGraphicFramePr>
        <p:xfrm>
          <a:off x="467544" y="2132856"/>
          <a:ext cx="47053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/>
          <p:cNvSpPr/>
          <p:nvPr/>
        </p:nvSpPr>
        <p:spPr>
          <a:xfrm>
            <a:off x="5796136" y="2492896"/>
            <a:ext cx="1205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Meta: 50%</a:t>
            </a:r>
          </a:p>
          <a:p>
            <a:pPr algn="just"/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1: 9</a:t>
            </a: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2: 18</a:t>
            </a: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3: 30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79018" y="5304110"/>
            <a:ext cx="298547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Número </a:t>
            </a:r>
            <a:r>
              <a:rPr lang="pt-BR" sz="1600" dirty="0"/>
              <a:t>de mulheres residentes entre 50 e 69 anos na área de abrangência, demanda e </a:t>
            </a:r>
            <a:r>
              <a:rPr lang="pt-BR" sz="1600" dirty="0" err="1" smtClean="0"/>
              <a:t>dissincronia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72200" y="5006786"/>
            <a:ext cx="21933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Dificuldades</a:t>
            </a:r>
          </a:p>
        </p:txBody>
      </p:sp>
    </p:spTree>
    <p:extLst>
      <p:ext uri="{BB962C8B-B14F-4D97-AF65-F5344CB8AC3E}">
        <p14:creationId xmlns:p14="http://schemas.microsoft.com/office/powerpoint/2010/main" val="391531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197768"/>
            <a:ext cx="8946232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11368474"/>
              </p:ext>
            </p:extLst>
          </p:nvPr>
        </p:nvGraphicFramePr>
        <p:xfrm>
          <a:off x="611560" y="2492896"/>
          <a:ext cx="451485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576064" y="4994592"/>
            <a:ext cx="4716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Figura 3 - Proporção de mulheres com amostras satisfatórias do exame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do colo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útero. Fonte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: Planilha Coleta de Dados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1052736"/>
            <a:ext cx="8712968" cy="10548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u="sng" dirty="0" smtClean="0">
                <a:solidFill>
                  <a:srgbClr val="002060"/>
                </a:solidFill>
              </a:rPr>
              <a:t>Objetivo 2.1- </a:t>
            </a:r>
            <a:r>
              <a:rPr lang="pt-BR" sz="2800" u="sng" dirty="0">
                <a:solidFill>
                  <a:srgbClr val="002060"/>
                </a:solidFill>
              </a:rPr>
              <a:t>Proporção de mulheres com amostras satisfatórias do exame </a:t>
            </a:r>
            <a:r>
              <a:rPr lang="pt-BR" sz="2800" u="sng" dirty="0" err="1">
                <a:solidFill>
                  <a:srgbClr val="002060"/>
                </a:solidFill>
              </a:rPr>
              <a:t>citopatológico</a:t>
            </a:r>
            <a:r>
              <a:rPr lang="pt-BR" sz="2800" u="sng" dirty="0">
                <a:solidFill>
                  <a:srgbClr val="002060"/>
                </a:solidFill>
              </a:rPr>
              <a:t> do colo de </a:t>
            </a:r>
            <a:r>
              <a:rPr lang="pt-BR" sz="2800" u="sng" dirty="0" smtClean="0">
                <a:solidFill>
                  <a:srgbClr val="002060"/>
                </a:solidFill>
              </a:rPr>
              <a:t>útero.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372200" y="2671752"/>
            <a:ext cx="1493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Meta: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1: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2: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3: </a:t>
            </a: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35002" y="5469031"/>
            <a:ext cx="29854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Adesão, falta de informação, vergonha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11066" y="5171707"/>
            <a:ext cx="21933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Dificuldades</a:t>
            </a:r>
          </a:p>
        </p:txBody>
      </p:sp>
    </p:spTree>
    <p:extLst>
      <p:ext uri="{BB962C8B-B14F-4D97-AF65-F5344CB8AC3E}">
        <p14:creationId xmlns:p14="http://schemas.microsoft.com/office/powerpoint/2010/main" val="113438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197768"/>
            <a:ext cx="8946232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15496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3.1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Proporção de mulheres que tiveram exame </a:t>
            </a:r>
            <a:r>
              <a:rPr lang="pt-BR" sz="2400" u="sng" dirty="0" err="1">
                <a:solidFill>
                  <a:schemeClr val="tx2">
                    <a:lumMod val="75000"/>
                  </a:schemeClr>
                </a:solidFill>
              </a:rPr>
              <a:t>citopatológico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colo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de útero alterado que não retornaram a Unidade de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3600" y="2564904"/>
            <a:ext cx="8036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Todas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 mulheres que apresentaram exame alterado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retornaram à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Unidade para dar seguimento a atenção e assistência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3600" y="3645024"/>
            <a:ext cx="8180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50000"/>
                  </a:schemeClr>
                </a:solidFill>
              </a:rPr>
              <a:t>Objetivo 3.2-  </a:t>
            </a:r>
            <a:r>
              <a:rPr lang="pt-BR" sz="2400" u="sng" dirty="0">
                <a:solidFill>
                  <a:schemeClr val="tx2">
                    <a:lumMod val="50000"/>
                  </a:schemeClr>
                </a:solidFill>
              </a:rPr>
              <a:t>Proporção de mulheres com exame </a:t>
            </a:r>
            <a:r>
              <a:rPr lang="pt-BR" sz="2400" u="sng" dirty="0" smtClean="0">
                <a:solidFill>
                  <a:schemeClr val="tx2">
                    <a:lumMod val="50000"/>
                  </a:schemeClr>
                </a:solidFill>
              </a:rPr>
              <a:t>de mamografia alterado que não retornaram </a:t>
            </a:r>
            <a:r>
              <a:rPr lang="pt-BR" sz="2400" u="sng" dirty="0">
                <a:solidFill>
                  <a:schemeClr val="tx2">
                    <a:lumMod val="50000"/>
                  </a:schemeClr>
                </a:solidFill>
              </a:rPr>
              <a:t>para conhecer o resultado.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3600" y="5301208"/>
            <a:ext cx="818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Todas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 mulheres que apresentaram exame alterado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retornaram à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Unidade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para dar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seguimento a atenção e assistência.</a:t>
            </a:r>
          </a:p>
        </p:txBody>
      </p:sp>
    </p:spTree>
    <p:extLst>
      <p:ext uri="{BB962C8B-B14F-4D97-AF65-F5344CB8AC3E}">
        <p14:creationId xmlns:p14="http://schemas.microsoft.com/office/powerpoint/2010/main" val="25620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2f7pix2c73koy.cloudfront.net/post/post_83851a75c3e64e768e1f7b79489d00be_63525894497061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11" y="0"/>
            <a:ext cx="2639826" cy="23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6696744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19675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3.3-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Proporção de mulheres que não retornaram para resultado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do exame </a:t>
            </a:r>
            <a:r>
              <a:rPr lang="pt-BR" sz="2400" u="sng" dirty="0" err="1" smtClean="0">
                <a:solidFill>
                  <a:schemeClr val="tx2">
                    <a:lumMod val="75000"/>
                  </a:schemeClr>
                </a:solidFill>
              </a:rPr>
              <a:t>citopatológico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e que foi feita busca ativa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26369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* Não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houve necessidade de busca ativa às usuárias.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2849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3.4-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Proporção de mulheres que não retornaram para resultado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mamografia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e que foi feita busca ativa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4387" y="4365104"/>
            <a:ext cx="4917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* Não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houve realização de busca ativa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50851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4.1: Proporção de mulheres com registro adequado do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exame </a:t>
            </a:r>
            <a:r>
              <a:rPr lang="pt-BR" sz="2400" u="sng" dirty="0" err="1" smtClean="0">
                <a:solidFill>
                  <a:schemeClr val="tx2">
                    <a:lumMod val="75000"/>
                  </a:schemeClr>
                </a:solidFill>
              </a:rPr>
              <a:t>citopatológico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de colo de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útero</a:t>
            </a:r>
            <a:endParaRPr lang="pt-BR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6034" y="6135687"/>
            <a:ext cx="821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* Esforço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coletivo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para documentar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atividades            100%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6660232" y="623731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269776"/>
            <a:ext cx="8946232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35313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4.2: Proporção de mulheres com registro adequado da mamografia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237268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* Todas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as usuárias cadastradas tiveram registrada a realização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da mamografia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33807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5.1: Proporção de mulheres entre 25 e 64 anos com pesquisa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sinais de alerta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para câncer de colo de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útero</a:t>
            </a:r>
            <a:endParaRPr lang="pt-BR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453292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* Todas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as usuárias acompanhadas passaram por pesquisa de sinais 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alerta para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câncer de colo de útero</a:t>
            </a:r>
          </a:p>
        </p:txBody>
      </p:sp>
    </p:spTree>
    <p:extLst>
      <p:ext uri="{BB962C8B-B14F-4D97-AF65-F5344CB8AC3E}">
        <p14:creationId xmlns:p14="http://schemas.microsoft.com/office/powerpoint/2010/main" val="58508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2.itau.com.br/hotsites/itau/carreira/img-revista/159012777_meta_647x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8927"/>
            <a:ext cx="2448272" cy="18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269776"/>
            <a:ext cx="6696744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9000" y="1052736"/>
            <a:ext cx="833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Indicador 5.2: Proporção de mulheres entre 50 e 69 anos com avaliação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risco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para câncer de mama.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0335" y="2060322"/>
            <a:ext cx="830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Todas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 mulheres acompanhadas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foram avaliadas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o risco de desenvolver câncer durante a intervenção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32384" y="2865710"/>
            <a:ext cx="830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6.1: Proporção de mulheres orientadas sobre </a:t>
            </a:r>
            <a:r>
              <a:rPr lang="pt-BR" sz="2400" u="sng" dirty="0" err="1">
                <a:solidFill>
                  <a:schemeClr val="tx2">
                    <a:lumMod val="75000"/>
                  </a:schemeClr>
                </a:solidFill>
              </a:rPr>
              <a:t>DSTs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 e fatores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risco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para câncer de colo de útero.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60375" y="3789040"/>
            <a:ext cx="844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Objetivo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6.2: Proporção de mulheres orientadas sobre </a:t>
            </a:r>
            <a:r>
              <a:rPr lang="pt-BR" sz="2400" u="sng" dirty="0" err="1">
                <a:solidFill>
                  <a:schemeClr val="tx2">
                    <a:lumMod val="75000"/>
                  </a:schemeClr>
                </a:solidFill>
              </a:rPr>
              <a:t>DSTs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 e fatores </a:t>
            </a:r>
            <a:r>
              <a:rPr lang="pt-BR" sz="2400" u="sng" dirty="0" smtClean="0">
                <a:solidFill>
                  <a:schemeClr val="tx2">
                    <a:lumMod val="75000"/>
                  </a:schemeClr>
                </a:solidFill>
              </a:rPr>
              <a:t>de risco 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</a:rPr>
              <a:t>para câncer de mama.</a:t>
            </a:r>
          </a:p>
        </p:txBody>
      </p:sp>
      <p:sp>
        <p:nvSpPr>
          <p:cNvPr id="7" name="Seta em curva para a direita 6"/>
          <p:cNvSpPr/>
          <p:nvPr/>
        </p:nvSpPr>
        <p:spPr>
          <a:xfrm>
            <a:off x="71410" y="3717032"/>
            <a:ext cx="756174" cy="17347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576936" y="3068959"/>
            <a:ext cx="155448" cy="1551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38064" y="5251082"/>
            <a:ext cx="5247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100% das usuárias receberam informações sobre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DSTs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35696" y="116632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7030A0"/>
                </a:solidFill>
              </a:rPr>
              <a:t>Atividades desenvolvidas durante a INTERVENÇÃO</a:t>
            </a:r>
          </a:p>
          <a:p>
            <a:pPr algn="ctr"/>
            <a:endParaRPr lang="pt-BR" sz="2400" b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fbcdn-sphotos-d-a.akamaihd.net/hphotos-ak-xpf1/v/t34.0-12/11998764_839660369487713_1594140065_n.jpg?oh=0612050cac7a63bdcf5ca706735e6eba&amp;oe=55F88552&amp;__gda__=1442291458_3139fe3f65a1434d139190cbc046fc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4164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49307"/>
            <a:ext cx="5760640" cy="281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ontent-gru1-1.xx.fbcdn.net/hphotos-xpf1/v/t34.0-12/12007026_839663912820692_563271247_n.jpg?oh=3ef4a3523011b01ed3789d7a17898c07&amp;oe=55F799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295221" cy="24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wQWmvhJfvPc/TeVsodKQDaI/AAAAAAAAAAw/fGHIaUxjI0g/s1600/gd_cor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62246"/>
            <a:ext cx="5076056" cy="39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" y="125760"/>
            <a:ext cx="29626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504" y="980728"/>
            <a:ext cx="8647712" cy="5400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dirty="0" smtClean="0"/>
              <a:t>Importância para a </a:t>
            </a:r>
            <a:r>
              <a:rPr lang="pt-BR" b="1" u="sng" dirty="0" smtClean="0">
                <a:solidFill>
                  <a:srgbClr val="002060"/>
                </a:solidFill>
              </a:rPr>
              <a:t>equipe, serviço e comunidade</a:t>
            </a:r>
          </a:p>
          <a:p>
            <a:endParaRPr lang="pt-BR" dirty="0" smtClean="0"/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Capacitação (ACS) e Qualificação;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União e atuação multidisciplinar;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Organização e Satisfação;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Reestruturação do sistema de Registro;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Reorganização do Acolhimento;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6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79512" y="91282"/>
            <a:ext cx="2890664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smtClean="0">
                <a:solidFill>
                  <a:srgbClr val="002060"/>
                </a:solidFill>
                <a:latin typeface="Calibri" panose="020F0502020204030204" pitchFamily="34" charset="0"/>
              </a:rPr>
              <a:t>Discussão</a:t>
            </a:r>
            <a:endParaRPr lang="pt-BR" altLang="pt-B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234282"/>
            <a:ext cx="8229600" cy="53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pt-BR" altLang="pt-BR" sz="3300" b="1" dirty="0">
                <a:solidFill>
                  <a:srgbClr val="002060"/>
                </a:solidFill>
                <a:latin typeface="Calibri" panose="020F0502020204030204" pitchFamily="34" charset="0"/>
              </a:rPr>
              <a:t>Dificuldades da incorporação a rotina do </a:t>
            </a:r>
            <a:r>
              <a:rPr lang="pt-BR" altLang="pt-BR" sz="3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serviço</a:t>
            </a:r>
            <a:endParaRPr lang="pt-BR" altLang="pt-BR" sz="3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33375" indent="-333375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Sobrecarga do médico </a:t>
            </a: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 Programa “Mais médicos” </a:t>
            </a:r>
            <a:r>
              <a:rPr lang="pt-BR" alt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com múltiplas funções;</a:t>
            </a:r>
          </a:p>
          <a:p>
            <a:pPr marL="333375" indent="-333375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Aceitação parcial por parte das equipes;</a:t>
            </a:r>
          </a:p>
          <a:p>
            <a:pPr marL="333375" indent="-333375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Interdição </a:t>
            </a: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parcial da </a:t>
            </a:r>
            <a:r>
              <a:rPr lang="pt-BR" altLang="pt-BR" sz="2400" dirty="0">
                <a:solidFill>
                  <a:srgbClr val="002060"/>
                </a:solidFill>
                <a:latin typeface="Calibri" panose="020F0502020204030204" pitchFamily="34" charset="0"/>
              </a:rPr>
              <a:t>UBS</a:t>
            </a: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33375" indent="-333375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Adesão da população;</a:t>
            </a:r>
          </a:p>
          <a:p>
            <a:pPr marL="333375" indent="-333375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Realização de ação voltada à saúde da mulher; </a:t>
            </a:r>
            <a:endParaRPr lang="pt-BR" alt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pt-BR" alt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1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xpressomt.com.br/upload/2012/10/05/cura_canc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10375"/>
                    </a14:imgEffect>
                    <a14:imgEffect>
                      <a14:saturation sat="85000"/>
                    </a14:imgEffect>
                    <a14:imgEffect>
                      <a14:brightnessContrast bright="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572000" y="341784"/>
            <a:ext cx="42588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Reflexão Crítica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6512" y="980728"/>
            <a:ext cx="3672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Trabalho em equipe;</a:t>
            </a: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Saber ouvir e tomar decisões;</a:t>
            </a: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endParaRPr lang="pt-BR" altLang="pt-B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endParaRPr lang="pt-BR" altLang="pt-BR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Estender a todas as equipes;</a:t>
            </a: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</a:pPr>
            <a:endParaRPr lang="pt-BR" altLang="pt-BR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Prosseguir com a melhoria do serviço de saúde;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58816" y="5229200"/>
            <a:ext cx="4572000" cy="1379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Superação diária; 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Desenvolvimento profissional e </a:t>
            </a:r>
            <a:r>
              <a:rPr lang="pt-BR" altLang="pt-BR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pessoal</a:t>
            </a:r>
            <a:endParaRPr lang="pt-BR" altLang="pt-B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9168" y="44624"/>
            <a:ext cx="29626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2080" y="253330"/>
            <a:ext cx="334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Câncer de Colo de Útero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838453"/>
            <a:ext cx="500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3º tipo de câncer mais frequente entre as mulheres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(17 a 21 casos a cada 100 mil), INCA 2014/2015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5949280"/>
            <a:ext cx="8811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Disponível em http://www.inca.gov.br/estimativa/2014/mapa.asp?ID=5</a:t>
            </a:r>
            <a:endParaRPr lang="pt-BR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6837824" cy="348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46743" y="3718773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3ª causa de morte por câncer entre as mulheres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1702549"/>
            <a:ext cx="857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Representação espacial das taxas brutas de incidência por 100 mil mulheres, estimadas para o ano de </a:t>
            </a:r>
            <a:r>
              <a:rPr lang="pt-BR" dirty="0" smtClean="0"/>
              <a:t>2014, segundo Unidade da Federação </a:t>
            </a:r>
            <a:r>
              <a:rPr lang="pt-BR" dirty="0"/>
              <a:t>(neoplasia maligna do colo do útero).</a:t>
            </a:r>
          </a:p>
        </p:txBody>
      </p:sp>
    </p:spTree>
    <p:extLst>
      <p:ext uri="{BB962C8B-B14F-4D97-AF65-F5344CB8AC3E}">
        <p14:creationId xmlns:p14="http://schemas.microsoft.com/office/powerpoint/2010/main" val="303419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latacity.com.br/wp-content/uploads/2014/10/outubrook-1024x6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3979" cy="51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-x7hjiXLdaTs/Tn-p385cNfI/AAAAAAAAKNU/5dtD7QYLz3k/s375/obrig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77272"/>
            <a:ext cx="3571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9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40152" y="300449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Câncer de Mama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496" y="188640"/>
            <a:ext cx="29626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9" y="2780928"/>
            <a:ext cx="6349696" cy="323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9315" y="5949280"/>
            <a:ext cx="8811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Disponível em http://www.inca.gov.br/estimativa/2014/mapa.asp?ID=5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251520" y="1844824"/>
            <a:ext cx="844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Representação espacial das taxas brutas de incidência por 100 mil mulheres, estimadas para o ano de 2014, segundo Unidade da Federação (neoplasia maligna da mama feminina).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1680" y="9104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câncer de mama é a maior causa de morte por câncer nas mulheres em todo o mundo</a:t>
            </a:r>
          </a:p>
        </p:txBody>
      </p:sp>
    </p:spTree>
    <p:extLst>
      <p:ext uri="{BB962C8B-B14F-4D97-AF65-F5344CB8AC3E}">
        <p14:creationId xmlns:p14="http://schemas.microsoft.com/office/powerpoint/2010/main" val="302390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gru1-1.xx.fbcdn.net/hphotos-xfl1/v/t34.0-12/11997875_839555809498169_935150039_n.jpg?oh=ddc886f7aed9569c75e6a4c211e7a81e&amp;oe=55F7CD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896544" cy="3672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-27384"/>
            <a:ext cx="8496944" cy="10541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ESF Padre José Dantas Cortez, Tenente Laurentino Cruz (RN)</a:t>
            </a:r>
            <a:endParaRPr lang="pt-BR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80528" y="1037635"/>
            <a:ext cx="5418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Município – </a:t>
            </a:r>
            <a:r>
              <a:rPr lang="pt-BR" b="1" dirty="0" smtClean="0">
                <a:solidFill>
                  <a:srgbClr val="002060"/>
                </a:solidFill>
              </a:rPr>
              <a:t>Tenente Laurentino Cruz</a:t>
            </a:r>
            <a:r>
              <a:rPr lang="pt-BR" dirty="0" smtClean="0">
                <a:latin typeface="+mn-lt"/>
              </a:rPr>
              <a:t>– RN</a:t>
            </a:r>
          </a:p>
          <a:p>
            <a:pPr algn="ctr"/>
            <a:r>
              <a:rPr lang="pt-BR" dirty="0" smtClean="0">
                <a:latin typeface="+mn-lt"/>
              </a:rPr>
              <a:t>População (IBGE, 2015):  5.797  habitantes</a:t>
            </a:r>
          </a:p>
          <a:p>
            <a:pPr algn="ctr"/>
            <a:r>
              <a:rPr lang="pt-BR" dirty="0" smtClean="0">
                <a:latin typeface="+mn-lt"/>
              </a:rPr>
              <a:t>2.660 sexo Feminino;</a:t>
            </a:r>
          </a:p>
          <a:p>
            <a:pPr algn="ctr"/>
            <a:r>
              <a:rPr lang="pt-BR" dirty="0" smtClean="0">
                <a:latin typeface="+mn-lt"/>
              </a:rPr>
              <a:t>IDH: </a:t>
            </a:r>
            <a:r>
              <a:rPr lang="pt-BR" dirty="0"/>
              <a:t>0,623</a:t>
            </a:r>
            <a:r>
              <a:rPr lang="pt-BR" dirty="0" smtClean="0">
                <a:latin typeface="+mn-lt"/>
              </a:rPr>
              <a:t> (</a:t>
            </a:r>
            <a:r>
              <a:rPr lang="pt-BR" dirty="0" smtClean="0"/>
              <a:t>médio</a:t>
            </a:r>
            <a:r>
              <a:rPr lang="pt-BR" dirty="0" smtClean="0">
                <a:latin typeface="+mn-lt"/>
              </a:rPr>
              <a:t>);</a:t>
            </a:r>
          </a:p>
          <a:p>
            <a:pPr algn="ctr"/>
            <a:r>
              <a:rPr lang="pt-BR" dirty="0" smtClean="0"/>
              <a:t>978</a:t>
            </a:r>
            <a:r>
              <a:rPr lang="pt-BR" dirty="0" smtClean="0">
                <a:latin typeface="+mn-lt"/>
              </a:rPr>
              <a:t> (idade mulheres</a:t>
            </a:r>
          </a:p>
          <a:p>
            <a:pPr algn="ctr"/>
            <a:r>
              <a:rPr lang="pt-BR" dirty="0" smtClean="0">
                <a:latin typeface="+mn-lt"/>
              </a:rPr>
              <a:t>de </a:t>
            </a:r>
            <a:r>
              <a:rPr lang="pt-BR" dirty="0" smtClean="0"/>
              <a:t>25</a:t>
            </a:r>
            <a:r>
              <a:rPr lang="pt-BR" dirty="0" smtClean="0">
                <a:latin typeface="+mn-lt"/>
              </a:rPr>
              <a:t> e 64 anos) e 291 (mulheres de 50 a 69 anos)</a:t>
            </a:r>
          </a:p>
          <a:p>
            <a:pPr algn="ctr"/>
            <a:r>
              <a:rPr lang="pt-BR" dirty="0"/>
              <a:t>2</a:t>
            </a:r>
            <a:r>
              <a:rPr lang="pt-BR" dirty="0" smtClean="0">
                <a:latin typeface="+mn-lt"/>
              </a:rPr>
              <a:t> ESF (1 mista).</a:t>
            </a:r>
            <a:endParaRPr lang="pt-BR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97041" y="4509120"/>
            <a:ext cx="408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+mn-lt"/>
              </a:rPr>
              <a:t>ESF </a:t>
            </a:r>
            <a:r>
              <a:rPr lang="pt-BR" b="1" dirty="0" smtClean="0">
                <a:solidFill>
                  <a:srgbClr val="002060"/>
                </a:solidFill>
              </a:rPr>
              <a:t>Padre José Dantas Cortez</a:t>
            </a:r>
            <a:r>
              <a:rPr lang="pt-BR" dirty="0" smtClean="0">
                <a:latin typeface="+mn-lt"/>
              </a:rPr>
              <a:t>;</a:t>
            </a:r>
          </a:p>
          <a:p>
            <a:pPr algn="ctr"/>
            <a:r>
              <a:rPr lang="pt-BR" dirty="0" smtClean="0">
                <a:latin typeface="+mn-lt"/>
              </a:rPr>
              <a:t>Localização: Urbana;</a:t>
            </a:r>
          </a:p>
          <a:p>
            <a:pPr algn="ctr"/>
            <a:r>
              <a:rPr lang="pt-BR" dirty="0" smtClean="0"/>
              <a:t>2 </a:t>
            </a:r>
            <a:r>
              <a:rPr lang="pt-BR" dirty="0" smtClean="0">
                <a:latin typeface="+mn-lt"/>
              </a:rPr>
              <a:t>equipes;</a:t>
            </a:r>
          </a:p>
          <a:p>
            <a:pPr algn="ctr"/>
            <a:r>
              <a:rPr lang="pt-BR" dirty="0" smtClean="0">
                <a:latin typeface="+mn-lt"/>
              </a:rPr>
              <a:t>População da área de abrangência: </a:t>
            </a:r>
            <a:r>
              <a:rPr lang="pt-BR" dirty="0" smtClean="0"/>
              <a:t>3</a:t>
            </a:r>
            <a:r>
              <a:rPr lang="pt-BR" dirty="0" smtClean="0">
                <a:latin typeface="+mn-lt"/>
              </a:rPr>
              <a:t>.893</a:t>
            </a:r>
            <a:endParaRPr lang="pt-BR" dirty="0">
              <a:latin typeface="+mn-lt"/>
            </a:endParaRPr>
          </a:p>
        </p:txBody>
      </p:sp>
      <p:pic>
        <p:nvPicPr>
          <p:cNvPr id="2054" name="Picture 6" descr="Localização de Tenente Laurentino Cr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56" y="1181836"/>
            <a:ext cx="3616124" cy="2247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729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246127"/>
            <a:ext cx="6937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Por que escolher a ação programática CA de colo de útero e de mama para a </a:t>
            </a:r>
            <a:r>
              <a:rPr lang="pt-BR" sz="2800" b="1" dirty="0" smtClean="0">
                <a:solidFill>
                  <a:srgbClr val="002060"/>
                </a:solidFill>
              </a:rPr>
              <a:t>interven</a:t>
            </a:r>
            <a:r>
              <a:rPr lang="pt-BR" sz="2800" b="1" dirty="0" smtClean="0">
                <a:solidFill>
                  <a:srgbClr val="002060"/>
                </a:solidFill>
              </a:rPr>
              <a:t>ção</a:t>
            </a:r>
            <a:r>
              <a:rPr lang="pt-BR" sz="2800" dirty="0" smtClean="0">
                <a:solidFill>
                  <a:srgbClr val="002060"/>
                </a:solidFill>
              </a:rPr>
              <a:t>?</a:t>
            </a:r>
            <a:endParaRPr lang="pt-BR" sz="2800" dirty="0" smtClean="0">
              <a:solidFill>
                <a:srgbClr val="002060"/>
              </a:solidFill>
            </a:endParaRP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79512" y="3494703"/>
            <a:ext cx="8496944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Registros praticamente inexistentes;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Despertar o interesse para a criação de grupos de educação, prevenção e promoção à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Necessidade de participação de toda a equipe para ofertar atenção e assistência mais qualificadas;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Necessidade de capacitar a equipe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609721"/>
            <a:ext cx="532859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Números alarmantes de CA de colo de útero e de mama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Importância da prevenção e detecção precoce;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noticias.universia.com.br/net/images/carreras-titulaciones/q/qu/que/questionamentos-para-atingir-o-sucesso-profissio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59" y="1377494"/>
            <a:ext cx="2949221" cy="16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0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5575" y="443649"/>
            <a:ext cx="3641576" cy="9691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</a:rPr>
              <a:t>Objetivo Geral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3568" y="1988840"/>
            <a:ext cx="7704856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400" dirty="0"/>
              <a:t>Melhorar a Detecção e Prevenção do Câncer de Colo do Útero e de Mama no Centro de Saúde Padre José Dantas Cortez, Tenente Laurentino Cruz/RN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445224"/>
            <a:ext cx="50405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5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44624"/>
            <a:ext cx="8424936" cy="638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Objetivos Específicos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703237"/>
            <a:ext cx="871296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endParaRPr lang="pt-BR" sz="22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8964488" cy="583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dirty="0"/>
              <a:t>1. Ampliar a cobertura de detecção precoce do câncer de colo e do câncer de mama.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2. Melhorar a qualidade do atendimento das mulheres que realizam detecção precoce de câncer de colo de útero e de mama na unidade de saúde.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3. Melhorar a adesão das mulheres à realização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mamografia.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4. Melhorar o registro das informações.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5. Mapear as mulheres de risco para câncer de colo de útero e de mama.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6. Promover a saúde das mulheres que realizam detecção precoce de câncer de colo de útero e de mama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286602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15616" y="405606"/>
            <a:ext cx="3168352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</a:rPr>
              <a:t>Metodologia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8716" y="1785005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Uso da Ficha Espelho, Planilha de Coleta de Dados, Panfletos do Ministério da Saúde;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Convite à participação dos membros 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Controle e monitoramento (registro) das atividades;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Realização de grupos para educação, prevenção e promoção (palestras, conversas durante as consultas);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Qualificação da atenção e assistência (</a:t>
            </a:r>
            <a:r>
              <a:rPr lang="pt-BR" sz="2400" i="1" dirty="0" err="1">
                <a:solidFill>
                  <a:srgbClr val="002060"/>
                </a:solidFill>
              </a:rPr>
              <a:t>P</a:t>
            </a:r>
            <a:r>
              <a:rPr lang="pt-BR" sz="2400" i="1" dirty="0" err="1" smtClean="0">
                <a:solidFill>
                  <a:srgbClr val="002060"/>
                </a:solidFill>
              </a:rPr>
              <a:t>apanicoloau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pt-BR" sz="2400" dirty="0" err="1" smtClean="0">
                <a:solidFill>
                  <a:srgbClr val="002060"/>
                </a:solidFill>
                <a:latin typeface="+mn-lt"/>
              </a:rPr>
              <a:t>citopatológico</a:t>
            </a:r>
            <a:r>
              <a:rPr lang="pt-BR" sz="2400" dirty="0" smtClean="0">
                <a:solidFill>
                  <a:srgbClr val="002060"/>
                </a:solidFill>
              </a:rPr>
              <a:t>, exame das mamas e mamografia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).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AutoShape 2" descr="Resultado de imagem para cooperação entre mulhe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cooperação entre mulhe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 descr="http://www.ane.pt/img/dirs/5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5606"/>
            <a:ext cx="2452688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0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5496" y="197768"/>
            <a:ext cx="8946232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002060"/>
                </a:solidFill>
              </a:rPr>
              <a:t>Metas, Objetivos e Resultados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078049"/>
            <a:ext cx="8712968" cy="10548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u="sng" dirty="0">
                <a:solidFill>
                  <a:srgbClr val="002060"/>
                </a:solidFill>
              </a:rPr>
              <a:t>Objetivo </a:t>
            </a:r>
            <a:r>
              <a:rPr lang="pt-BR" sz="2800" u="sng" dirty="0" smtClean="0">
                <a:solidFill>
                  <a:srgbClr val="002060"/>
                </a:solidFill>
              </a:rPr>
              <a:t>1.1 </a:t>
            </a:r>
            <a:r>
              <a:rPr lang="pt-BR" sz="2800" u="sng" dirty="0">
                <a:solidFill>
                  <a:srgbClr val="002060"/>
                </a:solidFill>
              </a:rPr>
              <a:t>- Proporção de mulheres entre 25 e 64 anos com exame em dia para detecção precoce de câncer de colo </a:t>
            </a:r>
            <a:r>
              <a:rPr lang="pt-BR" sz="2800" u="sng" dirty="0" smtClean="0">
                <a:solidFill>
                  <a:srgbClr val="002060"/>
                </a:solidFill>
              </a:rPr>
              <a:t>de útero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12160" y="2636912"/>
            <a:ext cx="1459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Meta: 50%</a:t>
            </a:r>
          </a:p>
          <a:p>
            <a:pPr algn="just"/>
            <a:endParaRPr lang="pt-B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Mês 1: </a:t>
            </a:r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  <a:p>
            <a:pPr algn="just"/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Mês 2: </a:t>
            </a:r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  <a:p>
            <a:pPr algn="just"/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Mês 3: </a:t>
            </a:r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</a:p>
          <a:p>
            <a:pPr algn="just"/>
            <a:endParaRPr lang="pt-B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pt-B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40152" y="5454516"/>
            <a:ext cx="29854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Adesão, </a:t>
            </a:r>
            <a:r>
              <a:rPr lang="pt-BR" dirty="0">
                <a:solidFill>
                  <a:schemeClr val="tx1"/>
                </a:solidFill>
              </a:rPr>
              <a:t>elevado número total de </a:t>
            </a:r>
            <a:r>
              <a:rPr lang="pt-BR" dirty="0" smtClean="0">
                <a:solidFill>
                  <a:schemeClr val="tx1"/>
                </a:solidFill>
              </a:rPr>
              <a:t>residentes; demanda; </a:t>
            </a:r>
            <a:r>
              <a:rPr lang="pt-BR" dirty="0">
                <a:solidFill>
                  <a:schemeClr val="tx1"/>
                </a:solidFill>
              </a:rPr>
              <a:t>questões </a:t>
            </a:r>
            <a:r>
              <a:rPr lang="pt-BR" dirty="0" smtClean="0">
                <a:solidFill>
                  <a:schemeClr val="tx1"/>
                </a:solidFill>
              </a:rPr>
              <a:t> culturais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76056" y="19082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52405820"/>
              </p:ext>
            </p:extLst>
          </p:nvPr>
        </p:nvGraphicFramePr>
        <p:xfrm>
          <a:off x="683568" y="2396335"/>
          <a:ext cx="47244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5066600"/>
            <a:ext cx="53285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 – Proporção de mulheres entre 25 e 64 anos com exame em dia para detecção precoce do câncer de colo de útero. Fonte: Planilha Coleta de Dados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16216" y="5157192"/>
            <a:ext cx="21933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Dificuldades</a:t>
            </a:r>
          </a:p>
        </p:txBody>
      </p:sp>
    </p:spTree>
    <p:extLst>
      <p:ext uri="{BB962C8B-B14F-4D97-AF65-F5344CB8AC3E}">
        <p14:creationId xmlns:p14="http://schemas.microsoft.com/office/powerpoint/2010/main" val="383650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1270</Words>
  <Application>Microsoft Macintosh PowerPoint</Application>
  <PresentationFormat>On-screen Show (4:3)</PresentationFormat>
  <Paragraphs>137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Anderson</cp:lastModifiedBy>
  <cp:revision>8</cp:revision>
  <dcterms:created xsi:type="dcterms:W3CDTF">2015-09-13T20:38:39Z</dcterms:created>
  <dcterms:modified xsi:type="dcterms:W3CDTF">2015-09-15T01:48:08Z</dcterms:modified>
</cp:coreProperties>
</file>