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7" r:id="rId10"/>
    <p:sldId id="268" r:id="rId11"/>
    <p:sldId id="286" r:id="rId12"/>
    <p:sldId id="28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>
        <p:scale>
          <a:sx n="81" d="100"/>
          <a:sy n="81" d="100"/>
        </p:scale>
        <p:origin x="-95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CM\Documents\PROVAB\UFPel\Interven&#231;&#227;o\ALCM%20-semana%2012%20VERS&#195;O%20FINA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CM\Documents\PROVAB\UFPel\Interven&#231;&#227;o\ALCM%20-semana%2012%20VERS&#195;O%20FINA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CM\Documents\PROVAB\UFPel\Interven&#231;&#227;o\ALCM%20-semana%2012%20VERS&#195;O%20FINA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CM\Documents\PROVAB\UFPel\Interven&#231;&#227;o\ALCM%20-semana%2012%20VERS&#195;O%20FINA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CM\Documents\PROVAB\UFPel\Interven&#231;&#227;o\ALCM%20-semana%2012%20VERS&#195;O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CM\Documents\PROVAB\UFPel\Interven&#231;&#227;o\ALCM%20-semana%2012%20VERS&#195;O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CM\Documents\PROVAB\UFPel\Interven&#231;&#227;o\ALCM%20-semana%2012%20VERS&#195;O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CM\Documents\PROVAB\UFPel\Interven&#231;&#227;o\ALCM%20-semana%2012%20VERS&#195;O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CM\Documents\PROVAB\UFPel\Interven&#231;&#227;o\ALCM%20-semana%2012%20VERS&#195;O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CM\Documents\PROVAB\UFPel\Interven&#231;&#227;o\ALCM%20-semana%2012%20VERS&#195;O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CM\Documents\PROVAB\UFPel\Interven&#231;&#227;o\ALCM%20-semana%2012%20VERS&#195;O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CM\Documents\PROVAB\UFPel\Interven&#231;&#227;o\ALCM%20-semana%2012%20VERS&#195;O%20FIN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CM\Documents\PROVAB\UFPel\Interven&#231;&#227;o\ALCM%20-semana%2012%20VERS&#195;O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42968328180687"/>
          <c:y val="6.7304046760222211E-2"/>
          <c:w val="0.8445703167181936"/>
          <c:h val="0.81783358784655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 e Puerpério.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0.5</c:v>
                </c:pt>
                <c:pt idx="1">
                  <c:v>0.91071428571428559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539840"/>
        <c:axId val="37541376"/>
      </c:barChart>
      <c:catAx>
        <c:axId val="3753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541376"/>
        <c:crosses val="autoZero"/>
        <c:auto val="1"/>
        <c:lblAlgn val="ctr"/>
        <c:lblOffset val="100"/>
        <c:noMultiLvlLbl val="0"/>
      </c:catAx>
      <c:valAx>
        <c:axId val="375413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5398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6575082192243"/>
          <c:y val="5.6130394709466978E-2"/>
          <c:w val="0.88783424917807752"/>
          <c:h val="0.84807640685547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Indicadores!$C$112</c:f>
              <c:strCache>
                <c:ptCount val="1"/>
                <c:pt idx="0">
                  <c:v>Proporção de gestantes com exame de puerpério entre 30º e 42º dia do pós-parto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Indicadores!$D$111:$F$111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Indicadores!$D$112:$F$112</c:f>
              <c:numCache>
                <c:formatCode>0.0%</c:formatCode>
                <c:ptCount val="3"/>
                <c:pt idx="0">
                  <c:v>0.17857142857142874</c:v>
                </c:pt>
                <c:pt idx="1">
                  <c:v>0.11764705882352942</c:v>
                </c:pt>
                <c:pt idx="2">
                  <c:v>0.35714285714285743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23712"/>
        <c:axId val="41925248"/>
      </c:barChart>
      <c:catAx>
        <c:axId val="41923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925248"/>
        <c:crosses val="autoZero"/>
        <c:auto val="1"/>
        <c:lblAlgn val="ctr"/>
        <c:lblOffset val="100"/>
        <c:noMultiLvlLbl val="0"/>
      </c:catAx>
      <c:valAx>
        <c:axId val="419252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9237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Indicadores!$C$122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Indicadores!$D$121:$F$121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Indicadores!$D$122:$F$122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58400"/>
        <c:axId val="41984768"/>
      </c:barChart>
      <c:catAx>
        <c:axId val="4195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984768"/>
        <c:crosses val="autoZero"/>
        <c:auto val="1"/>
        <c:lblAlgn val="ctr"/>
        <c:lblOffset val="100"/>
        <c:noMultiLvlLbl val="0"/>
      </c:catAx>
      <c:valAx>
        <c:axId val="419847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9584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Indicadores!$C$127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Indicadores!$D$126:$F$126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Indicadores!$D$127:$F$127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849664"/>
        <c:axId val="70851200"/>
      </c:barChart>
      <c:catAx>
        <c:axId val="7084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851200"/>
        <c:crosses val="autoZero"/>
        <c:auto val="1"/>
        <c:lblAlgn val="ctr"/>
        <c:lblOffset val="100"/>
        <c:noMultiLvlLbl val="0"/>
      </c:catAx>
      <c:valAx>
        <c:axId val="7085120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8496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Indicadores!$C$132</c:f>
              <c:strCache>
                <c:ptCount val="1"/>
                <c:pt idx="0">
                  <c:v>Proporção de gestantes com avaliação de prioridade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Indicadores!$D$131:$F$131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Indicadores!$D$132:$F$132</c:f>
              <c:numCache>
                <c:formatCode>0.0%</c:formatCode>
                <c:ptCount val="3"/>
                <c:pt idx="0">
                  <c:v>0</c:v>
                </c:pt>
                <c:pt idx="1">
                  <c:v>0.45098039215686297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906240"/>
        <c:axId val="70907776"/>
      </c:barChart>
      <c:catAx>
        <c:axId val="7090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907776"/>
        <c:crosses val="autoZero"/>
        <c:auto val="1"/>
        <c:lblAlgn val="ctr"/>
        <c:lblOffset val="100"/>
        <c:noMultiLvlLbl val="0"/>
      </c:catAx>
      <c:valAx>
        <c:axId val="709077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9062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0.75000000000000033</c:v>
                </c:pt>
                <c:pt idx="1">
                  <c:v>0.78431372549019607</c:v>
                </c:pt>
                <c:pt idx="2">
                  <c:v>0.8035714285714286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72256"/>
        <c:axId val="35110912"/>
      </c:barChart>
      <c:catAx>
        <c:axId val="3507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110912"/>
        <c:crosses val="autoZero"/>
        <c:auto val="1"/>
        <c:lblAlgn val="ctr"/>
        <c:lblOffset val="100"/>
        <c:noMultiLvlLbl val="0"/>
      </c:catAx>
      <c:valAx>
        <c:axId val="3511091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0722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 algn="just"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gestantes faltosas às consultas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Indicadores!$D$27:$F$27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88064"/>
        <c:axId val="37689600"/>
      </c:barChart>
      <c:catAx>
        <c:axId val="3768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689600"/>
        <c:crosses val="autoZero"/>
        <c:auto val="1"/>
        <c:lblAlgn val="ctr"/>
        <c:lblOffset val="100"/>
        <c:noMultiLvlLbl val="0"/>
      </c:catAx>
      <c:valAx>
        <c:axId val="3768960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6880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Indicadores!$D$37:$F$37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Indicadores!$D$38:$F$38</c:f>
              <c:numCache>
                <c:formatCode>0.0%</c:formatCode>
                <c:ptCount val="3"/>
                <c:pt idx="0">
                  <c:v>0.28571428571428592</c:v>
                </c:pt>
                <c:pt idx="1">
                  <c:v>0.64705882352941246</c:v>
                </c:pt>
                <c:pt idx="2">
                  <c:v>0.67857142857142894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27232"/>
        <c:axId val="37733120"/>
      </c:barChart>
      <c:catAx>
        <c:axId val="3772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733120"/>
        <c:crosses val="autoZero"/>
        <c:auto val="1"/>
        <c:lblAlgn val="ctr"/>
        <c:lblOffset val="100"/>
        <c:noMultiLvlLbl val="0"/>
      </c:catAx>
      <c:valAx>
        <c:axId val="377331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7272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74688"/>
        <c:axId val="39476224"/>
      </c:barChart>
      <c:catAx>
        <c:axId val="3947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476224"/>
        <c:crosses val="autoZero"/>
        <c:auto val="1"/>
        <c:lblAlgn val="ctr"/>
        <c:lblOffset val="100"/>
        <c:noMultiLvlLbl val="0"/>
      </c:catAx>
      <c:valAx>
        <c:axId val="394762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4746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Indicadores!$D$49:$F$49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10016"/>
        <c:axId val="39511552"/>
      </c:barChart>
      <c:catAx>
        <c:axId val="3951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511552"/>
        <c:crosses val="autoZero"/>
        <c:auto val="1"/>
        <c:lblAlgn val="ctr"/>
        <c:lblOffset val="100"/>
        <c:noMultiLvlLbl val="0"/>
      </c:catAx>
      <c:valAx>
        <c:axId val="3951155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5100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gestantes com solicitação de ABO-Rh na primeira consulta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56992"/>
        <c:axId val="39558528"/>
      </c:barChart>
      <c:catAx>
        <c:axId val="3955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558528"/>
        <c:crosses val="autoZero"/>
        <c:auto val="1"/>
        <c:lblAlgn val="ctr"/>
        <c:lblOffset val="100"/>
        <c:noMultiLvlLbl val="0"/>
      </c:catAx>
      <c:valAx>
        <c:axId val="395585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5569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Indicadores!$C$97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Indicadores!$D$96:$F$96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Indicadores!$D$97:$F$97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57408"/>
        <c:axId val="41858944"/>
      </c:barChart>
      <c:catAx>
        <c:axId val="4185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858944"/>
        <c:crosses val="autoZero"/>
        <c:auto val="1"/>
        <c:lblAlgn val="ctr"/>
        <c:lblOffset val="100"/>
        <c:noMultiLvlLbl val="0"/>
      </c:catAx>
      <c:valAx>
        <c:axId val="418589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8574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00079789467789"/>
          <c:y val="6.0907449578357788E-2"/>
          <c:w val="0.86399920210532211"/>
          <c:h val="0.83514673935380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Indicadores!$C$107</c:f>
              <c:strCache>
                <c:ptCount val="1"/>
                <c:pt idx="0">
                  <c:v>Proporção de gestantes com avaliação de saúde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Indicadores!$D$106:$F$106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Indicadores!$D$107:$F$107</c:f>
              <c:numCache>
                <c:formatCode>0.0%</c:formatCode>
                <c:ptCount val="3"/>
                <c:pt idx="0">
                  <c:v>0</c:v>
                </c:pt>
                <c:pt idx="1">
                  <c:v>0.60784313725490224</c:v>
                </c:pt>
                <c:pt idx="2">
                  <c:v>0.96428571428571463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88384"/>
        <c:axId val="41894272"/>
      </c:barChart>
      <c:catAx>
        <c:axId val="4188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894272"/>
        <c:crosses val="autoZero"/>
        <c:auto val="1"/>
        <c:lblAlgn val="ctr"/>
        <c:lblOffset val="100"/>
        <c:noMultiLvlLbl val="0"/>
      </c:catAx>
      <c:valAx>
        <c:axId val="418942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8883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7BFF-9323-44FC-B548-2E2FCAED4DBE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38A0-E02C-4E96-B9D2-69EA2CF1BA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7BFF-9323-44FC-B548-2E2FCAED4DBE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38A0-E02C-4E96-B9D2-69EA2CF1BA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7BFF-9323-44FC-B548-2E2FCAED4DBE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38A0-E02C-4E96-B9D2-69EA2CF1BA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7BFF-9323-44FC-B548-2E2FCAED4DBE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38A0-E02C-4E96-B9D2-69EA2CF1BA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7BFF-9323-44FC-B548-2E2FCAED4DBE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38A0-E02C-4E96-B9D2-69EA2CF1BA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7BFF-9323-44FC-B548-2E2FCAED4DBE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38A0-E02C-4E96-B9D2-69EA2CF1BA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7BFF-9323-44FC-B548-2E2FCAED4DBE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38A0-E02C-4E96-B9D2-69EA2CF1BA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7BFF-9323-44FC-B548-2E2FCAED4DBE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38A0-E02C-4E96-B9D2-69EA2CF1BA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7BFF-9323-44FC-B548-2E2FCAED4DBE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38A0-E02C-4E96-B9D2-69EA2CF1BA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7BFF-9323-44FC-B548-2E2FCAED4DBE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38A0-E02C-4E96-B9D2-69EA2CF1BA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7BFF-9323-44FC-B548-2E2FCAED4DBE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38A0-E02C-4E96-B9D2-69EA2CF1BA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B7BFF-9323-44FC-B548-2E2FCAED4DBE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E38A0-E02C-4E96-B9D2-69EA2CF1BA3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88640"/>
            <a:ext cx="7772400" cy="1470025"/>
          </a:xfrm>
        </p:spPr>
        <p:txBody>
          <a:bodyPr>
            <a:noAutofit/>
          </a:bodyPr>
          <a:lstStyle/>
          <a:p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/>
              <a:t> </a:t>
            </a:r>
            <a:r>
              <a:rPr lang="pt-BR" sz="2000" b="1" dirty="0"/>
              <a:t>UNIVERSIDADE ABERTA DO SUS - UNASUS </a:t>
            </a:r>
            <a:br>
              <a:rPr lang="pt-BR" sz="2000" b="1" dirty="0"/>
            </a:br>
            <a:r>
              <a:rPr lang="pt-BR" sz="2000" b="1" dirty="0"/>
              <a:t>UNIVERSIDADE FEDERAL DE PELOTAS </a:t>
            </a:r>
            <a:br>
              <a:rPr lang="pt-BR" sz="2000" b="1" dirty="0"/>
            </a:br>
            <a:r>
              <a:rPr lang="pt-BR" sz="2000" b="1" dirty="0"/>
              <a:t>Curso de Especialização em Saúde da Família </a:t>
            </a:r>
            <a:br>
              <a:rPr lang="pt-BR" sz="2000" b="1" dirty="0"/>
            </a:b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2420888"/>
            <a:ext cx="6569896" cy="2143140"/>
          </a:xfrm>
        </p:spPr>
        <p:txBody>
          <a:bodyPr>
            <a:normAutofit fontScale="55000" lnSpcReduction="20000"/>
          </a:bodyPr>
          <a:lstStyle/>
          <a:p>
            <a:endParaRPr lang="pt-BR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r>
              <a:rPr lang="pt-BR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pt-BR" sz="5800" b="1" spc="50" dirty="0">
                <a:ln w="0"/>
                <a:solidFill>
                  <a:schemeClr val="bg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Qualificação do programa de </a:t>
            </a:r>
            <a:r>
              <a:rPr lang="pt-BR" sz="5800" b="1" spc="5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atenção ao pré-natal e puerpério </a:t>
            </a:r>
            <a:r>
              <a:rPr lang="pt-BR" sz="5800" b="1" spc="50" dirty="0">
                <a:ln w="0"/>
                <a:solidFill>
                  <a:schemeClr val="bg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da Unidade de Saúde Formoso/Santa Rosa em Barras/PI </a:t>
            </a:r>
            <a:endParaRPr lang="pt-BR" b="1" spc="50" dirty="0">
              <a:ln w="0"/>
              <a:solidFill>
                <a:schemeClr val="bg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16024" y="50131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Aluno: </a:t>
            </a:r>
            <a:r>
              <a:rPr lang="pt-BR" sz="2100" b="1" dirty="0" smtClean="0"/>
              <a:t>Almir </a:t>
            </a:r>
            <a:r>
              <a:rPr lang="pt-BR" sz="2100" b="1" dirty="0"/>
              <a:t>Lages Costa </a:t>
            </a:r>
            <a:r>
              <a:rPr lang="pt-BR" sz="2100" b="1" dirty="0" smtClean="0"/>
              <a:t>Melo</a:t>
            </a:r>
            <a:endParaRPr kumimoji="0" lang="pt-BR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pt-BR" sz="2100" dirty="0" smtClean="0"/>
              <a:t>Orientador</a:t>
            </a:r>
            <a:r>
              <a:rPr lang="pt-BR" sz="2100" dirty="0"/>
              <a:t>: Fábio Renato </a:t>
            </a:r>
            <a:r>
              <a:rPr lang="pt-BR" sz="2100" dirty="0" err="1"/>
              <a:t>Manzolli</a:t>
            </a:r>
            <a:r>
              <a:rPr lang="pt-BR" sz="2100" dirty="0"/>
              <a:t> Leite </a:t>
            </a:r>
            <a:endParaRPr kumimoji="0" lang="pt-BR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90333"/>
            <a:ext cx="1273153" cy="128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ms.ufpel.edu.br/ares/bitstream/id/1/?sequence=-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17329" y="341403"/>
            <a:ext cx="1728192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Melhorar registro das informações:</a:t>
            </a:r>
          </a:p>
          <a:p>
            <a:pPr lvl="1"/>
            <a:r>
              <a:rPr lang="pt-BR" dirty="0"/>
              <a:t>R</a:t>
            </a:r>
            <a:r>
              <a:rPr lang="pt-BR" dirty="0" smtClean="0"/>
              <a:t>egistro </a:t>
            </a:r>
            <a:r>
              <a:rPr lang="pt-BR" dirty="0"/>
              <a:t>na ficha espelho de pré-natal/vacinação em 100% das gestantes</a:t>
            </a:r>
            <a:r>
              <a:rPr lang="pt-BR" dirty="0" smtClean="0"/>
              <a:t>.</a:t>
            </a:r>
          </a:p>
          <a:p>
            <a:pPr lvl="0"/>
            <a:r>
              <a:rPr lang="pt-BR" dirty="0" smtClean="0"/>
              <a:t>Mapear as gestantes de risco</a:t>
            </a:r>
          </a:p>
          <a:p>
            <a:pPr lvl="1"/>
            <a:r>
              <a:rPr lang="pt-BR" dirty="0"/>
              <a:t>Avaliar risco gestacional em 100% das </a:t>
            </a:r>
            <a:r>
              <a:rPr lang="pt-BR" dirty="0" smtClean="0"/>
              <a:t>gestantes</a:t>
            </a:r>
          </a:p>
          <a:p>
            <a:pPr lvl="0"/>
            <a:r>
              <a:rPr lang="pt-BR" dirty="0" smtClean="0"/>
              <a:t>Promover a Saúde no pré-natal</a:t>
            </a:r>
          </a:p>
          <a:p>
            <a:pPr lvl="1"/>
            <a:r>
              <a:rPr lang="pt-BR" dirty="0" smtClean="0"/>
              <a:t>Garantir orientações específicas </a:t>
            </a:r>
            <a:r>
              <a:rPr lang="pt-BR" dirty="0"/>
              <a:t>a 100% das </a:t>
            </a:r>
            <a:r>
              <a:rPr lang="pt-BR" dirty="0" smtClean="0"/>
              <a:t>gestantes</a:t>
            </a:r>
            <a:endParaRPr lang="pt-BR" dirty="0"/>
          </a:p>
          <a:p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9512" y="-902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spc="5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Objetivos e metas específicas</a:t>
            </a:r>
            <a:endParaRPr lang="pt-BR" sz="4000" b="1" spc="5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sz="3600" dirty="0" smtClean="0"/>
              <a:t>Área de atuação: pré-natal e </a:t>
            </a:r>
            <a:r>
              <a:rPr lang="pt-BR" sz="3600" dirty="0" err="1" smtClean="0"/>
              <a:t>puerpério</a:t>
            </a:r>
            <a:endParaRPr lang="pt-BR" sz="3600" dirty="0" smtClean="0"/>
          </a:p>
          <a:p>
            <a:pPr>
              <a:lnSpc>
                <a:spcPct val="150000"/>
              </a:lnSpc>
            </a:pPr>
            <a:r>
              <a:rPr lang="pt-BR" sz="3600" dirty="0" smtClean="0"/>
              <a:t>População alvo: gestantes e </a:t>
            </a:r>
            <a:r>
              <a:rPr lang="pt-BR" sz="3600" dirty="0" err="1" smtClean="0"/>
              <a:t>puérperas</a:t>
            </a:r>
            <a:r>
              <a:rPr lang="pt-BR" sz="3600" dirty="0" smtClean="0"/>
              <a:t> residentes na área </a:t>
            </a:r>
          </a:p>
          <a:p>
            <a:pPr>
              <a:lnSpc>
                <a:spcPct val="150000"/>
              </a:lnSpc>
            </a:pPr>
            <a:r>
              <a:rPr lang="pt-BR" sz="3600" dirty="0" smtClean="0"/>
              <a:t>Período: 3 meses</a:t>
            </a:r>
          </a:p>
          <a:p>
            <a:pPr>
              <a:lnSpc>
                <a:spcPct val="150000"/>
              </a:lnSpc>
            </a:pPr>
            <a:r>
              <a:rPr lang="pt-BR" sz="3600" dirty="0" smtClean="0"/>
              <a:t>Material de registro: planilhas fornecidas </a:t>
            </a:r>
            <a:r>
              <a:rPr lang="pt-BR" sz="3600" dirty="0"/>
              <a:t>pelo </a:t>
            </a:r>
            <a:r>
              <a:rPr lang="pt-BR" sz="3600" dirty="0" smtClean="0"/>
              <a:t>curso, cartão da gestante</a:t>
            </a:r>
          </a:p>
          <a:p>
            <a:pPr>
              <a:lnSpc>
                <a:spcPct val="150000"/>
              </a:lnSpc>
              <a:buNone/>
            </a:pP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79512" y="-902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sz="4000" b="1" spc="50" dirty="0" smtClean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Metodologia</a:t>
            </a:r>
            <a:endParaRPr lang="pt-BR" sz="4000" b="1" spc="50" dirty="0">
              <a:ln w="0"/>
              <a:solidFill>
                <a:schemeClr val="accent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4760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r>
              <a:rPr lang="pt-BR" sz="3600" dirty="0"/>
              <a:t>Manual Técnico Atenção ao Pré-Natal de Baixo Risco, Ministério da Saúde, </a:t>
            </a:r>
            <a:r>
              <a:rPr lang="pt-BR" sz="3600" dirty="0" smtClean="0"/>
              <a:t>2012</a:t>
            </a:r>
          </a:p>
          <a:p>
            <a:r>
              <a:rPr lang="pt-BR" sz="3600" dirty="0" smtClean="0"/>
              <a:t>Manual </a:t>
            </a:r>
            <a:r>
              <a:rPr lang="pt-BR" sz="3600" dirty="0"/>
              <a:t>Técnico de Gestação de Alto Risco, Ministério da Saúde, 2010. </a:t>
            </a:r>
            <a:endParaRPr lang="pt-BR" sz="3600" dirty="0" smtClean="0"/>
          </a:p>
          <a:p>
            <a:r>
              <a:rPr lang="pt-BR" sz="3600" dirty="0" smtClean="0"/>
              <a:t>Cartão da gestante padronizado pelo Ministério da Saúde;</a:t>
            </a:r>
          </a:p>
          <a:p>
            <a:endParaRPr lang="pt-BR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9512" y="-902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spc="50" smtClean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Metodologia</a:t>
            </a:r>
            <a:endParaRPr lang="pt-BR" sz="4000" b="1" spc="50" dirty="0">
              <a:ln w="0"/>
              <a:solidFill>
                <a:schemeClr val="accent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5102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3728" y="197768"/>
            <a:ext cx="4906888" cy="1143000"/>
          </a:xfrm>
        </p:spPr>
        <p:txBody>
          <a:bodyPr>
            <a:normAutofit/>
          </a:bodyPr>
          <a:lstStyle/>
          <a:p>
            <a:r>
              <a:rPr lang="pt-BR" sz="5400" b="1" spc="5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Resultados</a:t>
            </a:r>
            <a:endParaRPr lang="pt-BR" sz="5400" b="1" spc="50" dirty="0">
              <a:ln w="0"/>
              <a:solidFill>
                <a:schemeClr val="accent6">
                  <a:lumMod val="7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1026" name="Picture 2" descr="http://bloggraodegente.com.br/wp-content/uploads/2013/11/shutterstock_87190942-850x5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483116"/>
            <a:ext cx="9152181" cy="540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Gráfico 4"/>
          <p:cNvGraphicFramePr/>
          <p:nvPr/>
        </p:nvGraphicFramePr>
        <p:xfrm>
          <a:off x="1571604" y="1785926"/>
          <a:ext cx="5857916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3137"/>
            <a:ext cx="8115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Figura 1 -Gráfico de proporção de gestantes cadastradas no Programa de Pré-natal e Puerpério.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Figura 2 - Gráfico de proporção de gestantes captadas no primeiro trimestre de gestação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857356" y="2000240"/>
          <a:ext cx="557216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Figura 3 - Gráfico de proporção de gestantes faltosas às consultas que receberam busca ativa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928662" y="1714488"/>
          <a:ext cx="6715171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dirty="0"/>
              <a:t>Figura 4 - Gráfico de proporção de gestantes com pelo menos um exame ginecológico por trimestre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/>
          <p:nvPr/>
        </p:nvGraphicFramePr>
        <p:xfrm>
          <a:off x="1500166" y="1928802"/>
          <a:ext cx="635798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Figura 5 - Gráfico de proporção de gestantes com pelo menos um exame das mamas durante o </a:t>
            </a:r>
            <a:r>
              <a:rPr lang="pt-BR" sz="2400" dirty="0" smtClean="0"/>
              <a:t>pré-natal.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/>
          <p:nvPr/>
        </p:nvGraphicFramePr>
        <p:xfrm>
          <a:off x="1500166" y="2143116"/>
          <a:ext cx="650085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Figura 6 - Gráfico de proporção de gestantes com prescrição de suplementação de sulfato ferroso e ácido </a:t>
            </a:r>
            <a:r>
              <a:rPr lang="pt-BR" sz="2400" dirty="0" smtClean="0"/>
              <a:t>fólico.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500166" y="2071678"/>
          <a:ext cx="6400816" cy="382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-902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sz="4000" b="1" spc="50" dirty="0">
                <a:ln w="0"/>
                <a:solidFill>
                  <a:schemeClr val="bg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7355160" cy="4525963"/>
          </a:xfrm>
        </p:spPr>
        <p:txBody>
          <a:bodyPr>
            <a:normAutofit/>
          </a:bodyPr>
          <a:lstStyle/>
          <a:p>
            <a:r>
              <a:rPr lang="pt-BR" sz="2700" dirty="0" smtClean="0"/>
              <a:t>prevenção e/ou detecção precoce de patologias tanto maternas como fetais;</a:t>
            </a:r>
          </a:p>
          <a:p>
            <a:endParaRPr lang="pt-BR" sz="2700" dirty="0" smtClean="0"/>
          </a:p>
          <a:p>
            <a:r>
              <a:rPr lang="pt-BR" sz="2700" dirty="0" smtClean="0"/>
              <a:t>baixa </a:t>
            </a:r>
            <a:r>
              <a:rPr lang="pt-BR" sz="2700" dirty="0"/>
              <a:t>cobertura da atenção ao </a:t>
            </a:r>
            <a:r>
              <a:rPr lang="pt-BR" sz="2700" dirty="0" smtClean="0"/>
              <a:t>pré-natal na área;</a:t>
            </a:r>
          </a:p>
          <a:p>
            <a:endParaRPr lang="pt-BR" sz="2700" dirty="0" smtClean="0"/>
          </a:p>
          <a:p>
            <a:r>
              <a:rPr lang="pt-BR" sz="2700" dirty="0" smtClean="0"/>
              <a:t>desenvolvimento saudável do bebê e reduzindo os riscos da gestante;</a:t>
            </a:r>
          </a:p>
        </p:txBody>
      </p:sp>
      <p:pic>
        <p:nvPicPr>
          <p:cNvPr id="2050" name="Picture 2" descr="http://semprematerna.uol.com.br/imagens/gravidez/terapia-pre-natal-criancas-e-adultos-mais-felizes/index-grand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9019592">
            <a:off x="6271909" y="4289538"/>
            <a:ext cx="3743325" cy="265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Figura 7 - Gráfico de proporção de gestantes com solicitação de exames na primeira consulta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071538" y="1857364"/>
          <a:ext cx="671517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Figura 8 - Gráfico de proporção de gestantes com esquema completo da vacina anti-tetânica e hepatite B.</a:t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000100" y="1643050"/>
          <a:ext cx="7000924" cy="4071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Figura 9 - Gráfico de proporção de gestantes com avaliação de saúde bucal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/>
          <p:nvPr/>
        </p:nvGraphicFramePr>
        <p:xfrm>
          <a:off x="1357290" y="1785926"/>
          <a:ext cx="6000792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Figura 10 - Gráfico de proporção de gestantes com exame de </a:t>
            </a:r>
            <a:r>
              <a:rPr lang="pt-BR" sz="2400" dirty="0" err="1"/>
              <a:t>puerpério</a:t>
            </a:r>
            <a:r>
              <a:rPr lang="pt-BR" sz="2400" dirty="0"/>
              <a:t> entre 30</a:t>
            </a:r>
            <a:r>
              <a:rPr lang="pt-BR" sz="2400" baseline="30000" dirty="0"/>
              <a:t>o</a:t>
            </a:r>
            <a:r>
              <a:rPr lang="pt-BR" sz="2400" dirty="0"/>
              <a:t> e 42</a:t>
            </a:r>
            <a:r>
              <a:rPr lang="pt-BR" sz="2400" baseline="30000" dirty="0"/>
              <a:t>o</a:t>
            </a:r>
            <a:r>
              <a:rPr lang="pt-BR" sz="2400" dirty="0"/>
              <a:t> dia de pós-parto.</a:t>
            </a:r>
            <a:br>
              <a:rPr lang="pt-BR" sz="2400" dirty="0"/>
            </a:br>
            <a:r>
              <a:rPr lang="pt-BR" sz="2400" dirty="0"/>
              <a:t>Fonte: Planilha de coleta de dados, </a:t>
            </a:r>
            <a:r>
              <a:rPr lang="pt-BR" sz="2400" dirty="0" err="1"/>
              <a:t>EaD</a:t>
            </a:r>
            <a:r>
              <a:rPr lang="pt-BR" sz="2400" dirty="0"/>
              <a:t>/</a:t>
            </a:r>
            <a:r>
              <a:rPr lang="pt-BR" sz="2400" dirty="0" err="1"/>
              <a:t>UFPel</a:t>
            </a:r>
            <a:r>
              <a:rPr lang="pt-BR" sz="2400" dirty="0"/>
              <a:t>, 2013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214414" y="2071678"/>
          <a:ext cx="6929486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Figura 11 - Gráfico de proporção de gestantes com registro na ficha espelho de pré-natal/vacinação.</a:t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/>
          <p:nvPr/>
        </p:nvGraphicFramePr>
        <p:xfrm>
          <a:off x="1142976" y="1785926"/>
          <a:ext cx="6858047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Figura 12 - Gráfico de proporção de gestantes com avaliação de risco gestacional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/>
          <p:nvPr/>
        </p:nvGraphicFramePr>
        <p:xfrm>
          <a:off x="1214414" y="1785926"/>
          <a:ext cx="6643734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Figura 13 - Gráfico de proporção de gestantes com avaliação de prioridade de atendimento odontológico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/>
          <p:nvPr/>
        </p:nvGraphicFramePr>
        <p:xfrm>
          <a:off x="1357290" y="1571612"/>
          <a:ext cx="6286544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229600" cy="1143000"/>
          </a:xfrm>
        </p:spPr>
        <p:txBody>
          <a:bodyPr/>
          <a:lstStyle/>
          <a:p>
            <a:pPr algn="l"/>
            <a:r>
              <a:rPr lang="pt-BR" b="1" spc="50" dirty="0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Importância da Intervenção:</a:t>
            </a:r>
          </a:p>
          <a:p>
            <a:pPr lvl="1"/>
            <a:r>
              <a:rPr lang="pt-BR" sz="3200" dirty="0" smtClean="0"/>
              <a:t>Equipe</a:t>
            </a:r>
          </a:p>
          <a:p>
            <a:pPr lvl="1"/>
            <a:r>
              <a:rPr lang="pt-BR" sz="3200" dirty="0" smtClean="0"/>
              <a:t>Serviço</a:t>
            </a:r>
          </a:p>
          <a:p>
            <a:pPr lvl="1"/>
            <a:r>
              <a:rPr lang="pt-BR" sz="3200" dirty="0" smtClean="0"/>
              <a:t>Comunidade</a:t>
            </a:r>
          </a:p>
          <a:p>
            <a:r>
              <a:rPr lang="pt-BR" sz="3600" dirty="0" smtClean="0"/>
              <a:t> Incorporação à rotina</a:t>
            </a:r>
          </a:p>
          <a:p>
            <a:r>
              <a:rPr lang="pt-BR" sz="3600" dirty="0" smtClean="0"/>
              <a:t>Mudanças para viabilizar a continuidade</a:t>
            </a:r>
            <a:endParaRPr lang="pt-BR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spc="5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Reflexão crítica sobre o processo pessoal de aprendizagem</a:t>
            </a:r>
            <a:endParaRPr lang="pt-BR" sz="3200" b="1" spc="50" dirty="0">
              <a:ln w="0"/>
              <a:solidFill>
                <a:schemeClr val="accent6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Expectativas iniciais</a:t>
            </a:r>
          </a:p>
          <a:p>
            <a:endParaRPr lang="pt-BR" dirty="0" smtClean="0"/>
          </a:p>
          <a:p>
            <a:r>
              <a:rPr lang="pt-BR" dirty="0" smtClean="0"/>
              <a:t>Significado do curso para prática profissional</a:t>
            </a:r>
          </a:p>
          <a:p>
            <a:endParaRPr lang="pt-BR" dirty="0" smtClean="0"/>
          </a:p>
          <a:p>
            <a:r>
              <a:rPr lang="pt-BR" dirty="0" smtClean="0"/>
              <a:t>Aprendizados mais relevantes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pt-BR" sz="6000" b="1" dirty="0" smtClean="0">
                <a:ln/>
                <a:solidFill>
                  <a:schemeClr val="accent3"/>
                </a:solidFill>
              </a:rPr>
              <a:t>Obrigado</a:t>
            </a:r>
            <a:endParaRPr lang="pt-BR" sz="60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026" name="Picture 2" descr="http://img.olaserragaucha.com.br/noticias/geral/134971986591046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916" y="2276872"/>
            <a:ext cx="9141083" cy="458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525963"/>
          </a:xfrm>
        </p:spPr>
        <p:txBody>
          <a:bodyPr>
            <a:normAutofit lnSpcReduction="10000"/>
          </a:bodyPr>
          <a:lstStyle/>
          <a:p>
            <a:r>
              <a:rPr lang="pt-BR" sz="4000" dirty="0" smtClean="0"/>
              <a:t>Município:</a:t>
            </a:r>
          </a:p>
          <a:p>
            <a:pPr lvl="1"/>
            <a:r>
              <a:rPr lang="pt-BR" sz="3600" dirty="0" smtClean="0"/>
              <a:t>Barras – PI</a:t>
            </a:r>
          </a:p>
          <a:p>
            <a:pPr lvl="1"/>
            <a:r>
              <a:rPr lang="pt-BR" sz="3600" dirty="0" smtClean="0"/>
              <a:t>População total: 45.000 habitantes</a:t>
            </a:r>
          </a:p>
          <a:p>
            <a:pPr lvl="1"/>
            <a:r>
              <a:rPr lang="pt-BR" sz="3600" dirty="0" smtClean="0"/>
              <a:t>Distância da capital Teresina: 120 km</a:t>
            </a:r>
          </a:p>
          <a:p>
            <a:pPr lvl="1"/>
            <a:r>
              <a:rPr lang="pt-BR" sz="3600" dirty="0" smtClean="0"/>
              <a:t>Bioma: Cerrado/Caatinga</a:t>
            </a:r>
          </a:p>
          <a:p>
            <a:pPr lvl="1"/>
            <a:r>
              <a:rPr lang="pt-BR" sz="3600" dirty="0" smtClean="0"/>
              <a:t>Saúde: predominantemente municipalizada</a:t>
            </a:r>
          </a:p>
          <a:p>
            <a:pPr lvl="1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-902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spc="50" smtClean="0">
                <a:ln w="0"/>
                <a:solidFill>
                  <a:schemeClr val="bg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Introdução</a:t>
            </a:r>
            <a:endParaRPr lang="pt-BR" sz="4000" b="1" spc="50" dirty="0">
              <a:ln w="0"/>
              <a:solidFill>
                <a:schemeClr val="bg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6868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Unidade Básica de Saúde “Formoso/Santa Rosa”:</a:t>
            </a:r>
          </a:p>
          <a:p>
            <a:pPr lvl="1"/>
            <a:r>
              <a:rPr lang="pt-BR" sz="3200" dirty="0" smtClean="0"/>
              <a:t>Localização: zona rural há 27 km do centro;</a:t>
            </a:r>
          </a:p>
          <a:p>
            <a:pPr lvl="1"/>
            <a:r>
              <a:rPr lang="pt-BR" sz="3200" dirty="0" smtClean="0"/>
              <a:t>População: 3415 usuários;</a:t>
            </a:r>
          </a:p>
          <a:p>
            <a:pPr lvl="1"/>
            <a:r>
              <a:rPr lang="pt-BR" sz="3200" dirty="0" smtClean="0"/>
              <a:t>Equipe: 1 médico, 1 enfermeiro, 1 </a:t>
            </a:r>
            <a:r>
              <a:rPr lang="pt-BR" sz="3200" dirty="0" err="1" smtClean="0"/>
              <a:t>odontólogo</a:t>
            </a:r>
            <a:r>
              <a:rPr lang="pt-BR" sz="3200" dirty="0" smtClean="0"/>
              <a:t>, 8 ACS, 1 téc. Saúde bucal, 1 </a:t>
            </a:r>
            <a:r>
              <a:rPr lang="pt-BR" sz="3200" dirty="0" err="1" smtClean="0"/>
              <a:t>téc</a:t>
            </a:r>
            <a:r>
              <a:rPr lang="pt-BR" sz="3200" dirty="0" smtClean="0"/>
              <a:t> de enfermagem;</a:t>
            </a:r>
          </a:p>
          <a:p>
            <a:pPr lvl="1"/>
            <a:r>
              <a:rPr lang="pt-BR" sz="3200" dirty="0" smtClean="0"/>
              <a:t>Cobertura pré-natal: 76% do estimado;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-902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spc="50" smtClean="0">
                <a:ln w="0"/>
                <a:solidFill>
                  <a:schemeClr val="bg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Introdução</a:t>
            </a:r>
            <a:endParaRPr lang="pt-BR" sz="4000" b="1" spc="50" dirty="0">
              <a:ln w="0"/>
              <a:solidFill>
                <a:schemeClr val="bg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184" y="1196752"/>
            <a:ext cx="8435280" cy="4525963"/>
          </a:xfrm>
        </p:spPr>
        <p:txBody>
          <a:bodyPr>
            <a:noAutofit/>
          </a:bodyPr>
          <a:lstStyle/>
          <a:p>
            <a:r>
              <a:rPr lang="pt-BR" sz="3600" dirty="0" smtClean="0"/>
              <a:t>Ação programática antes da intervenção:</a:t>
            </a:r>
          </a:p>
          <a:p>
            <a:pPr lvl="1"/>
            <a:r>
              <a:rPr lang="pt-BR" sz="3200" dirty="0" smtClean="0"/>
              <a:t>Baixa cobertura</a:t>
            </a:r>
          </a:p>
          <a:p>
            <a:pPr lvl="1"/>
            <a:r>
              <a:rPr lang="pt-BR" sz="3200" dirty="0" smtClean="0"/>
              <a:t>Baixa qualidade</a:t>
            </a:r>
          </a:p>
          <a:p>
            <a:pPr lvl="1"/>
            <a:r>
              <a:rPr lang="pt-BR" sz="3200" dirty="0" smtClean="0"/>
              <a:t>Desorganização</a:t>
            </a:r>
          </a:p>
          <a:p>
            <a:pPr lvl="1"/>
            <a:r>
              <a:rPr lang="pt-BR" sz="3200" dirty="0" smtClean="0"/>
              <a:t>Sem registro das atividades</a:t>
            </a:r>
          </a:p>
          <a:p>
            <a:pPr lvl="1"/>
            <a:r>
              <a:rPr lang="pt-BR" sz="3200" dirty="0" smtClean="0"/>
              <a:t>Falta de medicamentos</a:t>
            </a:r>
          </a:p>
          <a:p>
            <a:pPr lvl="1"/>
            <a:r>
              <a:rPr lang="pt-BR" sz="3200" dirty="0" smtClean="0"/>
              <a:t>Falta de equipamentos</a:t>
            </a:r>
          </a:p>
          <a:p>
            <a:pPr lvl="1"/>
            <a:r>
              <a:rPr lang="pt-BR" sz="3200" dirty="0" smtClean="0"/>
              <a:t>Pouco acesso aos exames de rotina pré-natal</a:t>
            </a:r>
            <a:endParaRPr lang="pt-BR" sz="32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-902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spc="50" smtClean="0">
                <a:ln w="0"/>
                <a:solidFill>
                  <a:schemeClr val="bg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Introdução</a:t>
            </a:r>
            <a:endParaRPr lang="pt-BR" sz="4000" b="1" spc="50" dirty="0">
              <a:ln w="0"/>
              <a:solidFill>
                <a:schemeClr val="bg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pt-BR" dirty="0"/>
              <a:t>Melhorar a atenção ao pré-natal e </a:t>
            </a:r>
            <a:r>
              <a:rPr lang="pt-BR" dirty="0" err="1"/>
              <a:t>puerpério</a:t>
            </a:r>
            <a:r>
              <a:rPr lang="pt-BR" dirty="0"/>
              <a:t> na Unidade Básica de Saúde “Formoso/Santa Rosa” na cidade de Barras/PI.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79512" y="-902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sz="4000" b="1" spc="5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Objetivo geral</a:t>
            </a:r>
            <a:endParaRPr lang="pt-BR" sz="4000" b="1" spc="5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Ampliar a cobertura do pré-natal</a:t>
            </a:r>
          </a:p>
          <a:p>
            <a:pPr lvl="0"/>
            <a:r>
              <a:rPr lang="pt-BR" dirty="0"/>
              <a:t>Melhorar a adesão ao pré-natal</a:t>
            </a:r>
          </a:p>
          <a:p>
            <a:pPr lvl="0"/>
            <a:r>
              <a:rPr lang="pt-BR" dirty="0"/>
              <a:t>Melhorar a qualidade da atenção ao pré-natal e </a:t>
            </a:r>
            <a:r>
              <a:rPr lang="pt-BR" dirty="0" err="1"/>
              <a:t>puerpério</a:t>
            </a:r>
            <a:r>
              <a:rPr lang="pt-BR" dirty="0"/>
              <a:t> na Unidade</a:t>
            </a:r>
          </a:p>
          <a:p>
            <a:pPr lvl="0"/>
            <a:r>
              <a:rPr lang="pt-BR" dirty="0"/>
              <a:t>Melhorar registro das informações</a:t>
            </a:r>
          </a:p>
          <a:p>
            <a:pPr lvl="0"/>
            <a:r>
              <a:rPr lang="pt-BR" dirty="0"/>
              <a:t>Mapear as gestantes de risco</a:t>
            </a:r>
          </a:p>
          <a:p>
            <a:pPr lvl="0"/>
            <a:r>
              <a:rPr lang="pt-BR" dirty="0"/>
              <a:t>Promover a Saúde no pré-natal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9512" y="-902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spc="5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Objetivos específicos</a:t>
            </a:r>
            <a:endParaRPr lang="pt-BR" sz="4000" b="1" spc="5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z="3600" dirty="0"/>
              <a:t>Ampliar a cobertura do </a:t>
            </a:r>
            <a:r>
              <a:rPr lang="pt-BR" sz="3600" dirty="0" smtClean="0"/>
              <a:t>pré-natal:</a:t>
            </a:r>
          </a:p>
          <a:p>
            <a:pPr lvl="1"/>
            <a:r>
              <a:rPr lang="pt-BR" sz="3200" dirty="0"/>
              <a:t>Ampliar a cobertura </a:t>
            </a:r>
            <a:r>
              <a:rPr lang="pt-BR" sz="3200" dirty="0" smtClean="0"/>
              <a:t>para 90%</a:t>
            </a:r>
          </a:p>
          <a:p>
            <a:pPr lvl="1"/>
            <a:r>
              <a:rPr lang="pt-BR" sz="3200" dirty="0" smtClean="0"/>
              <a:t>captação </a:t>
            </a:r>
            <a:r>
              <a:rPr lang="pt-BR" sz="3200" dirty="0"/>
              <a:t>de 85% das gestantes </a:t>
            </a:r>
          </a:p>
          <a:p>
            <a:pPr lvl="1"/>
            <a:r>
              <a:rPr lang="pt-BR" sz="3200" dirty="0"/>
              <a:t>primeira consulta </a:t>
            </a:r>
            <a:r>
              <a:rPr lang="pt-BR" sz="3200" dirty="0" smtClean="0"/>
              <a:t>odontológica em 50%</a:t>
            </a:r>
          </a:p>
          <a:p>
            <a:endParaRPr lang="pt-BR" sz="3600" dirty="0"/>
          </a:p>
          <a:p>
            <a:pPr>
              <a:buNone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-902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spc="5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Objetivos e metas específicas</a:t>
            </a:r>
            <a:endParaRPr lang="pt-BR" sz="4000" b="1" spc="5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pt-BR" sz="6700" dirty="0" smtClean="0"/>
              <a:t>Melhorar a adesão ao pré-natal</a:t>
            </a:r>
          </a:p>
          <a:p>
            <a:pPr lvl="1"/>
            <a:r>
              <a:rPr lang="pt-BR" sz="6700" dirty="0" smtClean="0"/>
              <a:t>Busca </a:t>
            </a:r>
            <a:r>
              <a:rPr lang="pt-BR" sz="6700" dirty="0"/>
              <a:t>ativa de 100% das gestantes </a:t>
            </a:r>
            <a:r>
              <a:rPr lang="pt-BR" sz="6700" dirty="0" smtClean="0"/>
              <a:t>faltosas</a:t>
            </a:r>
          </a:p>
          <a:p>
            <a:pPr lvl="0"/>
            <a:r>
              <a:rPr lang="pt-BR" sz="6700" dirty="0" smtClean="0"/>
              <a:t>Melhorar a qualidade da atenção</a:t>
            </a:r>
          </a:p>
          <a:p>
            <a:pPr lvl="1"/>
            <a:r>
              <a:rPr lang="pt-BR" sz="6700" dirty="0"/>
              <a:t>exame ginecológico </a:t>
            </a:r>
            <a:r>
              <a:rPr lang="pt-BR" sz="6700" dirty="0" smtClean="0"/>
              <a:t>trimestral em </a:t>
            </a:r>
            <a:r>
              <a:rPr lang="pt-BR" sz="6700" dirty="0"/>
              <a:t>100% das </a:t>
            </a:r>
            <a:r>
              <a:rPr lang="pt-BR" sz="6700" dirty="0" smtClean="0"/>
              <a:t>gestantes</a:t>
            </a:r>
          </a:p>
          <a:p>
            <a:pPr lvl="1"/>
            <a:r>
              <a:rPr lang="pt-BR" sz="6700" dirty="0"/>
              <a:t>exame de mamas em 100% das gestantes </a:t>
            </a:r>
            <a:endParaRPr lang="pt-BR" sz="6700" dirty="0" smtClean="0"/>
          </a:p>
          <a:p>
            <a:pPr lvl="1"/>
            <a:r>
              <a:rPr lang="pt-BR" sz="6700" dirty="0"/>
              <a:t>Garantir a 100% das </a:t>
            </a:r>
            <a:r>
              <a:rPr lang="pt-BR" sz="6700" dirty="0" smtClean="0"/>
              <a:t>gestantes:</a:t>
            </a:r>
          </a:p>
          <a:p>
            <a:pPr lvl="2"/>
            <a:r>
              <a:rPr lang="pt-BR" sz="6700" dirty="0" smtClean="0"/>
              <a:t>Medicamentos, vacinas, laboratório, orientações...</a:t>
            </a:r>
          </a:p>
          <a:p>
            <a:endParaRPr lang="pt-BR" sz="3800" dirty="0" smtClean="0"/>
          </a:p>
          <a:p>
            <a:endParaRPr lang="pt-BR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9512" y="-902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spc="5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Objetivos e metas específicas</a:t>
            </a:r>
            <a:endParaRPr lang="pt-BR" sz="4000" b="1" spc="5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675</Words>
  <Application>Microsoft Office PowerPoint</Application>
  <PresentationFormat>Apresentação na tela (4:3)</PresentationFormat>
  <Paragraphs>100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  UNIVERSIDADE ABERTA DO SUS - UNASUS  UNIVERSIDADE FEDERAL DE PELOTAS  Curso de Especialização em Saúde da Família  </vt:lpstr>
      <vt:lpstr>Introdução</vt:lpstr>
      <vt:lpstr>Apresentação do PowerPoint</vt:lpstr>
      <vt:lpstr>Apresentação do PowerPoint</vt:lpstr>
      <vt:lpstr>Apresentação do PowerPoint</vt:lpstr>
      <vt:lpstr>Objetivo geral</vt:lpstr>
      <vt:lpstr>Apresentação do PowerPoint</vt:lpstr>
      <vt:lpstr>Apresentação do PowerPoint</vt:lpstr>
      <vt:lpstr>Apresentação do PowerPoint</vt:lpstr>
      <vt:lpstr>Apresentação do PowerPoint</vt:lpstr>
      <vt:lpstr>Metodologia</vt:lpstr>
      <vt:lpstr>Logística</vt:lpstr>
      <vt:lpstr>Resultados</vt:lpstr>
      <vt:lpstr>Figura 1 -Gráfico de proporção de gestantes cadastradas no Programa de Pré-natal e Puerpério.</vt:lpstr>
      <vt:lpstr>Figura 2 - Gráfico de proporção de gestantes captadas no primeiro trimestre de gestação.</vt:lpstr>
      <vt:lpstr>Figura 3 - Gráfico de proporção de gestantes faltosas às consultas que receberam busca ativa.</vt:lpstr>
      <vt:lpstr>Figura 4 - Gráfico de proporção de gestantes com pelo menos um exame ginecológico por trimestre.</vt:lpstr>
      <vt:lpstr>Figura 5 - Gráfico de proporção de gestantes com pelo menos um exame das mamas durante o pré-natal. </vt:lpstr>
      <vt:lpstr>Figura 6 - Gráfico de proporção de gestantes com prescrição de suplementação de sulfato ferroso e ácido fólico. </vt:lpstr>
      <vt:lpstr>Figura 7 - Gráfico de proporção de gestantes com solicitação de exames na primeira consulta.</vt:lpstr>
      <vt:lpstr>Figura 8 - Gráfico de proporção de gestantes com esquema completo da vacina anti-tetânica e hepatite B. </vt:lpstr>
      <vt:lpstr>Figura 9 - Gráfico de proporção de gestantes com avaliação de saúde bucal.</vt:lpstr>
      <vt:lpstr>Figura 10 - Gráfico de proporção de gestantes com exame de puerpério entre 30o e 42o dia de pós-parto. Fonte: Planilha de coleta de dados, EaD/UFPel, 2013</vt:lpstr>
      <vt:lpstr>Figura 11 - Gráfico de proporção de gestantes com registro na ficha espelho de pré-natal/vacinação. </vt:lpstr>
      <vt:lpstr>Figura 12 - Gráfico de proporção de gestantes com avaliação de risco gestacional.</vt:lpstr>
      <vt:lpstr>Figura 13 - Gráfico de proporção de gestantes com avaliação de prioridade de atendimento odontológico.</vt:lpstr>
      <vt:lpstr>Discussão</vt:lpstr>
      <vt:lpstr>Reflexão crítica sobre o processo pessoal de aprendizagem</vt:lpstr>
      <vt:lpstr>Obrigado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- UNASUS  UNIVERSIDADE FEDERAL DE PELOTAS  Curso de Especialização em Saúde da Família</dc:title>
  <dc:creator>Usuario</dc:creator>
  <cp:lastModifiedBy>ALCM</cp:lastModifiedBy>
  <cp:revision>28</cp:revision>
  <dcterms:created xsi:type="dcterms:W3CDTF">2014-02-22T22:27:43Z</dcterms:created>
  <dcterms:modified xsi:type="dcterms:W3CDTF">2014-02-26T08:39:28Z</dcterms:modified>
</cp:coreProperties>
</file>