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6" r:id="rId32"/>
    <p:sldId id="288" r:id="rId33"/>
    <p:sldId id="290" r:id="rId34"/>
    <p:sldId id="289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\Documents\ESPECIALIZA&#199;&#195;O%20EM%20SA&#218;DE%20DA%20FAM&#205;LIA%2004052013\UNIDADE%20III%20Interven&#231;&#227;o\Interven&#231;&#227;o%20Sem%2017%20RELAT&#211;RIO%20DA%20INTERVEN&#199;&#195;O\Planilha%20coleta%20de%20dados%20finais%202%20&#193;LVARO%20JOS&#201;%20CAMPOS%20DE%20ALMEIDA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\Documents\ESPECIALIZA&#199;&#195;O%20EM%20SA&#218;DE%20DA%20FAM&#205;LIA%2004052013\UNIDADE%20III%20Interven&#231;&#227;o\Interven&#231;&#227;o%20Sem%2017%20RELAT&#211;RIO%20DA%20INTERVEN&#199;&#195;O\Planilha%20coleta%20de%20dados%20finais%202%20&#193;LVARO%20JOS&#201;%20CAMPOS%20DE%20ALMEIDA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\Documents\ESPECIALIZA&#199;&#195;O%20EM%20SA&#218;DE%20DA%20FAM&#205;LIA%2004052013\UNIDADE%20III%20Interven&#231;&#227;o\Interven&#231;&#227;o%20Sem%2017%20RELAT&#211;RIO%20DA%20INTERVEN&#199;&#195;O\Planilha%20coleta%20de%20dados%20finais%202%20&#193;LVARO%20JOS&#201;%20CAMPOS%20DE%20ALMEIDA.xls" TargetMode="External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\Documents\ESPECIALIZA&#199;&#195;O%20EM%20SA&#218;DE%20DA%20FAM&#205;LIA%2004052013\UNIDADE%20III%20Interven&#231;&#227;o\Interven&#231;&#227;o%20Sem%2017%20RELAT&#211;RIO%20DA%20INTERVEN&#199;&#195;O\Planilha%20coleta%20de%20dados%20finais%202%20&#193;LVARO%20JOS&#201;%20CAMPOS%20DE%20ALMEIDA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\Documents\ESPECIALIZA&#199;&#195;O%20EM%20SA&#218;DE%20DA%20FAM&#205;LIA%2004052013\UNIDADE%20III%20Interven&#231;&#227;o\Interven&#231;&#227;o%20Sem%2017%20RELAT&#211;RIO%20DA%20INTERVEN&#199;&#195;O\Planilha%20coleta%20de%20dados%20finais%202%20&#193;LVARO%20JOS&#201;%20CAMPOS%20DE%20ALMEIDA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\Documents\ESPECIALIZA&#199;&#195;O%20EM%20SA&#218;DE%20DA%20FAM&#205;LIA%2004052013\UNIDADE%20III%20Interven&#231;&#227;o\Interven&#231;&#227;o%20Sem%2017%20RELAT&#211;RIO%20DA%20INTERVEN&#199;&#195;O\Planilha%20coleta%20de%20dados%20finais%202%20&#193;LVARO%20JOS&#201;%20CAMPOS%20DE%20ALMEIDA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\Documents\ESPECIALIZA&#199;&#195;O%20EM%20SA&#218;DE%20DA%20FAM&#205;LIA%2004052013\UNIDADE%20III%20Interven&#231;&#227;o\Interven&#231;&#227;o%20Sem%2017%20RELAT&#211;RIO%20DA%20INTERVEN&#199;&#195;O\Planilha%20coleta%20de%20dados%20finais%202%20&#193;LVARO%20JOS&#201;%20CAMPOS%20DE%20ALMEIDA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\Documents\ESPECIALIZA&#199;&#195;O%20EM%20SA&#218;DE%20DA%20FAM&#205;LIA%2004052013\UNIDADE%20III%20Interven&#231;&#227;o\Interven&#231;&#227;o%20Sem%2017%20RELAT&#211;RIO%20DA%20INTERVEN&#199;&#195;O\Planilha%20coleta%20de%20dados%20finais%202%20&#193;LVARO%20JOS&#201;%20CAMPOS%20DE%20ALMEIDA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\Documents\ESPECIALIZA&#199;&#195;O%20EM%20SA&#218;DE%20DA%20FAM&#205;LIA%2004052013\UNIDADE%20III%20Interven&#231;&#227;o\Interven&#231;&#227;o%20Sem%2017%20RELAT&#211;RIO%20DA%20INTERVEN&#199;&#195;O\Planilha%20coleta%20de%20dados%20finais%202%20&#193;LVARO%20JOS&#201;%20CAMPOS%20DE%20ALMEIDA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\Documents\ESPECIALIZA&#199;&#195;O%20EM%20SA&#218;DE%20DA%20FAM&#205;LIA%2004052013\UNIDADE%20III%20Interven&#231;&#227;o\Interven&#231;&#227;o%20Sem%2017%20RELAT&#211;RIO%20DA%20INTERVEN&#199;&#195;O\Planilha%20coleta%20de%20dados%20finais%202%20&#193;LVARO%20JOS&#201;%20CAMPOS%20DE%20ALMEIDA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\Documents\ESPECIALIZA&#199;&#195;O%20EM%20SA&#218;DE%20DA%20FAM&#205;LIA%2004052013\UNIDADE%20III%20Interven&#231;&#227;o\Interven&#231;&#227;o%20Sem%2017%20RELAT&#211;RIO%20DA%20INTERVEN&#199;&#195;O\Planilha%20coleta%20de%20dados%20finais%202%20&#193;LVARO%20JOS&#201;%20CAMPOS%20DE%20ALMEIDA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Indicadores!$C$116</c:f>
              <c:strCache>
                <c:ptCount val="1"/>
                <c:pt idx="0">
                  <c:v>Proporção de gestantes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Indicadores!$D$115:$G$115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Indicadores!$D$116:$G$116</c:f>
              <c:numCache>
                <c:formatCode>0.0%</c:formatCode>
                <c:ptCount val="4"/>
                <c:pt idx="0">
                  <c:v>0.70370370370370372</c:v>
                </c:pt>
                <c:pt idx="1">
                  <c:v>0.64864864864864868</c:v>
                </c:pt>
                <c:pt idx="2">
                  <c:v>0.73170731707317072</c:v>
                </c:pt>
                <c:pt idx="3">
                  <c:v>0.91176470588235292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10912"/>
        <c:axId val="20712448"/>
      </c:barChart>
      <c:catAx>
        <c:axId val="2071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0712448"/>
        <c:crosses val="autoZero"/>
        <c:auto val="1"/>
        <c:lblAlgn val="ctr"/>
        <c:lblOffset val="100"/>
        <c:noMultiLvlLbl val="0"/>
      </c:catAx>
      <c:valAx>
        <c:axId val="2071244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07109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vi-VN"/>
              <a:t>Proporção de gestantes com orientação sobre higiene bucal e prevenção de cárie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Indicadores!$C$130</c:f>
              <c:strCache>
                <c:ptCount val="1"/>
                <c:pt idx="0">
                  <c:v>Proporção de gestantes com orientação sobre higiene bucal e prevenção de cárie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Indicadores!$D$129:$G$129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Indicadores!$D$130:$G$130</c:f>
              <c:numCache>
                <c:formatCode>0.0%</c:formatCode>
                <c:ptCount val="4"/>
                <c:pt idx="0">
                  <c:v>0.82608695652173914</c:v>
                </c:pt>
                <c:pt idx="1">
                  <c:v>0.72727272727272729</c:v>
                </c:pt>
                <c:pt idx="2">
                  <c:v>0.78947368421052633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128128"/>
        <c:axId val="62129664"/>
      </c:barChart>
      <c:catAx>
        <c:axId val="6212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129664"/>
        <c:crosses val="autoZero"/>
        <c:auto val="1"/>
        <c:lblAlgn val="ctr"/>
        <c:lblOffset val="100"/>
        <c:noMultiLvlLbl val="0"/>
      </c:catAx>
      <c:valAx>
        <c:axId val="6212966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1281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vi-VN"/>
              <a:t>Proporção de gestantes que receberam orientação nutricional do odontólogo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Indicadores!$C$136</c:f>
              <c:strCache>
                <c:ptCount val="1"/>
                <c:pt idx="0">
                  <c:v>Proporção de gestantes que receberam orientação nutricional do odontólogo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Indicadores!$D$135:$G$135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Indicadores!$D$136:$G$136</c:f>
              <c:numCache>
                <c:formatCode>0.0%</c:formatCode>
                <c:ptCount val="4"/>
                <c:pt idx="0">
                  <c:v>0.34782608695652173</c:v>
                </c:pt>
                <c:pt idx="1">
                  <c:v>0.42424242424242425</c:v>
                </c:pt>
                <c:pt idx="2">
                  <c:v>0.39473684210526316</c:v>
                </c:pt>
                <c:pt idx="3">
                  <c:v>0.35483870967741937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192256"/>
        <c:axId val="56164736"/>
      </c:barChart>
      <c:catAx>
        <c:axId val="6219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164736"/>
        <c:crosses val="autoZero"/>
        <c:auto val="1"/>
        <c:lblAlgn val="ctr"/>
        <c:lblOffset val="100"/>
        <c:noMultiLvlLbl val="0"/>
      </c:catAx>
      <c:valAx>
        <c:axId val="561647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1922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Cobertura de gestantes/ puérperas que receberam ações educativas e preventivas coletivas em saúde bucal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Indicadores!$C$197</c:f>
              <c:strCache>
                <c:ptCount val="1"/>
                <c:pt idx="0">
                  <c:v>Cobertura de gestantes/ puérperas que receberam ações educativas e preventivas coletivas em saúde bucal</c:v>
                </c:pt>
              </c:strCache>
            </c:strRef>
          </c:tx>
          <c:invertIfNegative val="0"/>
          <c:cat>
            <c:strRef>
              <c:f>Indicadores!$D$196:$G$196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Indicadores!$D$197:$G$197</c:f>
              <c:numCache>
                <c:formatCode>0.0%</c:formatCode>
                <c:ptCount val="4"/>
                <c:pt idx="0">
                  <c:v>0.56521739130434778</c:v>
                </c:pt>
                <c:pt idx="1">
                  <c:v>0.66666666666666663</c:v>
                </c:pt>
                <c:pt idx="2">
                  <c:v>0.65789473684210531</c:v>
                </c:pt>
                <c:pt idx="3">
                  <c:v>0.61290322580645162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186368"/>
        <c:axId val="56187904"/>
      </c:barChart>
      <c:catAx>
        <c:axId val="5618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187904"/>
        <c:crosses val="autoZero"/>
        <c:auto val="1"/>
        <c:lblAlgn val="ctr"/>
        <c:lblOffset val="100"/>
        <c:noMultiLvlLbl val="0"/>
      </c:catAx>
      <c:valAx>
        <c:axId val="5618790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61863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txPr>
        <a:bodyPr/>
        <a:lstStyle/>
        <a:p>
          <a:pPr>
            <a:defRPr sz="1200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Indicadores!$C$142</c:f>
              <c:strCache>
                <c:ptCount val="1"/>
                <c:pt idx="0">
                  <c:v>Proporção de recém nascidos  com primeira consulta odontológica</c:v>
                </c:pt>
              </c:strCache>
            </c:strRef>
          </c:tx>
          <c:invertIfNegative val="0"/>
          <c:cat>
            <c:strRef>
              <c:f>Indicadores!$D$141:$G$141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Indicadores!$D$142:$G$142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179776"/>
        <c:axId val="59181312"/>
      </c:barChart>
      <c:catAx>
        <c:axId val="5917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181312"/>
        <c:crosses val="autoZero"/>
        <c:auto val="1"/>
        <c:lblAlgn val="ctr"/>
        <c:lblOffset val="100"/>
        <c:noMultiLvlLbl val="0"/>
      </c:catAx>
      <c:valAx>
        <c:axId val="591813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917977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Cobertura de gestantes faltosas que tiveram consulta odontológica remarcada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Indicadores!$C$161</c:f>
              <c:strCache>
                <c:ptCount val="1"/>
                <c:pt idx="0">
                  <c:v>Cobertura de gestantes faltosas que tiveram consulta odontológica remarcada</c:v>
                </c:pt>
              </c:strCache>
            </c:strRef>
          </c:tx>
          <c:invertIfNegative val="0"/>
          <c:cat>
            <c:strRef>
              <c:f>Indicadores!$D$160:$G$160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Indicadores!$D$161:$G$161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207040"/>
        <c:axId val="59237504"/>
      </c:barChart>
      <c:catAx>
        <c:axId val="5920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237504"/>
        <c:crosses val="autoZero"/>
        <c:auto val="1"/>
        <c:lblAlgn val="ctr"/>
        <c:lblOffset val="100"/>
        <c:noMultiLvlLbl val="0"/>
      </c:catAx>
      <c:valAx>
        <c:axId val="5923750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92070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Cobertura de profissionais da equipe capacitados para atendimento integral em saúde das gestantes e recém-nascidos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Indicadores!$C$209</c:f>
              <c:strCache>
                <c:ptCount val="1"/>
                <c:pt idx="0">
                  <c:v>Cobertura de profissionais da equipe capacitados para atendimento integral em saúde das gestantes e recém-nascidos</c:v>
                </c:pt>
              </c:strCache>
            </c:strRef>
          </c:tx>
          <c:invertIfNegative val="0"/>
          <c:cat>
            <c:strRef>
              <c:f>Indicadores!$D$208:$G$208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Indicadores!$D$209:$G$209</c:f>
              <c:numCache>
                <c:formatCode>0.0%</c:formatCode>
                <c:ptCount val="4"/>
                <c:pt idx="0">
                  <c:v>0.8</c:v>
                </c:pt>
                <c:pt idx="1">
                  <c:v>0.66666666666666663</c:v>
                </c:pt>
                <c:pt idx="2">
                  <c:v>0.46666666666666667</c:v>
                </c:pt>
                <c:pt idx="3">
                  <c:v>0.73333333333333328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283712"/>
        <c:axId val="59293696"/>
      </c:barChart>
      <c:catAx>
        <c:axId val="5928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293696"/>
        <c:crosses val="autoZero"/>
        <c:auto val="1"/>
        <c:lblAlgn val="ctr"/>
        <c:lblOffset val="100"/>
        <c:noMultiLvlLbl val="0"/>
      </c:catAx>
      <c:valAx>
        <c:axId val="5929369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92837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Cobertura de gestantes com exame bucal adequado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Indicadores!$C$173</c:f>
              <c:strCache>
                <c:ptCount val="1"/>
                <c:pt idx="0">
                  <c:v>Cobertura de gestantes com exame bucal adequado</c:v>
                </c:pt>
              </c:strCache>
            </c:strRef>
          </c:tx>
          <c:invertIfNegative val="0"/>
          <c:cat>
            <c:strRef>
              <c:f>Indicadores!$D$172:$G$172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Indicadores!$D$173:$G$173</c:f>
              <c:numCache>
                <c:formatCode>0.0%</c:formatCode>
                <c:ptCount val="4"/>
                <c:pt idx="0">
                  <c:v>0.82608695652173914</c:v>
                </c:pt>
                <c:pt idx="1">
                  <c:v>0.72727272727272729</c:v>
                </c:pt>
                <c:pt idx="2">
                  <c:v>0.78947368421052633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311616"/>
        <c:axId val="59313152"/>
      </c:barChart>
      <c:catAx>
        <c:axId val="5931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313152"/>
        <c:crosses val="autoZero"/>
        <c:auto val="1"/>
        <c:lblAlgn val="ctr"/>
        <c:lblOffset val="100"/>
        <c:noMultiLvlLbl val="0"/>
      </c:catAx>
      <c:valAx>
        <c:axId val="5931315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93116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Cobertura de récem-nascidos com exame bucal adequado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Indicadores!$C$179</c:f>
              <c:strCache>
                <c:ptCount val="1"/>
                <c:pt idx="0">
                  <c:v>Cobertura de récem-nascidos com exame bucal adequado</c:v>
                </c:pt>
              </c:strCache>
            </c:strRef>
          </c:tx>
          <c:invertIfNegative val="0"/>
          <c:cat>
            <c:strRef>
              <c:f>Indicadores!$D$178:$G$178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Indicadores!$D$179:$G$179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445632"/>
        <c:axId val="59447168"/>
      </c:barChart>
      <c:catAx>
        <c:axId val="5944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447168"/>
        <c:crosses val="autoZero"/>
        <c:auto val="1"/>
        <c:lblAlgn val="ctr"/>
        <c:lblOffset val="100"/>
        <c:noMultiLvlLbl val="0"/>
      </c:catAx>
      <c:valAx>
        <c:axId val="5944716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94456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Cobertura de gestantes com registro atualizado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Indicadores!$C$185</c:f>
              <c:strCache>
                <c:ptCount val="1"/>
                <c:pt idx="0">
                  <c:v>Cobertura de gestantes com registro atualizado</c:v>
                </c:pt>
              </c:strCache>
            </c:strRef>
          </c:tx>
          <c:invertIfNegative val="0"/>
          <c:cat>
            <c:strRef>
              <c:f>Indicadores!$D$184:$G$184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Indicadores!$D$185:$G$185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468800"/>
        <c:axId val="59491072"/>
      </c:barChart>
      <c:catAx>
        <c:axId val="5946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491072"/>
        <c:crosses val="autoZero"/>
        <c:auto val="1"/>
        <c:lblAlgn val="ctr"/>
        <c:lblOffset val="100"/>
        <c:noMultiLvlLbl val="0"/>
      </c:catAx>
      <c:valAx>
        <c:axId val="5949107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94688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Cobertura de recém-nascidos com registro atualizado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Indicadores!$C$191</c:f>
              <c:strCache>
                <c:ptCount val="1"/>
                <c:pt idx="0">
                  <c:v>Cobertura de recém-nascidos com registro atualizado</c:v>
                </c:pt>
              </c:strCache>
            </c:strRef>
          </c:tx>
          <c:invertIfNegative val="0"/>
          <c:cat>
            <c:strRef>
              <c:f>Indicadores!$D$190:$G$190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Indicadores!$D$191:$G$191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520896"/>
        <c:axId val="59522432"/>
      </c:barChart>
      <c:catAx>
        <c:axId val="5952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522432"/>
        <c:crosses val="autoZero"/>
        <c:auto val="1"/>
        <c:lblAlgn val="ctr"/>
        <c:lblOffset val="100"/>
        <c:noMultiLvlLbl val="0"/>
      </c:catAx>
      <c:valAx>
        <c:axId val="5952243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95208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Cobertura de puérperas  com a caderneta de saúde da criança do recém-nascido preenchida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Indicadores!$C$203</c:f>
              <c:strCache>
                <c:ptCount val="1"/>
                <c:pt idx="0">
                  <c:v>Cobertura de puérperas  com a caderneta de saúde da criança do recém-nascido preenchida</c:v>
                </c:pt>
              </c:strCache>
            </c:strRef>
          </c:tx>
          <c:invertIfNegative val="0"/>
          <c:cat>
            <c:strRef>
              <c:f>Indicadores!$D$202:$G$202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Indicadores!$D$203:$G$203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75648"/>
        <c:axId val="62077184"/>
      </c:barChart>
      <c:catAx>
        <c:axId val="6207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077184"/>
        <c:crosses val="autoZero"/>
        <c:auto val="1"/>
        <c:lblAlgn val="ctr"/>
        <c:lblOffset val="100"/>
        <c:noMultiLvlLbl val="0"/>
      </c:catAx>
      <c:valAx>
        <c:axId val="6207718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20756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0.16327</cdr:x>
      <cdr:y>0.45652</cdr:y>
    </cdr:from>
    <cdr:to>
      <cdr:x>0.23469</cdr:x>
      <cdr:y>0.56522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52128" y="1512169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70,4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0.38776</cdr:x>
      <cdr:y>0.5</cdr:y>
    </cdr:from>
    <cdr:to>
      <cdr:x>0.45918</cdr:x>
      <cdr:y>0.6087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736304" y="1656185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64,9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0.61224</cdr:x>
      <cdr:y>0.45652</cdr:y>
    </cdr:from>
    <cdr:to>
      <cdr:x>0.68367</cdr:x>
      <cdr:y>0.56522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320480" y="1512169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73,2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0.83673</cdr:x>
      <cdr:y>0.30435</cdr:y>
    </cdr:from>
    <cdr:to>
      <cdr:x>0.91837</cdr:x>
      <cdr:y>0.41304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5904656" y="1008113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91,2</a:t>
          </a:r>
          <a:endParaRPr lang="pt-BR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901C-CDD0-4065-880B-6C1A85320653}" type="datetimeFigureOut">
              <a:rPr lang="pt-BR" smtClean="0"/>
              <a:t>09/05/2013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3DBE-899A-4ACC-B08D-BB891E7738F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901C-CDD0-4065-880B-6C1A85320653}" type="datetimeFigureOut">
              <a:rPr lang="pt-BR" smtClean="0"/>
              <a:t>09/05/2013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3DBE-899A-4ACC-B08D-BB891E7738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901C-CDD0-4065-880B-6C1A85320653}" type="datetimeFigureOut">
              <a:rPr lang="pt-BR" smtClean="0"/>
              <a:t>09/05/2013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3DBE-899A-4ACC-B08D-BB891E7738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901C-CDD0-4065-880B-6C1A85320653}" type="datetimeFigureOut">
              <a:rPr lang="pt-BR" smtClean="0"/>
              <a:t>09/05/2013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3DBE-899A-4ACC-B08D-BB891E7738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901C-CDD0-4065-880B-6C1A85320653}" type="datetimeFigureOut">
              <a:rPr lang="pt-BR" smtClean="0"/>
              <a:t>09/05/2013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733DBE-899A-4ACC-B08D-BB891E7738F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901C-CDD0-4065-880B-6C1A85320653}" type="datetimeFigureOut">
              <a:rPr lang="pt-BR" smtClean="0"/>
              <a:t>09/05/2013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3DBE-899A-4ACC-B08D-BB891E7738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901C-CDD0-4065-880B-6C1A85320653}" type="datetimeFigureOut">
              <a:rPr lang="pt-BR" smtClean="0"/>
              <a:t>09/05/2013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3DBE-899A-4ACC-B08D-BB891E7738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901C-CDD0-4065-880B-6C1A85320653}" type="datetimeFigureOut">
              <a:rPr lang="pt-BR" smtClean="0"/>
              <a:t>09/05/2013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3DBE-899A-4ACC-B08D-BB891E7738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901C-CDD0-4065-880B-6C1A85320653}" type="datetimeFigureOut">
              <a:rPr lang="pt-BR" smtClean="0"/>
              <a:t>09/05/2013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3DBE-899A-4ACC-B08D-BB891E7738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901C-CDD0-4065-880B-6C1A85320653}" type="datetimeFigureOut">
              <a:rPr lang="pt-BR" smtClean="0"/>
              <a:t>09/05/2013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3DBE-899A-4ACC-B08D-BB891E7738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901C-CDD0-4065-880B-6C1A85320653}" type="datetimeFigureOut">
              <a:rPr lang="pt-BR" smtClean="0"/>
              <a:t>09/05/2013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3DBE-899A-4ACC-B08D-BB891E7738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84901C-CDD0-4065-880B-6C1A85320653}" type="datetimeFigureOut">
              <a:rPr lang="pt-BR" smtClean="0"/>
              <a:t>09/05/2013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733DBE-899A-4ACC-B08D-BB891E7738F7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fpel.edu.br/cic/2011/anais/pdf/CB/CB_01208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04856" cy="1584176"/>
          </a:xfrm>
        </p:spPr>
        <p:txBody>
          <a:bodyPr>
            <a:normAutofit fontScale="90000"/>
          </a:bodyPr>
          <a:lstStyle/>
          <a:p>
            <a:r>
              <a:rPr lang="pt-BR" sz="3200" cap="none" dirty="0" smtClean="0">
                <a:solidFill>
                  <a:schemeClr val="bg1"/>
                </a:solidFill>
              </a:rPr>
              <a:t>Universidade Federal de Pelotas – </a:t>
            </a:r>
            <a:r>
              <a:rPr lang="pt-BR" sz="3200" cap="none" dirty="0" err="1" smtClean="0">
                <a:solidFill>
                  <a:schemeClr val="bg1"/>
                </a:solidFill>
              </a:rPr>
              <a:t>UFPel</a:t>
            </a:r>
            <a:r>
              <a:rPr lang="pt-BR" sz="3200" cap="none" dirty="0" smtClean="0">
                <a:solidFill>
                  <a:schemeClr val="bg1"/>
                </a:solidFill>
              </a:rPr>
              <a:t/>
            </a:r>
            <a:br>
              <a:rPr lang="pt-BR" sz="3200" cap="none" dirty="0" smtClean="0">
                <a:solidFill>
                  <a:schemeClr val="bg1"/>
                </a:solidFill>
              </a:rPr>
            </a:br>
            <a:r>
              <a:rPr lang="pt-BR" sz="3200" dirty="0" smtClean="0">
                <a:solidFill>
                  <a:schemeClr val="bg1"/>
                </a:solidFill>
              </a:rPr>
              <a:t>Ensino à Distância – </a:t>
            </a:r>
            <a:r>
              <a:rPr lang="pt-BR" sz="3200" dirty="0" err="1" smtClean="0">
                <a:solidFill>
                  <a:schemeClr val="bg1"/>
                </a:solidFill>
              </a:rPr>
              <a:t>EaD</a:t>
            </a:r>
            <a:r>
              <a:rPr lang="pt-BR" sz="3200" dirty="0" smtClean="0">
                <a:solidFill>
                  <a:schemeClr val="bg1"/>
                </a:solidFill>
              </a:rPr>
              <a:t/>
            </a:r>
            <a:br>
              <a:rPr lang="pt-BR" sz="3200" dirty="0" smtClean="0">
                <a:solidFill>
                  <a:schemeClr val="bg1"/>
                </a:solidFill>
              </a:rPr>
            </a:br>
            <a:r>
              <a:rPr lang="pt-BR" sz="3200" dirty="0" smtClean="0">
                <a:solidFill>
                  <a:schemeClr val="bg1"/>
                </a:solidFill>
              </a:rPr>
              <a:t>Especialização em Saúde da Família</a:t>
            </a:r>
            <a:endParaRPr lang="pt-BR" sz="3200" cap="none" dirty="0">
              <a:solidFill>
                <a:schemeClr val="bg1"/>
              </a:solidFill>
            </a:endParaRP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51216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          </a:t>
            </a:r>
            <a:r>
              <a:rPr lang="pt-BR" sz="2400" dirty="0">
                <a:solidFill>
                  <a:schemeClr val="bg1"/>
                </a:solidFill>
              </a:rPr>
              <a:t>QUALIFICAÇÃO DA SAÚDE BUCAL NO PRÉ-NATAL E PUERPÉRIO </a:t>
            </a:r>
            <a:br>
              <a:rPr lang="pt-BR" sz="2400" dirty="0">
                <a:solidFill>
                  <a:schemeClr val="bg1"/>
                </a:solidFill>
              </a:rPr>
            </a:br>
            <a:r>
              <a:rPr lang="pt-BR" sz="2400" dirty="0">
                <a:solidFill>
                  <a:schemeClr val="bg1"/>
                </a:solidFill>
              </a:rPr>
              <a:t>NA UNIDADE DE SAÚDE DA FAMÍLIA ANÍSIA CAROLINA DA SILVA – </a:t>
            </a:r>
            <a:br>
              <a:rPr lang="pt-BR" sz="2400" dirty="0">
                <a:solidFill>
                  <a:schemeClr val="bg1"/>
                </a:solidFill>
              </a:rPr>
            </a:br>
            <a:r>
              <a:rPr lang="pt-BR" sz="2400" dirty="0">
                <a:solidFill>
                  <a:schemeClr val="bg1"/>
                </a:solidFill>
              </a:rPr>
              <a:t>SANTO ESTÊVÃO /BA.</a:t>
            </a:r>
            <a:r>
              <a:rPr lang="pt-BR" dirty="0" smtClean="0">
                <a:solidFill>
                  <a:schemeClr val="bg2"/>
                </a:solidFill>
              </a:rPr>
              <a:t>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0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1. Ampliar a cobertura de primeira consulta odontológica para 60% das gestantes e 60% dos recém-nascidos (com 1 mês de idade</a:t>
            </a:r>
            <a:r>
              <a:rPr lang="pt-BR" dirty="0" smtClean="0"/>
              <a:t>) </a:t>
            </a:r>
            <a:r>
              <a:rPr lang="pt-BR" sz="2000" dirty="0" smtClean="0"/>
              <a:t>(o.e.1-AC)</a:t>
            </a:r>
            <a:endParaRPr lang="pt-BR" sz="2000" dirty="0"/>
          </a:p>
          <a:p>
            <a:r>
              <a:rPr lang="pt-BR" dirty="0"/>
              <a:t>2. Realizar visita domiciliar em 100% de gestantes e recém-nascidos acamados ou com problemas de mobilidade </a:t>
            </a:r>
            <a:r>
              <a:rPr lang="pt-BR" dirty="0" smtClean="0"/>
              <a:t>física </a:t>
            </a:r>
            <a:r>
              <a:rPr lang="pt-BR" sz="2000" dirty="0" smtClean="0"/>
              <a:t>(o.e.1-AC)</a:t>
            </a:r>
            <a:endParaRPr lang="pt-BR" sz="2000" dirty="0"/>
          </a:p>
          <a:p>
            <a:r>
              <a:rPr lang="pt-BR" dirty="0"/>
              <a:t>3. Fazer busca ativa de 50% das gestantes e recém-nascidos faltosos às </a:t>
            </a:r>
            <a:r>
              <a:rPr lang="pt-BR" dirty="0" smtClean="0"/>
              <a:t>consultas </a:t>
            </a:r>
            <a:r>
              <a:rPr lang="pt-BR" sz="2000" dirty="0" smtClean="0"/>
              <a:t>(o.e.2-MAA)</a:t>
            </a:r>
            <a:endParaRPr lang="pt-BR" sz="2000" dirty="0"/>
          </a:p>
          <a:p>
            <a:pPr marL="13716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5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4. Capacitar 100% dos profissionais da equipe para o atendimento integral em saúde da gestante e do </a:t>
            </a:r>
            <a:r>
              <a:rPr lang="pt-BR" dirty="0" smtClean="0"/>
              <a:t>recém-nascido </a:t>
            </a:r>
            <a:r>
              <a:rPr lang="pt-BR" sz="2000" dirty="0" smtClean="0"/>
              <a:t>(o.e.3-MQA)</a:t>
            </a:r>
            <a:endParaRPr lang="pt-BR" sz="20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pt-BR" dirty="0" smtClean="0"/>
              <a:t>5. Realizar exame bucal adequado em 60% das gestantes e dos recém-nascidos </a:t>
            </a:r>
            <a:r>
              <a:rPr lang="pt-BR" sz="2000" dirty="0">
                <a:solidFill>
                  <a:prstClr val="white"/>
                </a:solidFill>
              </a:rPr>
              <a:t>(o.e.3-MQA</a:t>
            </a:r>
            <a:r>
              <a:rPr lang="pt-BR" sz="2000" dirty="0" smtClean="0">
                <a:solidFill>
                  <a:prstClr val="white"/>
                </a:solidFill>
              </a:rPr>
              <a:t>)</a:t>
            </a:r>
            <a:endParaRPr lang="pt-BR" dirty="0" smtClean="0"/>
          </a:p>
          <a:p>
            <a:r>
              <a:rPr lang="pt-BR" dirty="0" smtClean="0"/>
              <a:t>6</a:t>
            </a:r>
            <a:r>
              <a:rPr lang="pt-BR" dirty="0"/>
              <a:t>. Manter registro atualizado em planilha e/ou prontuário de 100% das gestantes e recém-nascidos </a:t>
            </a:r>
            <a:r>
              <a:rPr lang="pt-BR" dirty="0" smtClean="0"/>
              <a:t>cadastrados </a:t>
            </a:r>
            <a:r>
              <a:rPr lang="pt-BR" sz="2000" dirty="0" smtClean="0"/>
              <a:t>(o.e.4-MRI)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27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pt-BR" dirty="0"/>
              <a:t>7. Preencher a Caderneta de Saúde da Criança do recém-nascido para todas as puérperas atendidas na </a:t>
            </a:r>
            <a:r>
              <a:rPr lang="pt-BR" dirty="0" smtClean="0"/>
              <a:t>UBS  </a:t>
            </a:r>
            <a:r>
              <a:rPr lang="pt-BR" sz="2000" dirty="0">
                <a:solidFill>
                  <a:prstClr val="white"/>
                </a:solidFill>
              </a:rPr>
              <a:t>(o.e.4-MRI</a:t>
            </a:r>
            <a:r>
              <a:rPr lang="pt-BR" sz="2000" dirty="0" smtClean="0">
                <a:solidFill>
                  <a:prstClr val="white"/>
                </a:solidFill>
              </a:rPr>
              <a:t>)</a:t>
            </a:r>
            <a:r>
              <a:rPr lang="pt-BR" dirty="0" smtClean="0"/>
              <a:t> 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pt-BR" dirty="0"/>
              <a:t>8. Dar orientações para 60% das gestantes e puérperas em relação a sua higiene bucal e a do recém-nascido e sobre prevenção dos principais problemas bucais na gestação e para o </a:t>
            </a:r>
            <a:r>
              <a:rPr lang="pt-BR" dirty="0" smtClean="0"/>
              <a:t>recém-nascido  </a:t>
            </a:r>
            <a:r>
              <a:rPr lang="pt-BR" sz="2000" dirty="0">
                <a:solidFill>
                  <a:prstClr val="white"/>
                </a:solidFill>
              </a:rPr>
              <a:t>(</a:t>
            </a:r>
            <a:r>
              <a:rPr lang="pt-BR" sz="2000" dirty="0" smtClean="0">
                <a:solidFill>
                  <a:prstClr val="white"/>
                </a:solidFill>
              </a:rPr>
              <a:t>o.e.5-PSB)</a:t>
            </a:r>
            <a:endParaRPr lang="pt-BR" dirty="0">
              <a:solidFill>
                <a:prstClr val="white"/>
              </a:solidFill>
            </a:endParaRPr>
          </a:p>
          <a:p>
            <a:endParaRPr lang="pt-BR" dirty="0"/>
          </a:p>
          <a:p>
            <a:pPr marL="13716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34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pt-BR" dirty="0" smtClean="0"/>
              <a:t>9. Dar orientações nutricionais e sobre aleitamento materno para 60% das gestantes e puérperas </a:t>
            </a:r>
            <a:r>
              <a:rPr lang="pt-BR" sz="2000" dirty="0">
                <a:solidFill>
                  <a:prstClr val="white"/>
                </a:solidFill>
              </a:rPr>
              <a:t>(o.e.5-PSB</a:t>
            </a:r>
            <a:r>
              <a:rPr lang="pt-BR" sz="2000" dirty="0" smtClean="0">
                <a:solidFill>
                  <a:prstClr val="white"/>
                </a:solidFill>
              </a:rPr>
              <a:t>)</a:t>
            </a:r>
            <a:endParaRPr lang="pt-BR" dirty="0" smtClean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pt-BR" dirty="0" smtClean="0"/>
              <a:t>10</a:t>
            </a:r>
            <a:r>
              <a:rPr lang="pt-BR" dirty="0"/>
              <a:t>. Ofertar ações educativas e preventivas coletivas em saúde bucal para gestantes e puérperas com regularidade </a:t>
            </a:r>
            <a:r>
              <a:rPr lang="pt-BR" dirty="0" smtClean="0"/>
              <a:t>mensal </a:t>
            </a:r>
            <a:r>
              <a:rPr lang="pt-BR" sz="2000" dirty="0" smtClean="0">
                <a:solidFill>
                  <a:prstClr val="white"/>
                </a:solidFill>
              </a:rPr>
              <a:t>(</a:t>
            </a:r>
            <a:r>
              <a:rPr lang="pt-BR" sz="2000" dirty="0">
                <a:solidFill>
                  <a:prstClr val="white"/>
                </a:solidFill>
              </a:rPr>
              <a:t>o.e.5-PSB</a:t>
            </a:r>
            <a:r>
              <a:rPr lang="pt-BR" sz="2000" dirty="0" smtClean="0">
                <a:solidFill>
                  <a:prstClr val="white"/>
                </a:solidFill>
              </a:rPr>
              <a:t>)</a:t>
            </a:r>
            <a:r>
              <a:rPr lang="pt-BR" dirty="0" smtClean="0"/>
              <a:t> 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pt-BR" dirty="0"/>
              <a:t>11. Realizar ações de promoção à saúde e prevenção de doenças bucais em 100% das famílias das </a:t>
            </a:r>
            <a:r>
              <a:rPr lang="pt-BR" dirty="0" smtClean="0"/>
              <a:t>gestantes </a:t>
            </a:r>
            <a:r>
              <a:rPr lang="pt-BR" sz="2000" dirty="0">
                <a:solidFill>
                  <a:prstClr val="white"/>
                </a:solidFill>
              </a:rPr>
              <a:t>(</a:t>
            </a:r>
            <a:r>
              <a:rPr lang="pt-BR" sz="2000" dirty="0" smtClean="0">
                <a:solidFill>
                  <a:prstClr val="white"/>
                </a:solidFill>
              </a:rPr>
              <a:t>o.e.6-RAPSPD)</a:t>
            </a:r>
            <a:endParaRPr lang="pt-BR" dirty="0">
              <a:solidFill>
                <a:prstClr val="white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444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Ações realizadas</a:t>
            </a:r>
          </a:p>
          <a:p>
            <a:pPr lvl="1"/>
            <a:r>
              <a:rPr lang="pt-BR" dirty="0"/>
              <a:t>C</a:t>
            </a:r>
            <a:r>
              <a:rPr lang="pt-BR" dirty="0" smtClean="0"/>
              <a:t>adastrados </a:t>
            </a:r>
            <a:r>
              <a:rPr lang="pt-BR" dirty="0"/>
              <a:t>no </a:t>
            </a:r>
            <a:r>
              <a:rPr lang="pt-BR" dirty="0" smtClean="0"/>
              <a:t>programa</a:t>
            </a:r>
          </a:p>
          <a:p>
            <a:pPr lvl="1"/>
            <a:r>
              <a:rPr lang="pt-BR" dirty="0" smtClean="0"/>
              <a:t>Atendimentos </a:t>
            </a:r>
            <a:r>
              <a:rPr lang="pt-BR" dirty="0"/>
              <a:t>e/ou procedimentos em saúde bucal</a:t>
            </a:r>
            <a:endParaRPr lang="pt-BR" dirty="0" smtClean="0"/>
          </a:p>
          <a:p>
            <a:pPr lvl="1"/>
            <a:r>
              <a:rPr lang="pt-BR" dirty="0" smtClean="0"/>
              <a:t>Frequência às consultas</a:t>
            </a:r>
          </a:p>
          <a:p>
            <a:pPr lvl="1"/>
            <a:r>
              <a:rPr lang="pt-BR" dirty="0" smtClean="0"/>
              <a:t>Profissionais treinados</a:t>
            </a:r>
          </a:p>
          <a:p>
            <a:pPr lvl="1"/>
            <a:r>
              <a:rPr lang="pt-BR" dirty="0" smtClean="0"/>
              <a:t>Registro das informações</a:t>
            </a:r>
          </a:p>
          <a:p>
            <a:pPr lvl="1"/>
            <a:r>
              <a:rPr lang="pt-BR" dirty="0" smtClean="0"/>
              <a:t>Orientações dadas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407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Ações realizadas (continuação)</a:t>
            </a:r>
          </a:p>
          <a:p>
            <a:pPr lvl="1"/>
            <a:r>
              <a:rPr lang="pt-BR" dirty="0" smtClean="0"/>
              <a:t>Presença às palestras</a:t>
            </a:r>
          </a:p>
          <a:p>
            <a:pPr lvl="1"/>
            <a:r>
              <a:rPr lang="pt-BR" dirty="0" smtClean="0"/>
              <a:t>Acolhimento e  consultas</a:t>
            </a:r>
          </a:p>
          <a:p>
            <a:pPr lvl="1"/>
            <a:r>
              <a:rPr lang="pt-BR" dirty="0" smtClean="0"/>
              <a:t>Protocolos</a:t>
            </a:r>
          </a:p>
          <a:p>
            <a:pPr lvl="1"/>
            <a:r>
              <a:rPr lang="pt-BR" dirty="0" smtClean="0"/>
              <a:t>Material e formulários</a:t>
            </a:r>
          </a:p>
          <a:p>
            <a:pPr lvl="1"/>
            <a:r>
              <a:rPr lang="pt-BR" dirty="0" smtClean="0"/>
              <a:t>Palestras</a:t>
            </a:r>
          </a:p>
          <a:p>
            <a:pPr lvl="1"/>
            <a:r>
              <a:rPr lang="pt-BR" dirty="0" smtClean="0"/>
              <a:t>“Escuta da comunidade”</a:t>
            </a:r>
          </a:p>
          <a:p>
            <a:pPr marL="585216" lvl="1" indent="0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31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</a:p>
          <a:p>
            <a:pPr lvl="1"/>
            <a:r>
              <a:rPr lang="pt-BR" dirty="0" smtClean="0"/>
              <a:t>Capacitação - reuniões</a:t>
            </a:r>
          </a:p>
          <a:p>
            <a:pPr lvl="1"/>
            <a:r>
              <a:rPr lang="pt-BR" dirty="0" smtClean="0"/>
              <a:t>Protocolos </a:t>
            </a:r>
          </a:p>
          <a:p>
            <a:pPr lvl="1"/>
            <a:r>
              <a:rPr lang="pt-BR" dirty="0" smtClean="0"/>
              <a:t>Livro, ficha espelho, caderneta de saúde da criança e prontuários</a:t>
            </a:r>
          </a:p>
          <a:p>
            <a:pPr lvl="1"/>
            <a:r>
              <a:rPr lang="pt-BR" dirty="0" smtClean="0"/>
              <a:t>Planilha de coleta de dados</a:t>
            </a:r>
          </a:p>
          <a:p>
            <a:pPr marL="585216" lvl="1" indent="0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35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Logística (continuação)</a:t>
            </a:r>
          </a:p>
          <a:p>
            <a:pPr lvl="1"/>
            <a:r>
              <a:rPr lang="pt-BR" dirty="0" smtClean="0"/>
              <a:t>Palestras</a:t>
            </a:r>
            <a:endParaRPr lang="pt-BR" dirty="0"/>
          </a:p>
          <a:p>
            <a:pPr lvl="1"/>
            <a:r>
              <a:rPr lang="pt-BR" dirty="0"/>
              <a:t>C</a:t>
            </a:r>
            <a:r>
              <a:rPr lang="pt-BR" dirty="0" smtClean="0"/>
              <a:t>artazes</a:t>
            </a:r>
            <a:r>
              <a:rPr lang="pt-BR" dirty="0"/>
              <a:t>, fotos e vídeos</a:t>
            </a:r>
          </a:p>
          <a:p>
            <a:pPr lvl="1"/>
            <a:r>
              <a:rPr lang="pt-BR" dirty="0"/>
              <a:t>Atendimento </a:t>
            </a:r>
            <a:r>
              <a:rPr lang="pt-BR" dirty="0" smtClean="0"/>
              <a:t>odontológico X Pré-natal</a:t>
            </a:r>
            <a:endParaRPr lang="pt-BR" dirty="0"/>
          </a:p>
          <a:p>
            <a:pPr lvl="1"/>
            <a:r>
              <a:rPr lang="pt-BR" dirty="0" smtClean="0"/>
              <a:t>Satisfação do usuário</a:t>
            </a:r>
          </a:p>
          <a:p>
            <a:pPr lvl="1"/>
            <a:r>
              <a:rPr lang="pt-BR" dirty="0" smtClean="0"/>
              <a:t>Parceiras - socialização (escola)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96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460574"/>
              </p:ext>
            </p:extLst>
          </p:nvPr>
        </p:nvGraphicFramePr>
        <p:xfrm>
          <a:off x="1115616" y="2547446"/>
          <a:ext cx="6552728" cy="2897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573325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1. Proporção de gestantes com primeira consulta odontológica.</a:t>
            </a:r>
            <a:endParaRPr lang="pt-BR" dirty="0"/>
          </a:p>
          <a:p>
            <a:r>
              <a:rPr lang="pt-BR" dirty="0"/>
              <a:t>Fonte: Planilha de coleta de dados, 2012-2013.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15616" y="1412776"/>
            <a:ext cx="6768752" cy="113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pt-BR" dirty="0" smtClean="0"/>
              <a:t>Meta: </a:t>
            </a:r>
            <a:r>
              <a:rPr lang="pt-BR" dirty="0">
                <a:latin typeface="Calibri"/>
                <a:ea typeface="Calibri"/>
                <a:cs typeface="Times New Roman"/>
              </a:rPr>
              <a:t>1. Ampliar a cobertura de primeira consulta odontológica para 60% das gestantes e 60% dos recém-nascidos (com 1 mês de idade).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9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graphicFrame>
        <p:nvGraphicFramePr>
          <p:cNvPr id="17" name="Espaço Reservado para Conteúdo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903519"/>
              </p:ext>
            </p:extLst>
          </p:nvPr>
        </p:nvGraphicFramePr>
        <p:xfrm>
          <a:off x="1187624" y="2492895"/>
          <a:ext cx="6696744" cy="288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CaixaDeTexto 17"/>
          <p:cNvSpPr txBox="1"/>
          <p:nvPr/>
        </p:nvSpPr>
        <p:spPr>
          <a:xfrm>
            <a:off x="1187624" y="1414517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 1: Ampliar a cobertura de primeira consulta odontológica para 60% das gestantes e 60% dos recém-nascidos (com 1 mês de idade).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87624" y="5674022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2. Proporção de recém-nascidos com primeira consulta odontológica</a:t>
            </a:r>
            <a:r>
              <a:rPr lang="pt-BR" dirty="0"/>
              <a:t>.</a:t>
            </a:r>
          </a:p>
          <a:p>
            <a:r>
              <a:rPr lang="pt-BR" dirty="0"/>
              <a:t>Fonte: Planilha de coleta de dados, 2012-2013.</a:t>
            </a:r>
          </a:p>
        </p:txBody>
      </p:sp>
    </p:spTree>
    <p:extLst>
      <p:ext uri="{BB962C8B-B14F-4D97-AF65-F5344CB8AC3E}">
        <p14:creationId xmlns:p14="http://schemas.microsoft.com/office/powerpoint/2010/main" val="27635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04856" cy="2808312"/>
          </a:xfrm>
        </p:spPr>
        <p:txBody>
          <a:bodyPr>
            <a:normAutofit/>
          </a:bodyPr>
          <a:lstStyle/>
          <a:p>
            <a:r>
              <a:rPr lang="pt-BR" sz="3200" cap="none" dirty="0" smtClean="0">
                <a:solidFill>
                  <a:schemeClr val="bg1"/>
                </a:solidFill>
              </a:rPr>
              <a:t>QUALIFICAÇÃO DA SAÚDE BUCAL NO PRÉ-NATAL E PUERPÉRIO </a:t>
            </a:r>
            <a:br>
              <a:rPr lang="pt-BR" sz="3200" cap="none" dirty="0" smtClean="0">
                <a:solidFill>
                  <a:schemeClr val="bg1"/>
                </a:solidFill>
              </a:rPr>
            </a:br>
            <a:r>
              <a:rPr lang="pt-BR" sz="3200" cap="none" dirty="0" smtClean="0">
                <a:solidFill>
                  <a:schemeClr val="bg1"/>
                </a:solidFill>
              </a:rPr>
              <a:t>NA UNIDADE DE SAÚDE DA FAMÍLIA ANÍSIA CAROLINA DA SILVA – </a:t>
            </a:r>
            <a:br>
              <a:rPr lang="pt-BR" sz="3200" cap="none" dirty="0" smtClean="0">
                <a:solidFill>
                  <a:schemeClr val="bg1"/>
                </a:solidFill>
              </a:rPr>
            </a:br>
            <a:r>
              <a:rPr lang="pt-BR" sz="3200" cap="none" dirty="0" smtClean="0">
                <a:solidFill>
                  <a:schemeClr val="bg1"/>
                </a:solidFill>
              </a:rPr>
              <a:t>SANTO ESTÊVÃO /BA.</a:t>
            </a:r>
            <a:endParaRPr lang="pt-BR" sz="3200" cap="none" dirty="0">
              <a:solidFill>
                <a:schemeClr val="bg1"/>
              </a:solidFill>
            </a:endParaRP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223224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           </a:t>
            </a:r>
            <a:r>
              <a:rPr lang="pt-BR" dirty="0" smtClean="0">
                <a:solidFill>
                  <a:schemeClr val="bg1"/>
                </a:solidFill>
              </a:rPr>
              <a:t>Álvaro José Campos de Almeida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Orientadora: </a:t>
            </a:r>
            <a:r>
              <a:rPr lang="pt-BR" dirty="0" err="1" smtClean="0">
                <a:solidFill>
                  <a:schemeClr val="bg1"/>
                </a:solidFill>
              </a:rPr>
              <a:t>Mirelle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Saes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err="1" smtClean="0">
                <a:solidFill>
                  <a:schemeClr val="bg1"/>
                </a:solidFill>
              </a:rPr>
              <a:t>Co-orientadora</a:t>
            </a:r>
            <a:r>
              <a:rPr lang="pt-BR" dirty="0" smtClean="0">
                <a:solidFill>
                  <a:schemeClr val="bg1"/>
                </a:solidFill>
              </a:rPr>
              <a:t>: ...............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333064"/>
              </p:ext>
            </p:extLst>
          </p:nvPr>
        </p:nvGraphicFramePr>
        <p:xfrm>
          <a:off x="1187624" y="2492896"/>
          <a:ext cx="65527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115616" y="1412776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 3: Fazer busca ativa de 50% das gestantes e recém-nascidos faltosos às consultas.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87624" y="5674022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3. Proporção de gestantes faltosas que tiveram consulta odontológica remarcada (busca ativa).</a:t>
            </a:r>
          </a:p>
          <a:p>
            <a:r>
              <a:rPr lang="pt-BR" dirty="0"/>
              <a:t>Fonte: Planilha de coleta de dados, 2012-2013.</a:t>
            </a:r>
          </a:p>
        </p:txBody>
      </p:sp>
    </p:spTree>
    <p:extLst>
      <p:ext uri="{BB962C8B-B14F-4D97-AF65-F5344CB8AC3E}">
        <p14:creationId xmlns:p14="http://schemas.microsoft.com/office/powerpoint/2010/main" val="31712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783390"/>
              </p:ext>
            </p:extLst>
          </p:nvPr>
        </p:nvGraphicFramePr>
        <p:xfrm>
          <a:off x="1187624" y="2276872"/>
          <a:ext cx="6552728" cy="3168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87624" y="141277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 4: Capacitar 100% dos profissionais da equipe para o atendimento integral em saúde da gestante e do recém-nascido.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87624" y="5589240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4. Proporção dos profissionais da equipe capacitados para o atendimento integral em saúde da gestante e do recém-nascido.</a:t>
            </a:r>
          </a:p>
          <a:p>
            <a:r>
              <a:rPr lang="pt-BR" dirty="0"/>
              <a:t>Fonte: Planilha de coleta de dados, 2012-2013.</a:t>
            </a:r>
          </a:p>
        </p:txBody>
      </p:sp>
    </p:spTree>
    <p:extLst>
      <p:ext uri="{BB962C8B-B14F-4D97-AF65-F5344CB8AC3E}">
        <p14:creationId xmlns:p14="http://schemas.microsoft.com/office/powerpoint/2010/main" val="23424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492865"/>
              </p:ext>
            </p:extLst>
          </p:nvPr>
        </p:nvGraphicFramePr>
        <p:xfrm>
          <a:off x="1187624" y="2564905"/>
          <a:ext cx="6552728" cy="288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87624" y="1414517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 5: Realizar exame bucal adequado em 60% das gestantes e dos recém-nascidos.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87624" y="5589240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5. Proporção de gestantes com exame bucal adequado.</a:t>
            </a:r>
          </a:p>
          <a:p>
            <a:r>
              <a:rPr lang="pt-BR" dirty="0"/>
              <a:t>Fonte: Planilha de coleta de dados, 2012-2013.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385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690514"/>
              </p:ext>
            </p:extLst>
          </p:nvPr>
        </p:nvGraphicFramePr>
        <p:xfrm>
          <a:off x="1187624" y="2492897"/>
          <a:ext cx="6552728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87624" y="1414517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 5: Realizar exame bucal adequado em 60% das gestantes e dos recém-nascidos.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87624" y="558924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6. Proporção de recém-nascidos com exame bucal adequado.</a:t>
            </a:r>
          </a:p>
          <a:p>
            <a:r>
              <a:rPr lang="pt-BR" dirty="0"/>
              <a:t>Fonte: Planilha de coleta de dados, 2012-2013.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641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070757"/>
              </p:ext>
            </p:extLst>
          </p:nvPr>
        </p:nvGraphicFramePr>
        <p:xfrm>
          <a:off x="1187624" y="2564903"/>
          <a:ext cx="6552728" cy="288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87624" y="141277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 6: Manter registro atualizado em planilha e/ou prontuário de 100% das gestantes e recém-nascidos cadastrados.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87624" y="5602014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7. Proporção de gestantes com registro atualizado em planilha e/ou prontuário</a:t>
            </a:r>
            <a:r>
              <a:rPr lang="pt-BR" dirty="0"/>
              <a:t>.</a:t>
            </a:r>
          </a:p>
          <a:p>
            <a:r>
              <a:rPr lang="pt-BR" dirty="0"/>
              <a:t>Fonte: Planilha de coleta de dados, 2012-2013.</a:t>
            </a:r>
          </a:p>
        </p:txBody>
      </p:sp>
    </p:spTree>
    <p:extLst>
      <p:ext uri="{BB962C8B-B14F-4D97-AF65-F5344CB8AC3E}">
        <p14:creationId xmlns:p14="http://schemas.microsoft.com/office/powerpoint/2010/main" val="27853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217788"/>
              </p:ext>
            </p:extLst>
          </p:nvPr>
        </p:nvGraphicFramePr>
        <p:xfrm>
          <a:off x="1187624" y="2492897"/>
          <a:ext cx="65527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87624" y="1414517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 6: Manter registro atualizado em planilha e/ou prontuário de 100% das gestantes e recém-nascidos cadastrados.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87624" y="5589240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8. Proporção de recém-nascidos com registro atualizado em planilha e/ou prontuário.</a:t>
            </a:r>
          </a:p>
          <a:p>
            <a:r>
              <a:rPr lang="pt-BR" dirty="0"/>
              <a:t>Fonte: Planilha de coleta de dados, 2012-2013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824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565191"/>
              </p:ext>
            </p:extLst>
          </p:nvPr>
        </p:nvGraphicFramePr>
        <p:xfrm>
          <a:off x="1187624" y="2420889"/>
          <a:ext cx="6552728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87624" y="1414517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 7: Preencher a Caderneta de Saúde da Criança do recém-nascido para todas as puérperas atendidas na UBS.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87624" y="5589240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9. Proporção de puérperas atendidas na UBS que têm a caderneta de saúde da criança do recém-nascido preenchida.</a:t>
            </a:r>
          </a:p>
          <a:p>
            <a:r>
              <a:rPr lang="pt-BR" dirty="0"/>
              <a:t>Fonte: Planilha de coleta de dados, 2012-2013.</a:t>
            </a:r>
          </a:p>
        </p:txBody>
      </p:sp>
    </p:spTree>
    <p:extLst>
      <p:ext uri="{BB962C8B-B14F-4D97-AF65-F5344CB8AC3E}">
        <p14:creationId xmlns:p14="http://schemas.microsoft.com/office/powerpoint/2010/main" val="42669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graphicFrame>
        <p:nvGraphicFramePr>
          <p:cNvPr id="4" name="Chart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28841"/>
              </p:ext>
            </p:extLst>
          </p:nvPr>
        </p:nvGraphicFramePr>
        <p:xfrm>
          <a:off x="1187624" y="2420889"/>
          <a:ext cx="655272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87624" y="1425550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 8: Dar orientações a 60% das gestantes e puérperas em relação à sua higiene bucal e do recém-nascido e sobre prevenção dos principais problemas bucais na gestação e para o recém-nascido.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87624" y="5589240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10. Proporção de gestantes que receberam orientação sobre higiene bucal e prevenção de cárie.</a:t>
            </a:r>
          </a:p>
          <a:p>
            <a:r>
              <a:rPr lang="pt-BR" dirty="0"/>
              <a:t>Fonte: Planilha de coleta de dados, 2012-2013.</a:t>
            </a:r>
          </a:p>
        </p:txBody>
      </p:sp>
    </p:spTree>
    <p:extLst>
      <p:ext uri="{BB962C8B-B14F-4D97-AF65-F5344CB8AC3E}">
        <p14:creationId xmlns:p14="http://schemas.microsoft.com/office/powerpoint/2010/main" val="414174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87624" y="141277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 9: Dar orientações nutricionais e sobre aleitamento materno para 60% das gestantes e puérperas.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87624" y="5589240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11. Proporção de gestantes e puérperas que receberam orientação </a:t>
            </a:r>
            <a:r>
              <a:rPr lang="pt-BR" b="1" dirty="0" smtClean="0"/>
              <a:t>nutricional do odontólogo.</a:t>
            </a:r>
            <a:endParaRPr lang="pt-BR" b="1" dirty="0"/>
          </a:p>
          <a:p>
            <a:r>
              <a:rPr lang="pt-BR" dirty="0"/>
              <a:t>Fonte: Planilha de coleta de dados, 2012-2013.</a:t>
            </a:r>
          </a:p>
        </p:txBody>
      </p:sp>
      <p:graphicFrame>
        <p:nvGraphicFramePr>
          <p:cNvPr id="7" name="Char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633708"/>
              </p:ext>
            </p:extLst>
          </p:nvPr>
        </p:nvGraphicFramePr>
        <p:xfrm>
          <a:off x="1187624" y="2276871"/>
          <a:ext cx="6552728" cy="3168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17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337161"/>
              </p:ext>
            </p:extLst>
          </p:nvPr>
        </p:nvGraphicFramePr>
        <p:xfrm>
          <a:off x="1187624" y="2348881"/>
          <a:ext cx="6552728" cy="30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87624" y="1414517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 10: Ofertar ações educativas e preventivas coletivas em saúde bucal para gestantes e puérperas com regularidade mensal.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87624" y="5589240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12. Proporção de gestantes e puérperas que receberam ações educativas e preventivas coletivas em saúde bucal.</a:t>
            </a:r>
          </a:p>
          <a:p>
            <a:r>
              <a:rPr lang="pt-BR" dirty="0"/>
              <a:t>Fonte: Planilha de coleta de dados, 2012-2013.</a:t>
            </a:r>
          </a:p>
        </p:txBody>
      </p:sp>
    </p:spTree>
    <p:extLst>
      <p:ext uri="{BB962C8B-B14F-4D97-AF65-F5344CB8AC3E}">
        <p14:creationId xmlns:p14="http://schemas.microsoft.com/office/powerpoint/2010/main" val="43914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Objetivos</a:t>
            </a:r>
          </a:p>
          <a:p>
            <a:r>
              <a:rPr lang="pt-BR" dirty="0" smtClean="0"/>
              <a:t>Metas</a:t>
            </a:r>
          </a:p>
          <a:p>
            <a:r>
              <a:rPr lang="pt-BR" dirty="0" smtClean="0"/>
              <a:t>Metodologia</a:t>
            </a:r>
          </a:p>
          <a:p>
            <a:r>
              <a:rPr lang="pt-BR" dirty="0" smtClean="0"/>
              <a:t>Resultados</a:t>
            </a:r>
          </a:p>
          <a:p>
            <a:r>
              <a:rPr lang="pt-BR" dirty="0" smtClean="0"/>
              <a:t>Discussão</a:t>
            </a:r>
          </a:p>
          <a:p>
            <a:r>
              <a:rPr lang="pt-BR" dirty="0" smtClean="0"/>
              <a:t>Reflexão crítica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98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Importância para a equipe:</a:t>
            </a:r>
          </a:p>
          <a:p>
            <a:pPr lvl="1"/>
            <a:r>
              <a:rPr lang="pt-BR" dirty="0" smtClean="0"/>
              <a:t>Reorganização do trabalho</a:t>
            </a:r>
          </a:p>
          <a:p>
            <a:pPr lvl="1"/>
            <a:r>
              <a:rPr lang="pt-BR" dirty="0" smtClean="0"/>
              <a:t>Vínculo com a comunidade</a:t>
            </a:r>
          </a:p>
          <a:p>
            <a:r>
              <a:rPr lang="pt-BR" dirty="0" smtClean="0"/>
              <a:t>Importância para o serviço:</a:t>
            </a:r>
          </a:p>
          <a:p>
            <a:pPr lvl="1"/>
            <a:r>
              <a:rPr lang="pt-BR" dirty="0" smtClean="0"/>
              <a:t>Atenção sistematizada – protocolos</a:t>
            </a:r>
          </a:p>
          <a:p>
            <a:pPr lvl="1"/>
            <a:r>
              <a:rPr lang="pt-BR" dirty="0" smtClean="0"/>
              <a:t>Tempo do acolhimento ao atendimento</a:t>
            </a:r>
          </a:p>
          <a:p>
            <a:pPr lvl="1"/>
            <a:r>
              <a:rPr lang="pt-BR" dirty="0" smtClean="0"/>
              <a:t>Indicadores</a:t>
            </a:r>
          </a:p>
          <a:p>
            <a:pPr lvl="1"/>
            <a:r>
              <a:rPr lang="pt-BR" dirty="0" smtClean="0"/>
              <a:t>Registros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0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Importância para a comunidade</a:t>
            </a:r>
            <a:r>
              <a:rPr lang="pt-BR" dirty="0" smtClean="0"/>
              <a:t>:</a:t>
            </a:r>
          </a:p>
          <a:p>
            <a:pPr lvl="1"/>
            <a:r>
              <a:rPr lang="pt-BR" dirty="0"/>
              <a:t>Atenção multidisciplinar, humanizada, preventiva/curativa</a:t>
            </a:r>
          </a:p>
          <a:p>
            <a:pPr lvl="1"/>
            <a:r>
              <a:rPr lang="pt-BR" dirty="0" smtClean="0"/>
              <a:t>Opinar </a:t>
            </a:r>
            <a:r>
              <a:rPr lang="pt-BR" dirty="0"/>
              <a:t>sobre o serviço</a:t>
            </a:r>
          </a:p>
          <a:p>
            <a:pPr lvl="1"/>
            <a:r>
              <a:rPr lang="pt-BR" dirty="0"/>
              <a:t>Avaliação </a:t>
            </a:r>
            <a:r>
              <a:rPr lang="pt-BR" dirty="0" smtClean="0"/>
              <a:t>odontológica - recém-nascidos</a:t>
            </a:r>
            <a:endParaRPr lang="pt-BR" dirty="0"/>
          </a:p>
          <a:p>
            <a:r>
              <a:rPr lang="pt-BR" dirty="0" smtClean="0"/>
              <a:t>Incorporação da intervenção à rotina da UBS:</a:t>
            </a:r>
          </a:p>
          <a:p>
            <a:pPr lvl="1"/>
            <a:r>
              <a:rPr lang="pt-BR" dirty="0" smtClean="0"/>
              <a:t>Número de funcionários</a:t>
            </a:r>
          </a:p>
          <a:p>
            <a:pPr lvl="1"/>
            <a:r>
              <a:rPr lang="pt-BR" dirty="0" smtClean="0"/>
              <a:t>Comprometimento dos profissionais</a:t>
            </a:r>
          </a:p>
          <a:p>
            <a:pPr lvl="1"/>
            <a:r>
              <a:rPr lang="pt-BR" dirty="0" smtClean="0"/>
              <a:t>Apoio dos gestores</a:t>
            </a:r>
          </a:p>
          <a:p>
            <a:pPr lvl="1"/>
            <a:r>
              <a:rPr lang="pt-BR" dirty="0" smtClean="0"/>
              <a:t>Infraestrutura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1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Experiência nova – dificuldades</a:t>
            </a:r>
          </a:p>
          <a:p>
            <a:r>
              <a:rPr lang="pt-BR" dirty="0" smtClean="0"/>
              <a:t>Funcionamento da ESF</a:t>
            </a:r>
          </a:p>
          <a:p>
            <a:r>
              <a:rPr lang="pt-BR" dirty="0" smtClean="0"/>
              <a:t>Incorporação efetiva do CD na ESF</a:t>
            </a:r>
          </a:p>
          <a:p>
            <a:r>
              <a:rPr lang="pt-BR" dirty="0" smtClean="0"/>
              <a:t>Prática profissional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32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BRASIL</a:t>
            </a:r>
            <a:r>
              <a:rPr lang="pt-BR" dirty="0"/>
              <a:t>. Ministério da Saúde. Secretaria Executiva. </a:t>
            </a:r>
            <a:r>
              <a:rPr lang="pt-BR" b="1" dirty="0"/>
              <a:t>Programa de Humanização do Pré-natal e Nascimento</a:t>
            </a:r>
            <a:r>
              <a:rPr lang="pt-BR" dirty="0"/>
              <a:t>. Brasília (DF), 2002. Disponível em: &lt; bvsms.saude.gov.br/bvs/publicacoes/parto.pdf &gt;.   Acesso em: 29 abr. 2013</a:t>
            </a:r>
            <a:r>
              <a:rPr lang="pt-BR" dirty="0" smtClean="0"/>
              <a:t>.</a:t>
            </a:r>
            <a:r>
              <a:rPr lang="pt-BR" dirty="0"/>
              <a:t> </a:t>
            </a:r>
          </a:p>
          <a:p>
            <a:endParaRPr lang="pt-BR" dirty="0"/>
          </a:p>
          <a:p>
            <a:r>
              <a:rPr lang="pt-BR" dirty="0"/>
              <a:t>BRASIL. Ministério da Saúde. Secretaria de Atenção à Saúde. Departamento de Atenção Básica. </a:t>
            </a:r>
            <a:r>
              <a:rPr lang="pt-BR" b="1" dirty="0"/>
              <a:t>Saúde</a:t>
            </a:r>
            <a:r>
              <a:rPr lang="pt-BR" dirty="0"/>
              <a:t> </a:t>
            </a:r>
            <a:r>
              <a:rPr lang="pt-BR" b="1" dirty="0"/>
              <a:t>Bucal</a:t>
            </a:r>
            <a:r>
              <a:rPr lang="pt-BR" dirty="0"/>
              <a:t> (Caderno de Atenção Básica; 17) – Brasília – DF, 2008. 92 p</a:t>
            </a:r>
            <a:r>
              <a:rPr lang="pt-BR" dirty="0" smtClean="0"/>
              <a:t>.</a:t>
            </a:r>
            <a:r>
              <a:rPr lang="pt-BR" dirty="0"/>
              <a:t> </a:t>
            </a:r>
          </a:p>
          <a:p>
            <a:endParaRPr lang="pt-BR" dirty="0"/>
          </a:p>
          <a:p>
            <a:r>
              <a:rPr lang="en-US" dirty="0"/>
              <a:t>KRUGER, M. S. M. et al. </a:t>
            </a:r>
            <a:r>
              <a:rPr lang="pt-BR" b="1" dirty="0"/>
              <a:t>Condições de saúde bucal da gestante, experiência de dor e atendimento odontológico</a:t>
            </a:r>
            <a:r>
              <a:rPr lang="pt-BR" dirty="0"/>
              <a:t>. XX Congresso de Iniciação Científica (CIC) – UFPEL. 2011. Disponível em: &lt; </a:t>
            </a:r>
            <a:r>
              <a:rPr lang="pt-BR" u="sng" dirty="0">
                <a:hlinkClick r:id="rId2"/>
              </a:rPr>
              <a:t>www.ufpel.edu.br/cic/2011/anais/pdf/CB/CB_01208.pdf</a:t>
            </a:r>
            <a:r>
              <a:rPr lang="pt-BR" dirty="0"/>
              <a:t> &gt;. Acesso em: 29 abr. 2013</a:t>
            </a:r>
            <a:r>
              <a:rPr lang="pt-BR" dirty="0" smtClean="0"/>
              <a:t>.</a:t>
            </a:r>
            <a:r>
              <a:rPr lang="pt-BR" dirty="0"/>
              <a:t> </a:t>
            </a:r>
          </a:p>
          <a:p>
            <a:endParaRPr lang="pt-BR" dirty="0"/>
          </a:p>
          <a:p>
            <a:r>
              <a:rPr lang="pt-BR" dirty="0"/>
              <a:t>GOULART, J. B. </a:t>
            </a:r>
            <a:r>
              <a:rPr lang="pt-BR" b="1" dirty="0"/>
              <a:t>Atenção</a:t>
            </a:r>
            <a:r>
              <a:rPr lang="pt-BR" dirty="0"/>
              <a:t> </a:t>
            </a:r>
            <a:r>
              <a:rPr lang="pt-BR" b="1" dirty="0"/>
              <a:t>odontológica</a:t>
            </a:r>
            <a:r>
              <a:rPr lang="pt-BR" dirty="0"/>
              <a:t> </a:t>
            </a:r>
            <a:r>
              <a:rPr lang="pt-BR" b="1" dirty="0"/>
              <a:t>à</a:t>
            </a:r>
            <a:r>
              <a:rPr lang="pt-BR" dirty="0"/>
              <a:t> </a:t>
            </a:r>
            <a:r>
              <a:rPr lang="pt-BR" b="1" dirty="0"/>
              <a:t>gestante: plano de tratamento e protocolos de atendimento</a:t>
            </a:r>
            <a:r>
              <a:rPr lang="pt-BR" dirty="0"/>
              <a:t>. Dissertação. Faculdade de Odontologia da Universidade Federal de Pelotas (RS). 70 f. 2008. Disponível em: &lt; dms.ufpel.edu.br/ares/bitstream/handle/123456789/191/00000F98.pdf?sequence=1&gt;. Acesso em: 29 abr. 2013.</a:t>
            </a:r>
          </a:p>
          <a:p>
            <a:pPr marL="13716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80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(</a:t>
            </a:r>
            <a:r>
              <a:rPr lang="pt-BR" dirty="0" smtClean="0"/>
              <a:t>foto com as gestantes, puérperas </a:t>
            </a:r>
            <a:r>
              <a:rPr lang="pt-BR" smtClean="0"/>
              <a:t>e recém-nascidos)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2400" dirty="0" smtClean="0"/>
              <a:t>“</a:t>
            </a:r>
            <a:r>
              <a:rPr lang="pt-BR" sz="2400" dirty="0"/>
              <a:t>Que essas lindas sementes possam gerar excelentes frutos”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687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Gestação</a:t>
            </a:r>
          </a:p>
          <a:p>
            <a:pPr lvl="1"/>
            <a:r>
              <a:rPr lang="pt-BR" dirty="0" smtClean="0"/>
              <a:t>Processo fisiológico x  profissionais de saúde</a:t>
            </a:r>
          </a:p>
          <a:p>
            <a:pPr lvl="1"/>
            <a:r>
              <a:rPr lang="pt-BR" dirty="0" smtClean="0"/>
              <a:t>Saúde bucal x saúde geral das gestantes</a:t>
            </a:r>
          </a:p>
          <a:p>
            <a:pPr lvl="1"/>
            <a:r>
              <a:rPr lang="pt-BR" dirty="0" smtClean="0"/>
              <a:t>Saúde da gestante x saúde do recém-nascido </a:t>
            </a:r>
          </a:p>
          <a:p>
            <a:pPr lvl="1"/>
            <a:r>
              <a:rPr lang="pt-BR" dirty="0" smtClean="0"/>
              <a:t>Atendimento multiprofissional</a:t>
            </a:r>
          </a:p>
          <a:p>
            <a:r>
              <a:rPr lang="pt-BR" dirty="0" smtClean="0"/>
              <a:t>Atendimento odontológico às gestantes</a:t>
            </a:r>
          </a:p>
          <a:p>
            <a:pPr lvl="1"/>
            <a:r>
              <a:rPr lang="pt-BR" dirty="0" smtClean="0"/>
              <a:t>Mitos x medos </a:t>
            </a:r>
            <a:endParaRPr lang="pt-BR" dirty="0"/>
          </a:p>
          <a:p>
            <a:pPr marL="585216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009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Santo Estêvão</a:t>
            </a:r>
          </a:p>
          <a:p>
            <a:pPr lvl="1"/>
            <a:r>
              <a:rPr lang="pt-BR" dirty="0" smtClean="0"/>
              <a:t>População – 47.444 habitantes;</a:t>
            </a:r>
          </a:p>
          <a:p>
            <a:pPr lvl="1"/>
            <a:r>
              <a:rPr lang="pt-BR" dirty="0" smtClean="0"/>
              <a:t>Sistema de saúde </a:t>
            </a:r>
          </a:p>
          <a:p>
            <a:pPr lvl="2"/>
            <a:r>
              <a:rPr lang="pt-BR" dirty="0" smtClean="0"/>
              <a:t>01 Hospital</a:t>
            </a:r>
          </a:p>
          <a:p>
            <a:pPr lvl="2"/>
            <a:r>
              <a:rPr lang="pt-BR" dirty="0" smtClean="0"/>
              <a:t>01 UBS</a:t>
            </a:r>
          </a:p>
          <a:p>
            <a:pPr lvl="2"/>
            <a:r>
              <a:rPr lang="pt-BR" dirty="0" smtClean="0"/>
              <a:t>11 USF</a:t>
            </a:r>
          </a:p>
          <a:p>
            <a:pPr lvl="2"/>
            <a:r>
              <a:rPr lang="pt-BR" dirty="0" smtClean="0"/>
              <a:t>01 CEO</a:t>
            </a:r>
          </a:p>
          <a:p>
            <a:pPr lvl="2"/>
            <a:r>
              <a:rPr lang="pt-BR" dirty="0" smtClean="0"/>
              <a:t>01 NASF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6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UBS – Anísia Carolina da Silva</a:t>
            </a:r>
          </a:p>
          <a:p>
            <a:pPr lvl="1"/>
            <a:r>
              <a:rPr lang="pt-BR" dirty="0" smtClean="0"/>
              <a:t>ESF</a:t>
            </a:r>
          </a:p>
          <a:p>
            <a:pPr lvl="1"/>
            <a:r>
              <a:rPr lang="pt-BR" dirty="0" smtClean="0"/>
              <a:t>Zona rural</a:t>
            </a:r>
          </a:p>
          <a:p>
            <a:pPr lvl="1"/>
            <a:r>
              <a:rPr lang="pt-BR" dirty="0" smtClean="0"/>
              <a:t>01 equipe </a:t>
            </a:r>
          </a:p>
          <a:p>
            <a:pPr lvl="1"/>
            <a:r>
              <a:rPr lang="pt-BR" dirty="0" smtClean="0"/>
              <a:t>População adscrita – 3.213 habitantes</a:t>
            </a:r>
          </a:p>
          <a:p>
            <a:pPr lvl="1"/>
            <a:r>
              <a:rPr lang="pt-BR" dirty="0" smtClean="0"/>
              <a:t>Não informatizada</a:t>
            </a:r>
          </a:p>
          <a:p>
            <a:pPr lvl="1"/>
            <a:r>
              <a:rPr lang="pt-BR" dirty="0" smtClean="0"/>
              <a:t>Estrutura física </a:t>
            </a:r>
          </a:p>
          <a:p>
            <a:pPr marL="905256" lvl="2" indent="0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72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Pré-natal na UBS antes da intervenção</a:t>
            </a:r>
          </a:p>
          <a:p>
            <a:pPr lvl="1"/>
            <a:r>
              <a:rPr lang="pt-BR" dirty="0" smtClean="0"/>
              <a:t>Monitoramento e avaliação</a:t>
            </a:r>
          </a:p>
          <a:p>
            <a:pPr lvl="1"/>
            <a:r>
              <a:rPr lang="pt-BR" dirty="0" smtClean="0"/>
              <a:t>Educação em saúde</a:t>
            </a:r>
          </a:p>
          <a:p>
            <a:pPr lvl="1"/>
            <a:r>
              <a:rPr lang="pt-BR" dirty="0" smtClean="0"/>
              <a:t>Atenção multidisciplinar</a:t>
            </a:r>
          </a:p>
          <a:p>
            <a:pPr lvl="1"/>
            <a:r>
              <a:rPr lang="pt-BR" dirty="0" smtClean="0"/>
              <a:t>Cobertura pré-natal – 31%</a:t>
            </a:r>
          </a:p>
          <a:p>
            <a:pPr lvl="1"/>
            <a:r>
              <a:rPr lang="pt-BR" dirty="0" smtClean="0"/>
              <a:t>Cobertura de avaliação de saúde bucal – 30%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53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40"/>
          </a:xfrm>
        </p:spPr>
        <p:txBody>
          <a:bodyPr/>
          <a:lstStyle/>
          <a:p>
            <a:r>
              <a:rPr lang="pt-BR" dirty="0" smtClean="0"/>
              <a:t>Objetivo Geral</a:t>
            </a:r>
          </a:p>
          <a:p>
            <a:pPr lvl="1"/>
            <a:r>
              <a:rPr lang="pt-BR" dirty="0"/>
              <a:t>Melhorar a atenção à saúde bucal das gestantes e </a:t>
            </a:r>
            <a:r>
              <a:rPr lang="pt-BR" dirty="0" smtClean="0"/>
              <a:t>recém-nascidos	</a:t>
            </a:r>
          </a:p>
          <a:p>
            <a:pPr lvl="1"/>
            <a:endParaRPr lang="pt-BR" dirty="0"/>
          </a:p>
          <a:p>
            <a:pPr marL="585216" lvl="1" indent="0">
              <a:buNone/>
            </a:pPr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marL="585216" lvl="1" indent="0">
              <a:buNone/>
            </a:pPr>
            <a:endParaRPr lang="pt-BR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069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Objetivos Específicos</a:t>
            </a:r>
          </a:p>
          <a:p>
            <a:pPr lvl="1"/>
            <a:r>
              <a:rPr lang="pt-BR" dirty="0"/>
              <a:t>1. Ampliar a cobertura da atenção à saúde bucal;</a:t>
            </a:r>
          </a:p>
          <a:p>
            <a:pPr lvl="1"/>
            <a:r>
              <a:rPr lang="pt-BR" dirty="0"/>
              <a:t>2. Melhorar a adesão ao atendimento em saúde bucal;</a:t>
            </a:r>
          </a:p>
          <a:p>
            <a:pPr lvl="1"/>
            <a:r>
              <a:rPr lang="pt-BR" dirty="0"/>
              <a:t>3. Melhorar a qualidade do atendimento à saúde bucal das gestantes e recém-nascidos;</a:t>
            </a:r>
          </a:p>
          <a:p>
            <a:pPr lvl="1"/>
            <a:r>
              <a:rPr lang="pt-BR" dirty="0"/>
              <a:t>4. Melhorar o registro das informações;</a:t>
            </a:r>
          </a:p>
          <a:p>
            <a:pPr lvl="1"/>
            <a:r>
              <a:rPr lang="pt-BR" dirty="0"/>
              <a:t>5. Promover a saúde bucal das gestantes e recém-nascidos;</a:t>
            </a:r>
          </a:p>
          <a:p>
            <a:pPr lvl="1"/>
            <a:r>
              <a:rPr lang="pt-BR" dirty="0"/>
              <a:t>6. Realizar ações de promoção à saúde e prevenção de doenças bucais nas famílias das gestantes.</a:t>
            </a:r>
          </a:p>
          <a:p>
            <a:pPr marL="137160" indent="0">
              <a:buNone/>
            </a:pPr>
            <a:endParaRPr lang="pt-BR" sz="2400" dirty="0"/>
          </a:p>
          <a:p>
            <a:pPr marL="1042416" lvl="1" indent="-457200">
              <a:buFont typeface="+mj-lt"/>
              <a:buAutoNum type="arabicPeriod"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38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865</TotalTime>
  <Words>1414</Words>
  <Application>Microsoft Office PowerPoint</Application>
  <PresentationFormat>Apresentação na tela (4:3)</PresentationFormat>
  <Paragraphs>234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Ápice</vt:lpstr>
      <vt:lpstr>Universidade Federal de Pelotas – UFPel Ensino à Distância – EaD Especialização em Saúde da Família</vt:lpstr>
      <vt:lpstr>QUALIFICAÇÃO DA SAÚDE BUCAL NO PRÉ-NATAL E PUERPÉRIO  NA UNIDADE DE SAÚDE DA FAMÍLIA ANÍSIA CAROLINA DA SILVA –  SANTO ESTÊVÃO /BA.</vt:lpstr>
      <vt:lpstr>Sumário</vt:lpstr>
      <vt:lpstr>Introdução</vt:lpstr>
      <vt:lpstr>Introdução</vt:lpstr>
      <vt:lpstr>Introdução</vt:lpstr>
      <vt:lpstr>Introdução</vt:lpstr>
      <vt:lpstr>Objetivos</vt:lpstr>
      <vt:lpstr>Objetivos</vt:lpstr>
      <vt:lpstr>Metas</vt:lpstr>
      <vt:lpstr>Metas</vt:lpstr>
      <vt:lpstr>Metas</vt:lpstr>
      <vt:lpstr>Metas</vt:lpstr>
      <vt:lpstr>Metodologia</vt:lpstr>
      <vt:lpstr>Metodologia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Reflexão crítica da intervenção</vt:lpstr>
      <vt:lpstr>Referências</vt:lpstr>
      <vt:lpstr>Obrigado!!!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Alvaro</dc:creator>
  <cp:lastModifiedBy>Alvaro</cp:lastModifiedBy>
  <cp:revision>63</cp:revision>
  <dcterms:created xsi:type="dcterms:W3CDTF">2013-05-05T16:08:14Z</dcterms:created>
  <dcterms:modified xsi:type="dcterms:W3CDTF">2013-05-09T19:18:48Z</dcterms:modified>
</cp:coreProperties>
</file>