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231;&#227;o%20EAD%20Sa&#250;de%20da%20Fam&#237;lia\unidade%202\PROVAB%202013_09_10%20Coleta%20de%20dados%20CA%20colo%20e%20mam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0.10530546623794211</c:v>
                </c:pt>
                <c:pt idx="1">
                  <c:v>0.16318327974276531</c:v>
                </c:pt>
                <c:pt idx="2">
                  <c:v>0.20016077170418003</c:v>
                </c:pt>
              </c:numCache>
            </c:numRef>
          </c:val>
        </c:ser>
        <c:dLbls/>
        <c:axId val="52716672"/>
        <c:axId val="52718208"/>
      </c:barChart>
      <c:catAx>
        <c:axId val="5271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718208"/>
        <c:crosses val="autoZero"/>
        <c:auto val="1"/>
        <c:lblAlgn val="ctr"/>
        <c:lblOffset val="100"/>
      </c:catAx>
      <c:valAx>
        <c:axId val="527182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716672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Indicadores!$D$80:$F$80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Indicadores!$D$81:$F$81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0.98989898989898983</c:v>
                </c:pt>
              </c:numCache>
            </c:numRef>
          </c:val>
        </c:ser>
        <c:dLbls/>
        <c:axId val="54763904"/>
        <c:axId val="54765440"/>
      </c:barChart>
      <c:catAx>
        <c:axId val="54763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65440"/>
        <c:crosses val="autoZero"/>
        <c:auto val="1"/>
        <c:lblAlgn val="ctr"/>
        <c:lblOffset val="100"/>
      </c:catAx>
      <c:valAx>
        <c:axId val="547654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63904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4.7858942065491177E-2</c:v>
                </c:pt>
                <c:pt idx="1">
                  <c:v>0.12846347607052896</c:v>
                </c:pt>
                <c:pt idx="2">
                  <c:v>0.1687657430730479</c:v>
                </c:pt>
              </c:numCache>
            </c:numRef>
          </c:val>
        </c:ser>
        <c:dLbls/>
        <c:axId val="53660288"/>
        <c:axId val="53662080"/>
      </c:barChart>
      <c:catAx>
        <c:axId val="53660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62080"/>
        <c:crosses val="autoZero"/>
        <c:auto val="1"/>
        <c:lblAlgn val="ctr"/>
        <c:lblOffset val="100"/>
      </c:catAx>
      <c:valAx>
        <c:axId val="53662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6028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0.98473282442748089</c:v>
                </c:pt>
                <c:pt idx="1">
                  <c:v>0.99507389162561577</c:v>
                </c:pt>
                <c:pt idx="2">
                  <c:v>1</c:v>
                </c:pt>
              </c:numCache>
            </c:numRef>
          </c:val>
        </c:ser>
        <c:dLbls/>
        <c:axId val="53977088"/>
        <c:axId val="53978624"/>
      </c:barChart>
      <c:catAx>
        <c:axId val="53977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78624"/>
        <c:crosses val="autoZero"/>
        <c:auto val="1"/>
        <c:lblAlgn val="ctr"/>
        <c:lblOffset val="100"/>
      </c:catAx>
      <c:valAx>
        <c:axId val="53978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7708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0.83544303797468378</c:v>
                </c:pt>
                <c:pt idx="1">
                  <c:v>0.95305164319248836</c:v>
                </c:pt>
                <c:pt idx="2">
                  <c:v>0.99609375</c:v>
                </c:pt>
              </c:numCache>
            </c:numRef>
          </c:val>
        </c:ser>
        <c:dLbls/>
        <c:axId val="54486144"/>
        <c:axId val="54487680"/>
      </c:barChart>
      <c:catAx>
        <c:axId val="54486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87680"/>
        <c:crosses val="autoZero"/>
        <c:auto val="1"/>
        <c:lblAlgn val="ctr"/>
        <c:lblOffset val="100"/>
      </c:catAx>
      <c:valAx>
        <c:axId val="544876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86144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0.48387096774193561</c:v>
                </c:pt>
                <c:pt idx="1">
                  <c:v>0.59756097560975596</c:v>
                </c:pt>
                <c:pt idx="2">
                  <c:v>0.68686868686868685</c:v>
                </c:pt>
              </c:numCache>
            </c:numRef>
          </c:val>
        </c:ser>
        <c:dLbls/>
        <c:axId val="54528256"/>
        <c:axId val="54534144"/>
      </c:barChart>
      <c:catAx>
        <c:axId val="54528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534144"/>
        <c:crosses val="autoZero"/>
        <c:auto val="1"/>
        <c:lblAlgn val="ctr"/>
        <c:lblOffset val="100"/>
      </c:catAx>
      <c:valAx>
        <c:axId val="54534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52825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0.98734177215189889</c:v>
                </c:pt>
                <c:pt idx="1">
                  <c:v>0.99530516431924876</c:v>
                </c:pt>
                <c:pt idx="2">
                  <c:v>1</c:v>
                </c:pt>
              </c:numCache>
            </c:numRef>
          </c:val>
        </c:ser>
        <c:dLbls/>
        <c:axId val="54541696"/>
        <c:axId val="54563968"/>
      </c:barChart>
      <c:catAx>
        <c:axId val="54541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563968"/>
        <c:crosses val="autoZero"/>
        <c:auto val="1"/>
        <c:lblAlgn val="ctr"/>
        <c:lblOffset val="100"/>
      </c:catAx>
      <c:valAx>
        <c:axId val="545639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54169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0.98387096774193539</c:v>
                </c:pt>
                <c:pt idx="1">
                  <c:v>1</c:v>
                </c:pt>
                <c:pt idx="2">
                  <c:v>0.98989898989898983</c:v>
                </c:pt>
              </c:numCache>
            </c:numRef>
          </c:val>
        </c:ser>
        <c:dLbls/>
        <c:axId val="54682368"/>
        <c:axId val="54683904"/>
      </c:barChart>
      <c:catAx>
        <c:axId val="54682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83904"/>
        <c:crosses val="autoZero"/>
        <c:auto val="1"/>
        <c:lblAlgn val="ctr"/>
        <c:lblOffset val="100"/>
      </c:catAx>
      <c:valAx>
        <c:axId val="546839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8236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0.98734177215189889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4720384"/>
        <c:axId val="54721920"/>
      </c:barChart>
      <c:catAx>
        <c:axId val="547203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4721920"/>
        <c:crosses val="autoZero"/>
        <c:auto val="1"/>
        <c:lblAlgn val="ctr"/>
        <c:lblOffset val="100"/>
      </c:catAx>
      <c:valAx>
        <c:axId val="5472192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4720384"/>
        <c:crosses val="autoZero"/>
        <c:crossBetween val="between"/>
        <c:majorUnit val="0.2"/>
        <c:minorUnit val="4.0000000000000015E-2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0.98734177215189889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4635520"/>
        <c:axId val="54641408"/>
      </c:barChart>
      <c:catAx>
        <c:axId val="54635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41408"/>
        <c:crosses val="autoZero"/>
        <c:auto val="1"/>
        <c:lblAlgn val="ctr"/>
        <c:lblOffset val="100"/>
      </c:catAx>
      <c:valAx>
        <c:axId val="546414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3552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6F9101-3967-40D6-8A27-41F2CBCF3BA3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CCFB72-6EAA-4E80-91C9-1F0ADD12FD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76672"/>
            <a:ext cx="8892480" cy="576063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Universidade Federal de Pelotas</a:t>
            </a:r>
            <a:endParaRPr lang="pt-BR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8352928" cy="204063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Alysson Gomes Lustosa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sz="2000" dirty="0" smtClean="0"/>
              <a:t>Orientadora: Carolina Aquino A. Faria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2276872"/>
            <a:ext cx="80648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Melhoria da detecção de câncer de colo do útero e de mama no Centro de Saúde de Coronel João Pessoa – RN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824"/>
            <a:ext cx="8892480" cy="4709160"/>
          </a:xfrm>
        </p:spPr>
        <p:txBody>
          <a:bodyPr/>
          <a:lstStyle/>
          <a:p>
            <a:pPr algn="just"/>
            <a:r>
              <a:rPr lang="pt-BR" i="1" dirty="0" smtClean="0"/>
              <a:t>Objetivo: </a:t>
            </a:r>
            <a:r>
              <a:rPr lang="pt-BR" dirty="0" smtClean="0"/>
              <a:t>Melhorar a qualidade do atendimento das mulheres que realizam detecção precoce de câncer de colo de útero e de mama na unidade de saúde </a:t>
            </a:r>
          </a:p>
          <a:p>
            <a:pPr algn="just">
              <a:buNone/>
            </a:pPr>
            <a:r>
              <a:rPr lang="pt-BR" dirty="0" smtClean="0"/>
              <a:t>     </a:t>
            </a:r>
            <a:r>
              <a:rPr lang="pt-BR" i="1" dirty="0" smtClean="0"/>
              <a:t>Meta:</a:t>
            </a:r>
            <a:r>
              <a:rPr lang="pt-BR" dirty="0" smtClean="0"/>
              <a:t> Obter 100%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017629439"/>
              </p:ext>
            </p:extLst>
          </p:nvPr>
        </p:nvGraphicFramePr>
        <p:xfrm>
          <a:off x="395536" y="1556792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03920" y="621166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com amostras satisfatórias do exame </a:t>
            </a:r>
            <a:r>
              <a:rPr lang="pt-BR" dirty="0" err="1"/>
              <a:t>citopatológico</a:t>
            </a:r>
            <a:r>
              <a:rPr lang="pt-BR" dirty="0"/>
              <a:t> do colo do útero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4709160"/>
          </a:xfrm>
        </p:spPr>
        <p:txBody>
          <a:bodyPr/>
          <a:lstStyle/>
          <a:p>
            <a:pPr algn="just"/>
            <a:r>
              <a:rPr lang="pt-BR" i="1" dirty="0" smtClean="0"/>
              <a:t>Objetivo:</a:t>
            </a:r>
            <a:r>
              <a:rPr lang="pt-BR" dirty="0" smtClean="0"/>
              <a:t> Melhorar registros das informações </a:t>
            </a:r>
          </a:p>
          <a:p>
            <a:pPr algn="just">
              <a:buNone/>
            </a:pPr>
            <a:r>
              <a:rPr lang="pt-BR" dirty="0" smtClean="0"/>
              <a:t>     </a:t>
            </a:r>
            <a:r>
              <a:rPr lang="pt-BR" i="1" dirty="0" smtClean="0"/>
              <a:t>Meta: </a:t>
            </a:r>
            <a:r>
              <a:rPr lang="pt-BR" dirty="0" smtClean="0"/>
              <a:t>Manter registro 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realização da mamografia em registro específico em 100% das mulheres cadastradas nos programas da unidade de saúde.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0448661"/>
              </p:ext>
            </p:extLst>
          </p:nvPr>
        </p:nvGraphicFramePr>
        <p:xfrm>
          <a:off x="467544" y="1600201"/>
          <a:ext cx="8219256" cy="44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616530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com registro adequado do exame </a:t>
            </a:r>
            <a:r>
              <a:rPr lang="pt-BR" dirty="0" err="1"/>
              <a:t>citopatológico</a:t>
            </a:r>
            <a:r>
              <a:rPr lang="pt-BR" dirty="0"/>
              <a:t> do colo do útero</a:t>
            </a: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537378"/>
              </p:ext>
            </p:extLst>
          </p:nvPr>
        </p:nvGraphicFramePr>
        <p:xfrm>
          <a:off x="611560" y="1600201"/>
          <a:ext cx="8075240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61653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com registro adequado da mamografia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/>
          <a:lstStyle/>
          <a:p>
            <a:pPr algn="just"/>
            <a:r>
              <a:rPr lang="pt-BR" dirty="0" smtClean="0"/>
              <a:t>Objetivo: Mapear as mulheres de risco para câncer de colo de útero e de mama</a:t>
            </a:r>
          </a:p>
          <a:p>
            <a:pPr algn="just">
              <a:buNone/>
            </a:pPr>
            <a:r>
              <a:rPr lang="pt-BR" dirty="0" smtClean="0"/>
              <a:t>     Meta: Mapear as mulheres de risco para câncer de colo de útero e de mama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2219718"/>
              </p:ext>
            </p:extLst>
          </p:nvPr>
        </p:nvGraphicFramePr>
        <p:xfrm>
          <a:off x="683568" y="1600201"/>
          <a:ext cx="8003232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594928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</a:t>
            </a:r>
            <a:r>
              <a:rPr lang="pt-BR" dirty="0"/>
              <a:t>de mulheres entre 25 e 64 anos com pesquisa de sinais de alerta para câncer do colo do útero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935547"/>
              </p:ext>
            </p:extLst>
          </p:nvPr>
        </p:nvGraphicFramePr>
        <p:xfrm>
          <a:off x="539552" y="1600201"/>
          <a:ext cx="8147248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1653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entre 50 e 69 anos com avaliação de risco para câncer de mama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09160"/>
          </a:xfrm>
        </p:spPr>
        <p:txBody>
          <a:bodyPr/>
          <a:lstStyle/>
          <a:p>
            <a:pPr algn="just"/>
            <a:r>
              <a:rPr lang="pt-BR" dirty="0" smtClean="0"/>
              <a:t>Objetivo: Promover a saúde das mulheres que realizam detecção precoce de câncer de colo de útero e de mama na unidade de saúde. </a:t>
            </a:r>
          </a:p>
          <a:p>
            <a:pPr algn="just">
              <a:buNone/>
            </a:pPr>
            <a:r>
              <a:rPr lang="pt-BR" dirty="0" smtClean="0"/>
              <a:t>     Meta: Orientar 100% das mulheres cadastradas sobre DST e fatores de risco para câncer de colo de útero e de mama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4821206"/>
              </p:ext>
            </p:extLst>
          </p:nvPr>
        </p:nvGraphicFramePr>
        <p:xfrm>
          <a:off x="611560" y="1600200"/>
          <a:ext cx="8075240" cy="413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87624" y="58772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entre 25 e 64 anos que receberam orientação sobre DST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Introdução</a:t>
            </a:r>
            <a:endParaRPr lang="pt-BR" sz="72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Coronel João Pessoa – RN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b="1" dirty="0" smtClean="0"/>
              <a:t>Câncer de mama e colo do útero</a:t>
            </a:r>
          </a:p>
          <a:p>
            <a:pPr>
              <a:buNone/>
            </a:pPr>
            <a:r>
              <a:rPr lang="pt-BR" b="1" dirty="0" smtClean="0"/>
              <a:t>                   CCU em dia: 80%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              CCU &gt; 6m atraso: 20%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              MMG em dia: 5%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4911922"/>
              </p:ext>
            </p:extLst>
          </p:nvPr>
        </p:nvGraphicFramePr>
        <p:xfrm>
          <a:off x="683568" y="1600201"/>
          <a:ext cx="8003232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3568" y="612465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entre 25 e 64 anos que receberam orientação sobre fatores de risco para câncer do colo do útero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7920377"/>
              </p:ext>
            </p:extLst>
          </p:nvPr>
        </p:nvGraphicFramePr>
        <p:xfrm>
          <a:off x="611560" y="1600201"/>
          <a:ext cx="8075240" cy="434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6093296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Proporção de mulheres entre 50 e 69 anos que receberam orientação sobre fatores de risco para câncer de mama</a:t>
            </a: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66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Importância da intervenção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Incorporação da intervenção ao serviço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Reflexão crítica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3040" y="1772816"/>
            <a:ext cx="8640960" cy="4709160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Desenvolvimento do curso em relação às expectativas iniciais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Curso x prática profissional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Aprendizados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pt-BR" sz="3200" dirty="0" smtClean="0"/>
          </a:p>
          <a:p>
            <a:pPr marL="137160" indent="0" algn="ctr">
              <a:buNone/>
            </a:pPr>
            <a:endParaRPr lang="pt-BR" sz="3200" dirty="0" smtClean="0"/>
          </a:p>
          <a:p>
            <a:pPr marL="137160" indent="0" algn="ctr">
              <a:buNone/>
            </a:pPr>
            <a:r>
              <a:rPr lang="pt-BR" sz="3200" dirty="0" smtClean="0"/>
              <a:t>OBRIGADO!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41428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 geral</a:t>
            </a:r>
            <a:endParaRPr lang="pt-BR" sz="60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/>
          <a:lstStyle/>
          <a:p>
            <a:pPr algn="just"/>
            <a:r>
              <a:rPr lang="pt-BR" b="1" dirty="0" smtClean="0"/>
              <a:t>Melhorar a detecção dos cânceres de mama e de colo do útero no Centro de Saúde do município de Coronel João Pessoa - RN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Metodologia</a:t>
            </a:r>
            <a:endParaRPr lang="pt-BR" sz="66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/>
              <a:t>Acolher</a:t>
            </a:r>
          </a:p>
          <a:p>
            <a:r>
              <a:rPr lang="pt-BR" sz="2400" b="1" dirty="0" smtClean="0"/>
              <a:t>Cadastrar</a:t>
            </a:r>
          </a:p>
          <a:p>
            <a:r>
              <a:rPr lang="pt-BR" sz="2400" b="1" dirty="0" smtClean="0"/>
              <a:t>Monitorar</a:t>
            </a:r>
          </a:p>
          <a:p>
            <a:r>
              <a:rPr lang="pt-BR" sz="2400" b="1" dirty="0" smtClean="0"/>
              <a:t>Esclarecer</a:t>
            </a:r>
          </a:p>
          <a:p>
            <a:r>
              <a:rPr lang="pt-BR" sz="2400" b="1" dirty="0" smtClean="0"/>
              <a:t>Capacitar</a:t>
            </a:r>
          </a:p>
          <a:p>
            <a:r>
              <a:rPr lang="pt-BR" sz="2400" b="1" dirty="0" smtClean="0"/>
              <a:t>Facilitar o acesso</a:t>
            </a:r>
          </a:p>
          <a:p>
            <a:r>
              <a:rPr lang="pt-BR" sz="2400" b="1" dirty="0" smtClean="0"/>
              <a:t>Visitas domiciliares</a:t>
            </a:r>
          </a:p>
          <a:p>
            <a:r>
              <a:rPr lang="pt-BR" sz="2400" b="1" dirty="0" smtClean="0"/>
              <a:t>Leitura dos resultados</a:t>
            </a:r>
          </a:p>
          <a:p>
            <a:r>
              <a:rPr lang="pt-BR" sz="2400" b="1" dirty="0" smtClean="0"/>
              <a:t>Organizar arquivo</a:t>
            </a:r>
          </a:p>
          <a:p>
            <a:r>
              <a:rPr lang="pt-BR" sz="2400" b="1" dirty="0" smtClean="0"/>
              <a:t>Atualizar informações</a:t>
            </a:r>
          </a:p>
          <a:p>
            <a:r>
              <a:rPr lang="pt-BR" sz="2400" b="1" dirty="0" smtClean="0"/>
              <a:t>Identificar população de risco</a:t>
            </a:r>
          </a:p>
          <a:p>
            <a:r>
              <a:rPr lang="pt-BR" sz="2400" b="1" dirty="0" smtClean="0"/>
              <a:t>Hábitos de vida saudável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8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5257800"/>
          </a:xfrm>
        </p:spPr>
        <p:txBody>
          <a:bodyPr/>
          <a:lstStyle/>
          <a:p>
            <a:pPr algn="just"/>
            <a:r>
              <a:rPr lang="pt-BR" i="1" dirty="0" smtClean="0"/>
              <a:t>Objetivo:</a:t>
            </a:r>
            <a:r>
              <a:rPr lang="pt-BR" dirty="0" smtClean="0"/>
              <a:t> Ampliar a cobertura de detecção precoce dos cânceres de mama e de colo do útero</a:t>
            </a:r>
          </a:p>
          <a:p>
            <a:pPr algn="just">
              <a:buNone/>
            </a:pPr>
            <a:r>
              <a:rPr lang="pt-BR" dirty="0" smtClean="0"/>
              <a:t>     </a:t>
            </a:r>
            <a:r>
              <a:rPr lang="pt-BR" i="1" dirty="0" smtClean="0"/>
              <a:t>Meta 1: </a:t>
            </a:r>
            <a:r>
              <a:rPr lang="pt-BR" dirty="0" smtClean="0"/>
              <a:t>Ampliar a cobertura de detecção precoce do câncer do colo do útero das mulheres entre 25 e 64 anos para 100%</a:t>
            </a:r>
          </a:p>
          <a:p>
            <a:pPr algn="just">
              <a:buNone/>
            </a:pPr>
            <a:r>
              <a:rPr lang="pt-BR" dirty="0" smtClean="0"/>
              <a:t>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1779262"/>
              </p:ext>
            </p:extLst>
          </p:nvPr>
        </p:nvGraphicFramePr>
        <p:xfrm>
          <a:off x="467544" y="1297881"/>
          <a:ext cx="8151440" cy="443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827584" y="600640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25 e 64 anos com exame em dia para detecção precoce do câncer do colo do útero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60"/>
          </a:xfrm>
        </p:spPr>
        <p:txBody>
          <a:bodyPr/>
          <a:lstStyle/>
          <a:p>
            <a:pPr algn="just"/>
            <a:r>
              <a:rPr lang="pt-BR" i="1" dirty="0" smtClean="0"/>
              <a:t>Objetivo:</a:t>
            </a:r>
            <a:r>
              <a:rPr lang="pt-BR" dirty="0" smtClean="0"/>
              <a:t> Ampliar a cobertura de detecção precoce dos cânceres de mama e de colo do útero</a:t>
            </a:r>
          </a:p>
          <a:p>
            <a:pPr algn="just">
              <a:buNone/>
            </a:pPr>
            <a:r>
              <a:rPr lang="pt-BR" i="1" dirty="0" smtClean="0"/>
              <a:t>    Meta 2:</a:t>
            </a:r>
            <a:r>
              <a:rPr lang="pt-BR" dirty="0" smtClean="0"/>
              <a:t> Ampliar a cobertura para detecção precoce do câncer de mama das mulheres entre 50 e 69 anos para 100%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2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2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2707946"/>
              </p:ext>
            </p:extLst>
          </p:nvPr>
        </p:nvGraphicFramePr>
        <p:xfrm>
          <a:off x="539552" y="1600201"/>
          <a:ext cx="7920880" cy="434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611560" y="618487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50 e 69 anos com exame em dia para detecção precoce do câncer de mama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48840"/>
            <a:ext cx="9144000" cy="4709160"/>
          </a:xfrm>
        </p:spPr>
        <p:txBody>
          <a:bodyPr/>
          <a:lstStyle/>
          <a:p>
            <a:pPr algn="just"/>
            <a:r>
              <a:rPr lang="pt-BR" i="1" dirty="0" smtClean="0"/>
              <a:t>Objetivo: </a:t>
            </a:r>
            <a:r>
              <a:rPr lang="pt-BR" dirty="0" smtClean="0"/>
              <a:t>Melhorar 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mamografia </a:t>
            </a:r>
          </a:p>
          <a:p>
            <a:pPr algn="just">
              <a:buNone/>
            </a:pPr>
            <a:r>
              <a:rPr lang="pt-BR" dirty="0" smtClean="0"/>
              <a:t>     </a:t>
            </a:r>
            <a:r>
              <a:rPr lang="pt-BR" i="1" dirty="0" smtClean="0"/>
              <a:t>Meta: </a:t>
            </a:r>
            <a:r>
              <a:rPr lang="pt-BR" dirty="0" smtClean="0"/>
              <a:t>Buscar 100% das mulheres que tiveram exame alterado e que não retornaram a unidade de saúde.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686</Words>
  <Application>Microsoft Office PowerPoint</Application>
  <PresentationFormat>Apresentação na tela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Ápice</vt:lpstr>
      <vt:lpstr>Especialização em Saúde da Família Universidade Federal de Pelotas</vt:lpstr>
      <vt:lpstr>Introdução</vt:lpstr>
      <vt:lpstr>Objetivo geral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 Universidade Federal de Pelotas</dc:title>
  <dc:creator>Wigna</dc:creator>
  <cp:lastModifiedBy>Wigna</cp:lastModifiedBy>
  <cp:revision>20</cp:revision>
  <dcterms:created xsi:type="dcterms:W3CDTF">2014-02-27T20:01:29Z</dcterms:created>
  <dcterms:modified xsi:type="dcterms:W3CDTF">2014-02-28T02:43:34Z</dcterms:modified>
</cp:coreProperties>
</file>