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60" r:id="rId9"/>
    <p:sldId id="262" r:id="rId10"/>
    <p:sldId id="264" r:id="rId11"/>
    <p:sldId id="263" r:id="rId12"/>
    <p:sldId id="295" r:id="rId13"/>
    <p:sldId id="297" r:id="rId14"/>
    <p:sldId id="296" r:id="rId15"/>
    <p:sldId id="269" r:id="rId16"/>
    <p:sldId id="298" r:id="rId17"/>
    <p:sldId id="299" r:id="rId18"/>
    <p:sldId id="267" r:id="rId19"/>
    <p:sldId id="270" r:id="rId20"/>
    <p:sldId id="271" r:id="rId21"/>
    <p:sldId id="272" r:id="rId22"/>
    <p:sldId id="273" r:id="rId23"/>
    <p:sldId id="284" r:id="rId24"/>
    <p:sldId id="274" r:id="rId25"/>
    <p:sldId id="300" r:id="rId26"/>
    <p:sldId id="285" r:id="rId27"/>
    <p:sldId id="275" r:id="rId28"/>
    <p:sldId id="301" r:id="rId29"/>
    <p:sldId id="302" r:id="rId30"/>
    <p:sldId id="303" r:id="rId31"/>
    <p:sldId id="286" r:id="rId32"/>
    <p:sldId id="276" r:id="rId33"/>
    <p:sldId id="287" r:id="rId34"/>
    <p:sldId id="277" r:id="rId35"/>
    <p:sldId id="304" r:id="rId36"/>
    <p:sldId id="281" r:id="rId37"/>
    <p:sldId id="305" r:id="rId38"/>
    <p:sldId id="306" r:id="rId39"/>
    <p:sldId id="278" r:id="rId40"/>
    <p:sldId id="279" r:id="rId41"/>
    <p:sldId id="283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EFESAS%20TCC%20TURMA%2005\TCC%20Amarilis\Amarilis%20-%20Coleta%20de%20Dados%20atualizada%2025%2004%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6.1567164179104475E-2</c:v>
                </c:pt>
                <c:pt idx="1">
                  <c:v>0.22388059701492538</c:v>
                </c:pt>
                <c:pt idx="2">
                  <c:v>0.29664179104477612</c:v>
                </c:pt>
                <c:pt idx="3">
                  <c:v>0.31529850746268656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20128"/>
        <c:axId val="101521664"/>
      </c:barChart>
      <c:catAx>
        <c:axId val="10152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21664"/>
        <c:crosses val="autoZero"/>
        <c:auto val="1"/>
        <c:lblAlgn val="ctr"/>
        <c:lblOffset val="100"/>
        <c:noMultiLvlLbl val="0"/>
      </c:catAx>
      <c:valAx>
        <c:axId val="101521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2012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>
        <a:alpha val="99000"/>
      </a:srgb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85293740112211"/>
          <c:y val="1.67970754572243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9.0909090909090912E-2</c:v>
                </c:pt>
                <c:pt idx="1">
                  <c:v>0.36363636363636365</c:v>
                </c:pt>
                <c:pt idx="2">
                  <c:v>0.46969696969696972</c:v>
                </c:pt>
                <c:pt idx="3">
                  <c:v>0.53787878787878785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98784"/>
        <c:axId val="33400320"/>
      </c:barChart>
      <c:catAx>
        <c:axId val="3339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400320"/>
        <c:crosses val="autoZero"/>
        <c:auto val="1"/>
        <c:lblAlgn val="ctr"/>
        <c:lblOffset val="100"/>
        <c:noMultiLvlLbl val="0"/>
      </c:catAx>
      <c:valAx>
        <c:axId val="33400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398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0.72499999999999998</c:v>
                </c:pt>
                <c:pt idx="2">
                  <c:v>0.71069182389937102</c:v>
                </c:pt>
                <c:pt idx="3">
                  <c:v>0.91124260355029585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70816"/>
        <c:axId val="101572608"/>
      </c:barChart>
      <c:catAx>
        <c:axId val="1015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72608"/>
        <c:crosses val="autoZero"/>
        <c:auto val="1"/>
        <c:lblAlgn val="ctr"/>
        <c:lblOffset val="100"/>
        <c:noMultiLvlLbl val="0"/>
      </c:catAx>
      <c:valAx>
        <c:axId val="1015726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70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 smtClean="0"/>
              <a:t>      </a:t>
            </a:r>
            <a:endParaRPr lang="pt-BR" sz="16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6666666666666E-2"/>
          <c:y val="0.24436090225563908"/>
          <c:w val="0.87083333333333335"/>
          <c:h val="0.62406015037593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0.83333333333333337</c:v>
                </c:pt>
                <c:pt idx="1">
                  <c:v>0.72916666666666663</c:v>
                </c:pt>
                <c:pt idx="2">
                  <c:v>0.67741935483870963</c:v>
                </c:pt>
                <c:pt idx="3">
                  <c:v>0.90140845070422537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84736"/>
        <c:axId val="116086272"/>
      </c:barChart>
      <c:catAx>
        <c:axId val="1160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86272"/>
        <c:crosses val="autoZero"/>
        <c:auto val="1"/>
        <c:lblAlgn val="ctr"/>
        <c:lblOffset val="100"/>
        <c:noMultiLvlLbl val="0"/>
      </c:catAx>
      <c:valAx>
        <c:axId val="1160862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84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0.64583333333333337</c:v>
                </c:pt>
                <c:pt idx="2">
                  <c:v>0.75806451612903225</c:v>
                </c:pt>
                <c:pt idx="3">
                  <c:v>0.76056338028169013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27616"/>
        <c:axId val="116129152"/>
      </c:barChart>
      <c:catAx>
        <c:axId val="1161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29152"/>
        <c:crosses val="autoZero"/>
        <c:auto val="1"/>
        <c:lblAlgn val="ctr"/>
        <c:lblOffset val="100"/>
        <c:noMultiLvlLbl val="0"/>
      </c:catAx>
      <c:valAx>
        <c:axId val="116129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276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0.64583333333333337</c:v>
                </c:pt>
                <c:pt idx="2">
                  <c:v>0.75806451612903225</c:v>
                </c:pt>
                <c:pt idx="3">
                  <c:v>0.76056338028169013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07136"/>
        <c:axId val="108508672"/>
      </c:barChart>
      <c:catAx>
        <c:axId val="1085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508672"/>
        <c:crosses val="autoZero"/>
        <c:auto val="1"/>
        <c:lblAlgn val="ctr"/>
        <c:lblOffset val="100"/>
        <c:noMultiLvlLbl val="0"/>
      </c:catAx>
      <c:valAx>
        <c:axId val="108508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507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0.83636363636363631</c:v>
                </c:pt>
                <c:pt idx="2">
                  <c:v>0.79545454545454541</c:v>
                </c:pt>
                <c:pt idx="3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28928"/>
        <c:axId val="116030464"/>
      </c:barChart>
      <c:catAx>
        <c:axId val="1160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30464"/>
        <c:crosses val="autoZero"/>
        <c:auto val="1"/>
        <c:lblAlgn val="ctr"/>
        <c:lblOffset val="100"/>
        <c:noMultiLvlLbl val="0"/>
      </c:catAx>
      <c:valAx>
        <c:axId val="116030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28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0.83333333333333337</c:v>
                </c:pt>
                <c:pt idx="2">
                  <c:v>0.5714285714285714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55040"/>
        <c:axId val="116056832"/>
      </c:barChart>
      <c:catAx>
        <c:axId val="1160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56832"/>
        <c:crosses val="autoZero"/>
        <c:auto val="1"/>
        <c:lblAlgn val="ctr"/>
        <c:lblOffset val="100"/>
        <c:noMultiLvlLbl val="0"/>
      </c:catAx>
      <c:valAx>
        <c:axId val="116056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550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2ADB4C-0049-4D15-9128-EAEEB5B6971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7D3C68-D508-497F-A6D4-96A497A39EF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406640" cy="23228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UNIVERSIDADE FEDERAL DE PELOTAS - UFPEL</a:t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DEPARTAMENTO DE MEDICINA SOCIAL </a:t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ESPECIALIZAÇÃO EM SAÚDE DA FAMILIA</a:t>
            </a: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UNIVESIDADE ABERDA DO SUS – UNASUS</a:t>
            </a:r>
            <a:r>
              <a:rPr lang="pt-BR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57800"/>
            <a:ext cx="2743200" cy="16002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55776" y="594928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2015.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94120" y="3946704"/>
            <a:ext cx="403244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Aluna: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b="1" smtClean="0">
                <a:latin typeface="Arial" panose="020B0604020202020204" pitchFamily="34" charset="0"/>
                <a:cs typeface="Arial" panose="020B0604020202020204" pitchFamily="34" charset="0"/>
              </a:rPr>
              <a:t>Amarilis </a:t>
            </a:r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Martinez Guerra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Marcelo de Jesus Santos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413397" y="2564904"/>
            <a:ext cx="7407275" cy="13684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/>
                <a:ea typeface="Calibri"/>
                <a:cs typeface="Times New Roman"/>
              </a:rPr>
              <a:t>Melhoria da atenção à saúde de usuários com HAS e/ou DM na UBS Ana Gerusa, Codajás/AM.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desenvolvidas nos seguintes eixos: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onitoramento </a:t>
            </a:r>
            <a:r>
              <a:rPr lang="pt-BR" dirty="0"/>
              <a:t>e </a:t>
            </a:r>
            <a:r>
              <a:rPr lang="pt-BR" dirty="0" smtClean="0"/>
              <a:t>avaliação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rganização </a:t>
            </a:r>
            <a:r>
              <a:rPr lang="pt-BR" dirty="0"/>
              <a:t>e gestão do </a:t>
            </a:r>
            <a:r>
              <a:rPr lang="pt-BR" dirty="0" smtClean="0"/>
              <a:t>serviço.</a:t>
            </a:r>
          </a:p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ngajamento público. 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15548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Metodologia/Ações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Intervenção de 04 meses.</a:t>
            </a:r>
          </a:p>
          <a:p>
            <a:r>
              <a:rPr lang="pt-BR" dirty="0" smtClean="0"/>
              <a:t> População alvo: Estimativa </a:t>
            </a:r>
            <a:r>
              <a:rPr lang="pt-BR" dirty="0"/>
              <a:t>de 536 </a:t>
            </a:r>
            <a:r>
              <a:rPr lang="pt-BR" dirty="0" smtClean="0"/>
              <a:t>hipertensos e 132 diabéticos.</a:t>
            </a:r>
          </a:p>
          <a:p>
            <a:r>
              <a:rPr lang="pt-BR" dirty="0" smtClean="0"/>
              <a:t>Cadastro da população alvo.</a:t>
            </a:r>
          </a:p>
          <a:p>
            <a:r>
              <a:rPr lang="pt-BR" dirty="0" smtClean="0"/>
              <a:t>Atendimento individual na UBS e visita domiciliar.</a:t>
            </a:r>
          </a:p>
          <a:p>
            <a:r>
              <a:rPr lang="pt-BR" dirty="0" smtClean="0"/>
              <a:t>Qualificação/treinamento da equipe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 Agendamento de consultas;</a:t>
            </a:r>
          </a:p>
          <a:p>
            <a:r>
              <a:rPr lang="pt-BR" dirty="0" smtClean="0"/>
              <a:t>Identificação de faltosos e busca ativa;</a:t>
            </a:r>
          </a:p>
          <a:p>
            <a:r>
              <a:rPr lang="pt-BR" dirty="0"/>
              <a:t>Atividade educativa com </a:t>
            </a:r>
            <a:r>
              <a:rPr lang="pt-BR" dirty="0" smtClean="0"/>
              <a:t>população;</a:t>
            </a:r>
          </a:p>
          <a:p>
            <a:r>
              <a:rPr lang="pt-BR" dirty="0" smtClean="0"/>
              <a:t>Reuniões de equipe;</a:t>
            </a:r>
          </a:p>
          <a:p>
            <a:r>
              <a:rPr lang="pt-BR" dirty="0" smtClean="0"/>
              <a:t>Monitoramento</a:t>
            </a:r>
          </a:p>
          <a:p>
            <a:r>
              <a:rPr lang="pt-BR" dirty="0" smtClean="0"/>
              <a:t>Avaliação</a:t>
            </a:r>
          </a:p>
          <a:p>
            <a:r>
              <a:rPr lang="pt-BR" dirty="0" smtClean="0"/>
              <a:t>Busca ativa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9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FF0000"/>
                </a:solidFill>
              </a:rPr>
              <a:t>Logística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Protocolo: Hipertensão </a:t>
            </a:r>
            <a:r>
              <a:rPr lang="pt-BR" dirty="0"/>
              <a:t>Arterial e Diabetes Mellitus do Ministério da Saúde, </a:t>
            </a:r>
            <a:r>
              <a:rPr lang="pt-BR" dirty="0" smtClean="0"/>
              <a:t>2011.</a:t>
            </a:r>
          </a:p>
          <a:p>
            <a:r>
              <a:rPr lang="pt-BR" dirty="0" smtClean="0"/>
              <a:t>Ficha Espelho</a:t>
            </a:r>
          </a:p>
          <a:p>
            <a:r>
              <a:rPr lang="pt-BR" dirty="0" smtClean="0"/>
              <a:t>Planilha coleta de dados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97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b="1" dirty="0">
                <a:solidFill>
                  <a:srgbClr val="FF0000"/>
                </a:solidFill>
              </a:rPr>
              <a:t>Objetivo 1</a:t>
            </a:r>
            <a:r>
              <a:rPr lang="pt-BR" sz="2400" b="1" dirty="0"/>
              <a:t>: </a:t>
            </a:r>
            <a:r>
              <a:rPr lang="pt-BR" sz="2400" b="1" dirty="0" smtClean="0"/>
              <a:t> </a:t>
            </a:r>
            <a:r>
              <a:rPr lang="pt-BR" sz="2400" dirty="0" smtClean="0"/>
              <a:t>Ampliar </a:t>
            </a:r>
            <a:r>
              <a:rPr lang="pt-BR" sz="2400" dirty="0"/>
              <a:t>a cobertura </a:t>
            </a:r>
            <a:r>
              <a:rPr lang="pt-BR" sz="2400" dirty="0" smtClean="0"/>
              <a:t>de </a:t>
            </a:r>
            <a:r>
              <a:rPr lang="pt-BR" sz="2400" dirty="0"/>
              <a:t>hipertensos e diabéticos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Meta 1.1:</a:t>
            </a:r>
            <a:r>
              <a:rPr lang="pt-BR" sz="2400" dirty="0"/>
              <a:t> Cadastrar </a:t>
            </a:r>
            <a:r>
              <a:rPr lang="pt-BR" sz="2400" b="1" dirty="0"/>
              <a:t>70%</a:t>
            </a:r>
            <a:r>
              <a:rPr lang="pt-BR" sz="2400" dirty="0"/>
              <a:t> dos usuários Hipertensos da área de abrangência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Meta </a:t>
            </a:r>
            <a:r>
              <a:rPr lang="pt-BR" sz="2400" b="1" dirty="0"/>
              <a:t>1.2:</a:t>
            </a:r>
            <a:r>
              <a:rPr lang="pt-BR" sz="2400" dirty="0"/>
              <a:t> Cadastrar </a:t>
            </a:r>
            <a:r>
              <a:rPr lang="pt-BR" sz="2400" b="1" dirty="0"/>
              <a:t>70%</a:t>
            </a:r>
            <a:r>
              <a:rPr lang="pt-BR" sz="2400" dirty="0"/>
              <a:t> dos usuários Diabéticos da área de </a:t>
            </a:r>
            <a:r>
              <a:rPr lang="pt-BR" sz="2400" dirty="0" smtClean="0"/>
              <a:t>abrangência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88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2304256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31.5%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169 HIPERTENSOS.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ao  hipertenso na unidade de saúde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38825"/>
              </p:ext>
            </p:extLst>
          </p:nvPr>
        </p:nvGraphicFramePr>
        <p:xfrm>
          <a:off x="1475656" y="2420888"/>
          <a:ext cx="749935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21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 fontScale="90000"/>
          </a:bodyPr>
          <a:lstStyle/>
          <a:p>
            <a:r>
              <a:rPr lang="pt-BR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53.8%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71 diabéticos. </a:t>
            </a:r>
            <a:r>
              <a:rPr lang="pt-BR" sz="3100" dirty="0" smtClean="0"/>
              <a:t>Cobertura </a:t>
            </a:r>
            <a:r>
              <a:rPr lang="pt-BR" sz="3100" dirty="0"/>
              <a:t>do programa de atenção ao  diabético na unidade de saúde</a:t>
            </a:r>
            <a:br>
              <a:rPr lang="pt-BR" sz="3100" dirty="0"/>
            </a:br>
            <a:endParaRPr lang="pt-BR" sz="31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919138"/>
              </p:ext>
            </p:extLst>
          </p:nvPr>
        </p:nvGraphicFramePr>
        <p:xfrm>
          <a:off x="1435100" y="2204864"/>
          <a:ext cx="73853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22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Dificuldades na meta de cobertura: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Tamanho da área de abrangência</a:t>
            </a:r>
          </a:p>
          <a:p>
            <a:r>
              <a:rPr lang="pt-BR" dirty="0" smtClean="0"/>
              <a:t>Difícil acesso à UBS</a:t>
            </a:r>
          </a:p>
          <a:p>
            <a:r>
              <a:rPr lang="pt-BR" dirty="0" smtClean="0"/>
              <a:t>Baixa adesão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56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354162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Objetivo 2: </a:t>
            </a:r>
            <a:r>
              <a:rPr lang="pt-BR" sz="2800" dirty="0"/>
              <a:t>Melhorar a qualidade da atenção a hipertensos e diabéticos.</a:t>
            </a:r>
            <a:br>
              <a:rPr lang="pt-BR" sz="2800" dirty="0"/>
            </a:br>
            <a:r>
              <a:rPr lang="pt-BR" sz="2800" dirty="0"/>
              <a:t> 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pt-BR" sz="2800" dirty="0" smtClean="0"/>
              <a:t>2.1 </a:t>
            </a:r>
            <a:r>
              <a:rPr lang="pt-BR" sz="2800" dirty="0"/>
              <a:t>Realizar exame clínico apropriado em 100% dos hipertensos e diabéticos</a:t>
            </a:r>
          </a:p>
          <a:p>
            <a:pPr marL="82296" indent="0" algn="just">
              <a:buNone/>
            </a:pPr>
            <a:r>
              <a:rPr lang="pt-BR" sz="2800" dirty="0"/>
              <a:t>2.2 Garantir a 100% dos hipertensos e diabéticos a realização dos examines complementares em dia de acordo com protocolo. </a:t>
            </a:r>
          </a:p>
          <a:p>
            <a:pPr marL="82296" indent="0" algn="just">
              <a:buNone/>
            </a:pPr>
            <a:r>
              <a:rPr lang="pt-BR" sz="2800" dirty="0"/>
              <a:t>2.3 Realizar a prescrição de medicamentos da farmácia popular para 100% dos pacientes hipertensos e diabéticos cadastrados na unidade de saúde.</a:t>
            </a:r>
          </a:p>
          <a:p>
            <a:pPr marL="82296" indent="0" algn="just">
              <a:buNone/>
            </a:pPr>
            <a:r>
              <a:rPr lang="pt-BR" sz="2800" dirty="0"/>
              <a:t>2.4  Avaliação das necessidades de atendimento odontológico em 100% dos pacientes hipertensos e diabéticos.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1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40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0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de </a:t>
            </a:r>
            <a:r>
              <a:rPr lang="pt-BR" b="1" dirty="0">
                <a:solidFill>
                  <a:srgbClr val="00B050"/>
                </a:solidFill>
              </a:rPr>
              <a:t>100% alcançada </a:t>
            </a:r>
            <a:r>
              <a:rPr lang="pt-BR" dirty="0" smtClean="0"/>
              <a:t>na </a:t>
            </a:r>
            <a:r>
              <a:rPr lang="pt-BR" dirty="0"/>
              <a:t>proporção de hipertensos </a:t>
            </a:r>
            <a:r>
              <a:rPr lang="pt-BR" dirty="0" smtClean="0"/>
              <a:t>e diabéticos com </a:t>
            </a:r>
            <a:r>
              <a:rPr lang="pt-BR" dirty="0"/>
              <a:t>o exame clinico em dia de acordo com o protocolo.</a:t>
            </a:r>
          </a:p>
        </p:txBody>
      </p:sp>
    </p:spTree>
    <p:extLst>
      <p:ext uri="{BB962C8B-B14F-4D97-AF65-F5344CB8AC3E}">
        <p14:creationId xmlns:p14="http://schemas.microsoft.com/office/powerpoint/2010/main" val="24287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9206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Introdução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 Geral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Objetivos Específicos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Metodologia</a:t>
            </a:r>
            <a:endParaRPr lang="pt-BR" sz="40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Metas</a:t>
            </a:r>
            <a:endParaRPr lang="pt-BR" sz="40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Resultados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Discussão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3131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0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95.9%</a:t>
            </a:r>
            <a:r>
              <a:rPr lang="pt-BR" sz="28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162 HIPERTENSOS</a:t>
            </a:r>
            <a:endParaRPr lang="pt-BR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9"/>
            <a:ext cx="5976663" cy="30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0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95.8%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 DIABÉTICOS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6967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656184"/>
          </a:xfrm>
        </p:spPr>
        <p:txBody>
          <a:bodyPr>
            <a:noAutofit/>
          </a:bodyPr>
          <a:lstStyle/>
          <a:p>
            <a:r>
              <a:rPr lang="pt-BR" sz="36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91.1%</a:t>
            </a:r>
            <a:r>
              <a:rPr lang="pt-BR" sz="24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HIPERTENSOS </a:t>
            </a:r>
            <a:r>
              <a:rPr lang="pt-BR" sz="2400" dirty="0"/>
              <a:t>com prescrição de medicamentos da Farmácia Popular/</a:t>
            </a:r>
            <a:r>
              <a:rPr lang="pt-BR" sz="2400" dirty="0" err="1"/>
              <a:t>Hiperdia</a:t>
            </a:r>
            <a:r>
              <a:rPr lang="pt-BR" sz="2400" dirty="0"/>
              <a:t> priorizada</a:t>
            </a:r>
            <a:endParaRPr lang="pt-BR" sz="2400" dirty="0">
              <a:effectLst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215578"/>
              </p:ext>
            </p:extLst>
          </p:nvPr>
        </p:nvGraphicFramePr>
        <p:xfrm>
          <a:off x="1691680" y="2132856"/>
          <a:ext cx="68407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2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pt-BR" sz="44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4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90.1% </a:t>
            </a:r>
            <a:r>
              <a:rPr lang="pt-B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DIABÉTICOS c</a:t>
            </a:r>
            <a:r>
              <a:rPr lang="pt-BR" sz="2700" dirty="0" smtClean="0"/>
              <a:t>om </a:t>
            </a:r>
            <a:r>
              <a:rPr lang="pt-BR" sz="2700" dirty="0"/>
              <a:t>prescrição de medicamentos da Farmácia Popular/</a:t>
            </a:r>
            <a:r>
              <a:rPr lang="pt-BR" sz="2700" dirty="0" err="1"/>
              <a:t>Hiperdia</a:t>
            </a:r>
            <a:r>
              <a:rPr lang="pt-BR" sz="2700" dirty="0"/>
              <a:t> priorizada.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52525"/>
              </p:ext>
            </p:extLst>
          </p:nvPr>
        </p:nvGraphicFramePr>
        <p:xfrm>
          <a:off x="1475656" y="2276872"/>
          <a:ext cx="7417122" cy="388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0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800200"/>
          </a:xfrm>
        </p:spPr>
        <p:txBody>
          <a:bodyPr>
            <a:normAutofit fontScale="90000"/>
          </a:bodyPr>
          <a:lstStyle/>
          <a:p>
            <a:r>
              <a:rPr lang="pt-BR" sz="36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76.1</a:t>
            </a: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27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7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HIPERTENSOS </a:t>
            </a:r>
            <a:r>
              <a:rPr lang="pt-BR" sz="2800" dirty="0" smtClean="0">
                <a:effectLst/>
              </a:rPr>
              <a:t>com </a:t>
            </a:r>
            <a:r>
              <a:rPr lang="pt-BR" sz="2800" dirty="0">
                <a:effectLst/>
              </a:rPr>
              <a:t>avaliação de necessidade de atendimento odontológico. </a:t>
            </a:r>
            <a:br>
              <a:rPr lang="pt-BR" sz="2800" dirty="0">
                <a:effectLst/>
              </a:rPr>
            </a:br>
            <a:r>
              <a:rPr lang="pt-BR" sz="2700" dirty="0">
                <a:effectLst/>
              </a:rPr>
              <a:t/>
            </a:r>
            <a:br>
              <a:rPr lang="pt-BR" sz="2700" dirty="0">
                <a:effectLst/>
              </a:rPr>
            </a:br>
            <a:endParaRPr lang="pt-BR" sz="2700" dirty="0"/>
          </a:p>
        </p:txBody>
      </p:sp>
      <p:graphicFrame>
        <p:nvGraphicFramePr>
          <p:cNvPr id="6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71622"/>
              </p:ext>
            </p:extLst>
          </p:nvPr>
        </p:nvGraphicFramePr>
        <p:xfrm>
          <a:off x="1435100" y="2204865"/>
          <a:ext cx="7499350" cy="433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7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570186"/>
          </a:xfrm>
        </p:spPr>
        <p:txBody>
          <a:bodyPr>
            <a:normAutofit fontScale="90000"/>
          </a:bodyPr>
          <a:lstStyle/>
          <a:p>
            <a:r>
              <a:rPr lang="pt-BR" sz="40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0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76.1%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en-US" sz="2700" dirty="0"/>
              <a:t>com </a:t>
            </a:r>
            <a:r>
              <a:rPr lang="en-US" sz="2700" dirty="0" err="1"/>
              <a:t>avaliação</a:t>
            </a:r>
            <a:r>
              <a:rPr lang="en-US" sz="2700" dirty="0"/>
              <a:t> da </a:t>
            </a:r>
            <a:r>
              <a:rPr lang="en-US" sz="2700" dirty="0" err="1"/>
              <a:t>necessidade</a:t>
            </a:r>
            <a:r>
              <a:rPr lang="en-US" sz="2700" dirty="0"/>
              <a:t> de </a:t>
            </a:r>
            <a:r>
              <a:rPr lang="en-US" sz="2700" dirty="0" err="1"/>
              <a:t>atendimento</a:t>
            </a:r>
            <a:r>
              <a:rPr lang="en-US" sz="2700" dirty="0"/>
              <a:t> </a:t>
            </a:r>
            <a:r>
              <a:rPr lang="en-US" sz="2700" dirty="0" err="1"/>
              <a:t>odontológico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pt-BR" sz="2700" dirty="0" smtClean="0">
                <a:solidFill>
                  <a:srgbClr val="4F271C">
                    <a:satMod val="130000"/>
                  </a:srgbClr>
                </a:solidFill>
              </a:rPr>
              <a:t>priorizada</a:t>
            </a:r>
            <a:r>
              <a:rPr lang="pt-BR" sz="2700" dirty="0">
                <a:solidFill>
                  <a:srgbClr val="4F271C">
                    <a:satMod val="130000"/>
                  </a:srgbClr>
                </a:solidFill>
              </a:rPr>
              <a:t>. </a:t>
            </a:r>
            <a:br>
              <a:rPr lang="pt-BR" sz="2700" dirty="0">
                <a:solidFill>
                  <a:srgbClr val="4F271C">
                    <a:satMod val="130000"/>
                  </a:srgbClr>
                </a:solidFill>
              </a:rPr>
            </a:br>
            <a:endParaRPr lang="pt-BR" sz="2700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03933"/>
              </p:ext>
            </p:extLst>
          </p:nvPr>
        </p:nvGraphicFramePr>
        <p:xfrm>
          <a:off x="1435100" y="2636838"/>
          <a:ext cx="7499350" cy="361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83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Objetivo 3</a:t>
            </a:r>
            <a:r>
              <a:rPr lang="pt-BR" sz="2800" b="1" dirty="0" smtClean="0"/>
              <a:t> </a:t>
            </a:r>
            <a:r>
              <a:rPr lang="pt-BR" sz="2800" b="1" dirty="0">
                <a:effectLst/>
              </a:rPr>
              <a:t>:</a:t>
            </a:r>
            <a:r>
              <a:rPr lang="pt-BR" sz="2800" dirty="0">
                <a:effectLst/>
              </a:rPr>
              <a:t>  Melhorar a adesão de hipertensos e diabéticos ao 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endParaRPr lang="pt-BR" sz="2400" b="1" dirty="0" smtClean="0"/>
          </a:p>
          <a:p>
            <a:pPr marL="82296" indent="0" algn="just">
              <a:buNone/>
            </a:pPr>
            <a:endParaRPr lang="pt-BR" sz="2400" b="1" dirty="0" smtClean="0"/>
          </a:p>
          <a:p>
            <a:pPr marL="82296" indent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3.1</a:t>
            </a:r>
            <a:r>
              <a:rPr lang="pt-BR" sz="2400" dirty="0"/>
              <a:t>. Buscar </a:t>
            </a:r>
            <a:r>
              <a:rPr lang="pt-BR" sz="2400" b="1" dirty="0"/>
              <a:t>100%</a:t>
            </a:r>
            <a:r>
              <a:rPr lang="pt-BR" sz="2400" dirty="0"/>
              <a:t> dos </a:t>
            </a:r>
            <a:r>
              <a:rPr lang="pt-BR" sz="2400" dirty="0" smtClean="0"/>
              <a:t>hipertensos e/ou diabéticos </a:t>
            </a:r>
            <a:r>
              <a:rPr lang="pt-BR" sz="2400" dirty="0"/>
              <a:t>faltosos às consultas na unidade de saúde conforme a periodicidade recomendada.</a:t>
            </a:r>
          </a:p>
          <a:p>
            <a:pPr marL="82296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12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pPr algn="just"/>
            <a:r>
              <a:rPr lang="pt-BR" sz="32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 </a:t>
            </a:r>
            <a:r>
              <a:rPr lang="pt-BR" sz="28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faltosos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consultas com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endParaRPr lang="pt-BR" sz="24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6687"/>
              </p:ext>
            </p:extLst>
          </p:nvPr>
        </p:nvGraphicFramePr>
        <p:xfrm>
          <a:off x="1619672" y="2564904"/>
          <a:ext cx="6912768" cy="368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6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pt-BR" sz="32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DIABÉTICOS</a:t>
            </a:r>
            <a:r>
              <a:rPr lang="pt-BR" sz="2800" dirty="0"/>
              <a:t> Proporção de diabéticos faltosos às consultas com busca ativa 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95894"/>
              </p:ext>
            </p:extLst>
          </p:nvPr>
        </p:nvGraphicFramePr>
        <p:xfrm>
          <a:off x="1475656" y="2492896"/>
          <a:ext cx="7499350" cy="40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477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 </a:t>
            </a:r>
            <a:b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dos hipertensos cadastrados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800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72008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16624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96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Diabetes mellitus e Hipertensão</a:t>
            </a:r>
            <a:r>
              <a:rPr lang="pt-BR" sz="9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96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Arterial Sistêmica </a:t>
            </a:r>
            <a:r>
              <a:rPr lang="pt-BR" sz="9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 </a:t>
            </a:r>
            <a:endParaRPr lang="pt-BR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No Brasil, a hipertensão arterial sistêmica junto com o diabetes mellitus são responsáveis pela primeira causa de mortalidade e de hospitalizações, reduzindo a expectativa e qualidade de vida. As consequências humanas, sociais e econômicas são devastadoras devido as complicações, invalidades e mortes. De acordo com o Ministério da Saúde, as Doenças Crônicas Não Transmissíveis (DCNT) representam um dos principais desafios de saúde para o desenvolvimento global nas próximas décadas (BRASIL, 2012). 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5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2000" dirty="0" smtClean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894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Meta </a:t>
            </a:r>
            <a:r>
              <a:rPr lang="pt-BR" b="1" dirty="0">
                <a:solidFill>
                  <a:srgbClr val="00B050"/>
                </a:solidFill>
              </a:rPr>
              <a:t>de 100% alcançada </a:t>
            </a:r>
            <a:r>
              <a:rPr lang="pt-BR" dirty="0"/>
              <a:t>em todos os meses na proporção de hipertensos </a:t>
            </a:r>
            <a:r>
              <a:rPr lang="pt-BR" dirty="0" smtClean="0"/>
              <a:t>e/ ou diabéticos com </a:t>
            </a:r>
            <a:r>
              <a:rPr lang="pt-BR" dirty="0"/>
              <a:t>registro adequado na ficha de acompanhamento.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471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3100" dirty="0" smtClean="0"/>
              <a:t> </a:t>
            </a:r>
            <a:r>
              <a:rPr lang="pt-BR" sz="3100" dirty="0">
                <a:effectLst/>
              </a:rPr>
              <a:t>Mapear hipertensos e diabéticos de risco para doenças cardiovasculares</a:t>
            </a:r>
            <a:r>
              <a:rPr lang="pt-BR" sz="4400" dirty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82296" indent="0" algn="just">
              <a:buNone/>
            </a:pP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just"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5.1 </a:t>
            </a:r>
            <a:r>
              <a:rPr lang="pt-BR" sz="2400" dirty="0"/>
              <a:t>Realizar a estratificação de risco cardiovascular em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sz="2400" dirty="0"/>
              <a:t> dos pacientes hipertensos e diabéticos cadastrados na unidade de saúde.</a:t>
            </a:r>
          </a:p>
          <a:p>
            <a:pPr marL="82296" indent="0">
              <a:buNone/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6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100% alcançada </a:t>
            </a:r>
            <a:r>
              <a:rPr lang="pt-BR" dirty="0"/>
              <a:t>em todos os meses na proporção </a:t>
            </a:r>
            <a:r>
              <a:rPr lang="pt-BR" dirty="0" smtClean="0"/>
              <a:t>para hipertensos e para diabéticos com estratificação </a:t>
            </a:r>
            <a:r>
              <a:rPr lang="pt-BR" dirty="0"/>
              <a:t>de risco </a:t>
            </a:r>
            <a:r>
              <a:rPr lang="pt-BR" dirty="0" err="1" smtClean="0"/>
              <a:t>cardiovascula.r</a:t>
            </a:r>
            <a:r>
              <a:rPr lang="pt-BR" dirty="0" smtClean="0"/>
              <a:t> </a:t>
            </a:r>
            <a:r>
              <a:rPr lang="pt-BR" dirty="0"/>
              <a:t>em dia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/>
              </a:rPr>
              <a:t>Resultados: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Objetivo 6:</a:t>
            </a:r>
            <a:r>
              <a:rPr lang="pt-BR" sz="2800" dirty="0" smtClean="0"/>
              <a:t> </a:t>
            </a:r>
            <a:r>
              <a:rPr lang="pt-BR" sz="2800" dirty="0"/>
              <a:t>Promover a saúde de hipertensos e </a:t>
            </a:r>
            <a:r>
              <a:rPr lang="pt-BR" sz="2800" dirty="0" smtClean="0"/>
              <a:t>diabéticos.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 algn="just">
              <a:buNone/>
            </a:pPr>
            <a:endParaRPr lang="pt-BR" sz="2400" dirty="0" smtClean="0"/>
          </a:p>
          <a:p>
            <a:pPr marL="82296" indent="0" algn="just">
              <a:buNone/>
            </a:pPr>
            <a:r>
              <a:rPr lang="pt-BR" sz="2400" b="1" dirty="0" smtClean="0"/>
              <a:t>Meta 6.1</a:t>
            </a:r>
            <a:r>
              <a:rPr lang="pt-BR" sz="2400" b="1" dirty="0"/>
              <a:t>: </a:t>
            </a:r>
            <a:r>
              <a:rPr lang="pt-BR" sz="2400" dirty="0"/>
              <a:t>Garantir orientação nutricional sobre alimentação saudável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sz="2400" dirty="0"/>
              <a:t>dos hipertensos e diabéticos</a:t>
            </a:r>
          </a:p>
          <a:p>
            <a:pPr marL="82296" indent="0" algn="just">
              <a:buNone/>
            </a:pPr>
            <a:r>
              <a:rPr lang="pt-BR" sz="2400" b="1" dirty="0"/>
              <a:t>Meta 6.2: </a:t>
            </a:r>
            <a:r>
              <a:rPr lang="pt-BR" sz="2400" dirty="0"/>
              <a:t>Garantir orientação em relação à prática regular de atividade física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sz="2400" dirty="0"/>
              <a:t> dos pacientes hipertensos e diabéticos.</a:t>
            </a:r>
          </a:p>
          <a:p>
            <a:pPr marL="82296" indent="0" algn="just">
              <a:buNone/>
            </a:pPr>
            <a:r>
              <a:rPr lang="pt-BR" sz="2400" b="1" dirty="0"/>
              <a:t>Meta 6.3: </a:t>
            </a:r>
            <a:r>
              <a:rPr lang="pt-BR" sz="2400" dirty="0"/>
              <a:t>Garantir orientação sobre os riscos do tabagismo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sz="2400" dirty="0"/>
              <a:t> dos pacientes hipertensos.</a:t>
            </a:r>
          </a:p>
          <a:p>
            <a:pPr marL="82296" indent="0" algn="just">
              <a:buNone/>
            </a:pPr>
            <a:r>
              <a:rPr lang="pt-BR" sz="2400" b="1" dirty="0"/>
              <a:t>Meta 6.4.</a:t>
            </a:r>
            <a:r>
              <a:rPr lang="pt-BR" sz="2400" dirty="0"/>
              <a:t> Garantir orientação sobre higiene bucal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sz="2400" dirty="0"/>
              <a:t> dos pacientes hipertensos e diabéticos.</a:t>
            </a:r>
          </a:p>
          <a:p>
            <a:pPr marL="82296" indent="0" algn="just">
              <a:buNone/>
            </a:pPr>
            <a:r>
              <a:rPr lang="pt-BR" sz="2400" dirty="0"/>
              <a:t> </a:t>
            </a:r>
          </a:p>
          <a:p>
            <a:pPr marL="82296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418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de 100% alcançada </a:t>
            </a:r>
            <a:r>
              <a:rPr lang="pt-BR" dirty="0"/>
              <a:t>em todos os meses na proporção de hipertensos </a:t>
            </a:r>
            <a:r>
              <a:rPr lang="pt-BR" dirty="0" smtClean="0"/>
              <a:t>e diabéticos com </a:t>
            </a:r>
            <a:r>
              <a:rPr lang="pt-BR" dirty="0"/>
              <a:t>orientação nutricional sobre alimentação saudável. </a:t>
            </a:r>
            <a:endParaRPr lang="pt-BR" dirty="0" smtClean="0"/>
          </a:p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de 100% alcançada </a:t>
            </a:r>
            <a:r>
              <a:rPr lang="pt-BR" dirty="0"/>
              <a:t>em todos os meses na proporção de hipertensos com orientação sobre a prática de atividade física regular.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7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de 100% alcançada </a:t>
            </a:r>
            <a:r>
              <a:rPr lang="pt-BR" dirty="0"/>
              <a:t>em todos os meses na proporção de hipertensos </a:t>
            </a:r>
            <a:r>
              <a:rPr lang="pt-BR" dirty="0" smtClean="0"/>
              <a:t>e diabéticos que </a:t>
            </a:r>
            <a:r>
              <a:rPr lang="pt-BR" dirty="0"/>
              <a:t>receberam orientação sobre os riscos de tabagismo</a:t>
            </a:r>
            <a:r>
              <a:rPr lang="pt-BR" dirty="0" smtClean="0"/>
              <a:t>.</a:t>
            </a:r>
          </a:p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de 100% alcançada </a:t>
            </a:r>
            <a:r>
              <a:rPr lang="pt-BR" dirty="0"/>
              <a:t>em todos os meses na proporção de hipertensos que receberam orientação sobre higiene bucal.</a:t>
            </a:r>
          </a:p>
        </p:txBody>
      </p:sp>
    </p:spTree>
    <p:extLst>
      <p:ext uri="{BB962C8B-B14F-4D97-AF65-F5344CB8AC3E}">
        <p14:creationId xmlns:p14="http://schemas.microsoft.com/office/powerpoint/2010/main" val="4119253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Importância da intervenção para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EQUIPE:</a:t>
            </a:r>
          </a:p>
          <a:p>
            <a:pPr marL="82296" indent="0">
              <a:buNone/>
            </a:pPr>
            <a:endParaRPr lang="pt-BR" dirty="0" smtClean="0"/>
          </a:p>
          <a:p>
            <a:r>
              <a:rPr lang="pt-BR" dirty="0" smtClean="0"/>
              <a:t>Maior vínculo com os pacientes;</a:t>
            </a:r>
            <a:endParaRPr lang="pt-BR" dirty="0"/>
          </a:p>
          <a:p>
            <a:r>
              <a:rPr lang="pt-BR" dirty="0" smtClean="0"/>
              <a:t>Qualificação da equipe;</a:t>
            </a:r>
          </a:p>
          <a:p>
            <a:pPr algn="just"/>
            <a:r>
              <a:rPr lang="pt-BR" dirty="0" smtClean="0"/>
              <a:t>Melhoria do trabalho em equipe multiprofissional (mais unidos);</a:t>
            </a:r>
          </a:p>
          <a:p>
            <a:r>
              <a:rPr lang="pt-BR" dirty="0" smtClean="0"/>
              <a:t>Sensibilização com 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40884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 smtClean="0"/>
          </a:p>
          <a:p>
            <a:r>
              <a:rPr lang="pt-BR" dirty="0" smtClean="0"/>
              <a:t>Organização do processo de trabalho;</a:t>
            </a:r>
          </a:p>
          <a:p>
            <a:r>
              <a:rPr lang="pt-BR" dirty="0" smtClean="0"/>
              <a:t>Identificação de indicadores de saúde;</a:t>
            </a:r>
          </a:p>
          <a:p>
            <a:r>
              <a:rPr lang="pt-BR" dirty="0" smtClean="0"/>
              <a:t>Melhoria do agendamento das consultas;</a:t>
            </a:r>
          </a:p>
          <a:p>
            <a:r>
              <a:rPr lang="pt-BR" dirty="0" smtClean="0"/>
              <a:t>Melhoria dos registros;</a:t>
            </a:r>
          </a:p>
          <a:p>
            <a:r>
              <a:rPr lang="pt-BR" dirty="0" smtClean="0"/>
              <a:t>Maio produtividade no trabalho;</a:t>
            </a:r>
          </a:p>
        </p:txBody>
      </p:sp>
    </p:spTree>
    <p:extLst>
      <p:ext uri="{BB962C8B-B14F-4D97-AF65-F5344CB8AC3E}">
        <p14:creationId xmlns:p14="http://schemas.microsoft.com/office/powerpoint/2010/main" val="30188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COMUNIDADE:</a:t>
            </a:r>
          </a:p>
          <a:p>
            <a:endParaRPr lang="pt-BR" dirty="0" smtClean="0"/>
          </a:p>
          <a:p>
            <a:r>
              <a:rPr lang="pt-BR" dirty="0" smtClean="0"/>
              <a:t>Melhoria da assistência</a:t>
            </a:r>
          </a:p>
          <a:p>
            <a:r>
              <a:rPr lang="pt-BR" dirty="0" smtClean="0"/>
              <a:t>Aumento da cobertura</a:t>
            </a:r>
          </a:p>
          <a:p>
            <a:r>
              <a:rPr lang="pt-BR" dirty="0" smtClean="0"/>
              <a:t>Aumento da satisfação no atendimento</a:t>
            </a:r>
          </a:p>
          <a:p>
            <a:r>
              <a:rPr lang="pt-BR" dirty="0" smtClean="0"/>
              <a:t>Promoção da saúde</a:t>
            </a:r>
          </a:p>
          <a:p>
            <a:r>
              <a:rPr lang="pt-BR" dirty="0" smtClean="0"/>
              <a:t>Prevenção de doenças</a:t>
            </a:r>
          </a:p>
          <a:p>
            <a:r>
              <a:rPr lang="pt-BR" dirty="0" smtClean="0"/>
              <a:t>Diagnóstico e tratamento precoce</a:t>
            </a:r>
          </a:p>
        </p:txBody>
      </p:sp>
    </p:spTree>
    <p:extLst>
      <p:ext uri="{BB962C8B-B14F-4D97-AF65-F5344CB8AC3E}">
        <p14:creationId xmlns:p14="http://schemas.microsoft.com/office/powerpoint/2010/main" val="24035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/>
              <a:t>As ações da intervenção estão incorporadas na rotina do serviço na UBS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Mas depende da continuação do envolvimento dos gestores, comunidade e equipe.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Permanência da intervenção na UBS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pPr algn="just"/>
            <a:r>
              <a:rPr lang="pt-B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IMPORTÂNCIA DA AÇÃO </a:t>
            </a:r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PROGRAMÁTICA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/>
          </a:p>
          <a:p>
            <a:endParaRPr lang="pt-BR" sz="2400" dirty="0" smtClean="0"/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Estratégia Saúde da Família  é a porta de entrada preferencial do SUS. 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 a promoção da saúde, diagnóstico/ tratamento precoce, aumento da cobertura.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no estilo de vida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21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conhecimento adquirido através do AVA forneceu ferramentas para melhorar o serviço na UBS. </a:t>
            </a:r>
          </a:p>
          <a:p>
            <a:r>
              <a:rPr lang="pt-BR" dirty="0" smtClean="0"/>
              <a:t>Aperfeiçoamento de conhecimento clínico, sobre o SUS e Estratégia Saúde da Família. </a:t>
            </a:r>
          </a:p>
          <a:p>
            <a:r>
              <a:rPr lang="pt-BR" dirty="0" smtClean="0"/>
              <a:t>Estimulou a aprendizagem do idioma português.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Reflexão crítica sobre aprendizagem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" y="0"/>
            <a:ext cx="9093980" cy="6817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107504" y="332656"/>
            <a:ext cx="921702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 meus filhos</a:t>
            </a:r>
            <a:r>
              <a:rPr lang="pt-BR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, que em cada momento de minha vida, me dão uma esperança...</a:t>
            </a:r>
            <a:endParaRPr lang="pt-BR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Codajás/</a:t>
            </a:r>
            <a:r>
              <a:rPr lang="pt-BR" sz="3200" b="1" dirty="0" smtClean="0"/>
              <a:t>AM</a:t>
            </a:r>
            <a:r>
              <a:rPr lang="pt-BR" sz="3200" dirty="0" smtClean="0"/>
              <a:t>: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26.242 habitantes (IBGE) </a:t>
            </a:r>
            <a:r>
              <a:rPr lang="pt-BR" sz="2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2700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7" name="Picture 3" descr="C:\Users\User\Pictures\codajas-rio-solimoes-a-esquer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9847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Amazonas_Municip_Codaj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22885"/>
            <a:ext cx="8856984" cy="64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764704"/>
            <a:ext cx="6768752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CODAJÁS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Interior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estado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Hospital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 UBS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 Via Fluvial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Policlínica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523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UBS </a:t>
            </a:r>
            <a:r>
              <a:rPr lang="pt-BR" b="1" u="sng" dirty="0">
                <a:solidFill>
                  <a:srgbClr val="FF0000"/>
                </a:solidFill>
              </a:rPr>
              <a:t>Ana Jerusa </a:t>
            </a:r>
            <a:r>
              <a:rPr lang="pt-BR" b="1" dirty="0" smtClean="0"/>
              <a:t>: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 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Saúde da família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3523 pessoas: Urbana/Rural.</a:t>
            </a:r>
          </a:p>
          <a:p>
            <a:pPr algn="just"/>
            <a:r>
              <a:rPr lang="pt-BR" sz="2400" dirty="0"/>
              <a:t>Temos cadastrados 169 hipertensos e 71 diabéticos.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 Saúde Bucal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NASF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Difícil acesso para usuários da zona rural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/>
              <a:t>Antes da intervenção</a:t>
            </a:r>
            <a:r>
              <a:rPr lang="pt-BR" sz="4000" dirty="0"/>
              <a:t>: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se conhecia indicador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entre outros. 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Deficiência nos registros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Baixa adesão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identificação de faltosos e sem busca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ativa eficiente.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Necessidade de aumentar promoção da saúde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13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Objetivo geral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/>
            <a:endParaRPr lang="pt-BR" b="1" dirty="0">
              <a:latin typeface="Arial"/>
              <a:ea typeface="Calibri"/>
              <a:cs typeface="Times New Roman"/>
            </a:endParaRPr>
          </a:p>
          <a:p>
            <a:pPr marL="82296" indent="0" algn="ctr">
              <a:buNone/>
            </a:pPr>
            <a:r>
              <a:rPr lang="pt-BR" b="1" dirty="0" smtClean="0">
                <a:latin typeface="Arial"/>
                <a:ea typeface="Calibri"/>
                <a:cs typeface="Times New Roman"/>
              </a:rPr>
              <a:t>Melhoria </a:t>
            </a:r>
            <a:r>
              <a:rPr lang="pt-BR" b="1" dirty="0">
                <a:latin typeface="Arial"/>
                <a:ea typeface="Calibri"/>
                <a:cs typeface="Times New Roman"/>
              </a:rPr>
              <a:t>da atenção à saúde de usuários com HAS e/ou DM na UBS Ana </a:t>
            </a:r>
            <a:r>
              <a:rPr lang="pt-BR" b="1" dirty="0" smtClean="0">
                <a:latin typeface="Arial"/>
                <a:ea typeface="Calibri"/>
                <a:cs typeface="Times New Roman"/>
              </a:rPr>
              <a:t>Gerusa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centaçã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Aprecentação</Template>
  <TotalTime>1524</TotalTime>
  <Words>1082</Words>
  <Application>Microsoft Office PowerPoint</Application>
  <PresentationFormat>Apresentação na tela (4:3)</PresentationFormat>
  <Paragraphs>221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Aprecentação</vt:lpstr>
      <vt:lpstr>  UNIVERSIDADE FEDERAL DE PELOTAS - UFPEL DEPARTAMENTO DE MEDICINA SOCIAL  ESPECIALIZAÇÃO EM SAÚDE DA FAMILIA UNIVESIDADE ABERDA DO SUS – UNASUS </vt:lpstr>
      <vt:lpstr>Apresentação do PowerPoint</vt:lpstr>
      <vt:lpstr>INTRODUÇÃO</vt:lpstr>
      <vt:lpstr>INTRODUÇÃO</vt:lpstr>
      <vt:lpstr>Codajás/AM:  26.242 habitantes (IBGE) 2014</vt:lpstr>
      <vt:lpstr>Apresentação do PowerPoint</vt:lpstr>
      <vt:lpstr>INTRODUÇÃO</vt:lpstr>
      <vt:lpstr>Antes da intervenção:  </vt:lpstr>
      <vt:lpstr>Objetivo geral</vt:lpstr>
      <vt:lpstr>Metodologia</vt:lpstr>
      <vt:lpstr>Metodologia/Ações</vt:lpstr>
      <vt:lpstr>Metodologia/Ações</vt:lpstr>
      <vt:lpstr>Logística</vt:lpstr>
      <vt:lpstr>OBJETIVOS ESPECÍFICOS/METAS</vt:lpstr>
      <vt:lpstr> Resultado: 31.5% = 169 HIPERTENSOS. Cobertura do programa de atenção ao  hipertenso na unidade de saúde   </vt:lpstr>
      <vt:lpstr>Resultado: 53.8% = 71 diabéticos. Cobertura do programa de atenção ao  diabético na unidade de saúde </vt:lpstr>
      <vt:lpstr>Dificuldades na meta de cobertura:</vt:lpstr>
      <vt:lpstr>Objetivo 2: Melhorar a qualidade da atenção a hipertensos e diabéticos.   </vt:lpstr>
      <vt:lpstr> Resultado:</vt:lpstr>
      <vt:lpstr>Resultado: 95.9% = 162 HIPERTENSOS</vt:lpstr>
      <vt:lpstr>Resultado: 95.8% = 68 DIABÉTICOS</vt:lpstr>
      <vt:lpstr>Resultado: 91.1% = 154 HIPERTENSOS com prescrição de medicamentos da Farmácia Popular/Hiperdia priorizada</vt:lpstr>
      <vt:lpstr>Resultado: 90.1% = 64 DIABÉTICOS com prescrição de medicamentos da Farmácia Popular/Hiperdia priorizada.   </vt:lpstr>
      <vt:lpstr>Resultado: 76.1% = 54  HIPERTENSOS com avaliação de necessidade de atendimento odontológico.   </vt:lpstr>
      <vt:lpstr> Resultado: 76.1% = 54 DIABÉTICOS com avaliação da necessidade de atendimento odontológico priorizada.  </vt:lpstr>
      <vt:lpstr>Objetivo 3 :  Melhorar a adesão de hipertensos e diabéticos ao programa</vt:lpstr>
      <vt:lpstr> Resultado: 85% = 34  HIPERTENSOS faltosos às consultas com busca ativa.   </vt:lpstr>
      <vt:lpstr>Resultado: 80% = 12 DIABÉTICOS Proporção de diabéticos faltosos às consultas com busca ativa  </vt:lpstr>
      <vt:lpstr>Objetivo 4: Melhorar o registro das informações  </vt:lpstr>
      <vt:lpstr>Resultados:</vt:lpstr>
      <vt:lpstr> Objetivo 5: Mapear hipertensos e diabéticos de risco para doenças cardiovasculares.</vt:lpstr>
      <vt:lpstr>Resultados:</vt:lpstr>
      <vt:lpstr>Objetivo 6: Promover a saúde de hipertensos e diabéticos.</vt:lpstr>
      <vt:lpstr>Resultados:</vt:lpstr>
      <vt:lpstr>Resultados:</vt:lpstr>
      <vt:lpstr>Discussão</vt:lpstr>
      <vt:lpstr>Discussão</vt:lpstr>
      <vt:lpstr>Discussão</vt:lpstr>
      <vt:lpstr>Permanência da intervenção na UBS</vt:lpstr>
      <vt:lpstr>Reflexão crítica sobre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a assistência aos pacientes com Hipertensão Arterial Sistêmica e Diabetes Mellitus na UBS Ana Gerusa, Codajás/AM</dc:title>
  <dc:creator>miellen</dc:creator>
  <cp:lastModifiedBy>User</cp:lastModifiedBy>
  <cp:revision>61</cp:revision>
  <dcterms:created xsi:type="dcterms:W3CDTF">2015-05-24T22:10:19Z</dcterms:created>
  <dcterms:modified xsi:type="dcterms:W3CDTF">2015-06-09T23:04:51Z</dcterms:modified>
</cp:coreProperties>
</file>