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62" r:id="rId9"/>
    <p:sldId id="291" r:id="rId10"/>
    <p:sldId id="292" r:id="rId11"/>
    <p:sldId id="293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95" r:id="rId25"/>
    <p:sldId id="276" r:id="rId26"/>
    <p:sldId id="296" r:id="rId27"/>
    <p:sldId id="277" r:id="rId28"/>
    <p:sldId id="278" r:id="rId29"/>
    <p:sldId id="279" r:id="rId30"/>
    <p:sldId id="280" r:id="rId31"/>
    <p:sldId id="281" r:id="rId32"/>
    <p:sldId id="282" r:id="rId33"/>
    <p:sldId id="28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7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28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28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0%" sourceLinked="0"/>
              <c:spPr/>
              <c:txPr>
                <a:bodyPr/>
                <a:lstStyle/>
                <a:p>
                  <a:pPr>
                    <a:defRPr sz="2800"/>
                  </a:pPr>
                  <a:endParaRPr lang="pt-BR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>
                  <c:v>0.37</c:v>
                </c:pt>
                <c:pt idx="1">
                  <c:v>0.56399999999999995</c:v>
                </c:pt>
                <c:pt idx="2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46496"/>
        <c:axId val="65556480"/>
      </c:barChart>
      <c:catAx>
        <c:axId val="6554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65556480"/>
        <c:crosses val="autoZero"/>
        <c:auto val="1"/>
        <c:lblAlgn val="ctr"/>
        <c:lblOffset val="100"/>
        <c:noMultiLvlLbl val="0"/>
      </c:catAx>
      <c:valAx>
        <c:axId val="655564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65546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Plan2!$B$1:$B$3</c:f>
              <c:numCache>
                <c:formatCode>0%</c:formatCode>
                <c:ptCount val="3"/>
                <c:pt idx="0">
                  <c:v>0.55700000000000005</c:v>
                </c:pt>
                <c:pt idx="1">
                  <c:v>0.61299999999999999</c:v>
                </c:pt>
                <c:pt idx="2">
                  <c:v>0.72699999999999998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71392"/>
        <c:axId val="71373184"/>
      </c:barChart>
      <c:catAx>
        <c:axId val="7137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71373184"/>
        <c:crosses val="autoZero"/>
        <c:auto val="1"/>
        <c:lblAlgn val="ctr"/>
        <c:lblOffset val="100"/>
        <c:noMultiLvlLbl val="0"/>
      </c:catAx>
      <c:valAx>
        <c:axId val="713731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371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Plan3!$B$1:$B$3</c:f>
              <c:numCache>
                <c:formatCode>0%</c:formatCode>
                <c:ptCount val="3"/>
                <c:pt idx="0">
                  <c:v>1</c:v>
                </c:pt>
                <c:pt idx="1">
                  <c:v>0.98899999999999999</c:v>
                </c:pt>
                <c:pt idx="2">
                  <c:v>0.99399999999999999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83680"/>
        <c:axId val="71405952"/>
      </c:barChart>
      <c:catAx>
        <c:axId val="7138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71405952"/>
        <c:crosses val="autoZero"/>
        <c:auto val="1"/>
        <c:lblAlgn val="ctr"/>
        <c:lblOffset val="100"/>
        <c:noMultiLvlLbl val="0"/>
      </c:catAx>
      <c:valAx>
        <c:axId val="7140595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38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Plan4!$A$1:$A$3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Plan4!$B$1:$B$3</c:f>
              <c:numCache>
                <c:formatCode>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24640"/>
        <c:axId val="71516544"/>
      </c:barChart>
      <c:catAx>
        <c:axId val="7142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71516544"/>
        <c:crosses val="autoZero"/>
        <c:auto val="1"/>
        <c:lblAlgn val="ctr"/>
        <c:lblOffset val="100"/>
        <c:noMultiLvlLbl val="0"/>
      </c:catAx>
      <c:valAx>
        <c:axId val="715165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42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Plan5!$A$1:$A$3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Plan5!$B$1:$B$3</c:f>
              <c:numCache>
                <c:formatCode>0%</c:formatCode>
                <c:ptCount val="3"/>
                <c:pt idx="0">
                  <c:v>0.98399999999999999</c:v>
                </c:pt>
                <c:pt idx="1">
                  <c:v>0.98950000000000005</c:v>
                </c:pt>
                <c:pt idx="2">
                  <c:v>0.99399999999999999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04096"/>
        <c:axId val="71605632"/>
      </c:barChart>
      <c:catAx>
        <c:axId val="7160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71605632"/>
        <c:crosses val="autoZero"/>
        <c:auto val="1"/>
        <c:lblAlgn val="ctr"/>
        <c:lblOffset val="100"/>
        <c:noMultiLvlLbl val="0"/>
      </c:catAx>
      <c:valAx>
        <c:axId val="7160563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60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Plan7!$A$1:$A$3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Plan7!$B$1:$B$3</c:f>
              <c:numCache>
                <c:formatCode>0%</c:formatCode>
                <c:ptCount val="3"/>
                <c:pt idx="0">
                  <c:v>0.85</c:v>
                </c:pt>
                <c:pt idx="1">
                  <c:v>0.87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03104"/>
        <c:axId val="71904640"/>
      </c:barChart>
      <c:catAx>
        <c:axId val="7190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71904640"/>
        <c:crosses val="autoZero"/>
        <c:auto val="1"/>
        <c:lblAlgn val="ctr"/>
        <c:lblOffset val="100"/>
        <c:noMultiLvlLbl val="0"/>
      </c:catAx>
      <c:valAx>
        <c:axId val="7190464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90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Plan6!$A$1:$A$3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Plan6!$B$1:$B$3</c:f>
              <c:numCache>
                <c:formatCode>0%</c:formatCode>
                <c:ptCount val="3"/>
                <c:pt idx="0">
                  <c:v>0.83599999999999997</c:v>
                </c:pt>
                <c:pt idx="1">
                  <c:v>0.84899999999999998</c:v>
                </c:pt>
                <c:pt idx="2">
                  <c:v>0.89700000000000002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35872"/>
        <c:axId val="71937408"/>
      </c:barChart>
      <c:catAx>
        <c:axId val="71935872"/>
        <c:scaling>
          <c:orientation val="minMax"/>
        </c:scaling>
        <c:delete val="0"/>
        <c:axPos val="b"/>
        <c:majorTickMark val="out"/>
        <c:minorTickMark val="none"/>
        <c:tickLblPos val="nextTo"/>
        <c:crossAx val="71937408"/>
        <c:crosses val="autoZero"/>
        <c:auto val="1"/>
        <c:lblAlgn val="ctr"/>
        <c:lblOffset val="100"/>
        <c:noMultiLvlLbl val="0"/>
      </c:catAx>
      <c:valAx>
        <c:axId val="7193740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93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Plan8!$A$1:$A$3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Plan8!$B$1:$B$3</c:f>
              <c:numCache>
                <c:formatCode>0%</c:formatCode>
                <c:ptCount val="3"/>
                <c:pt idx="0">
                  <c:v>0.89</c:v>
                </c:pt>
                <c:pt idx="1">
                  <c:v>0.94</c:v>
                </c:pt>
                <c:pt idx="2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41024"/>
        <c:axId val="62755200"/>
      </c:barChart>
      <c:catAx>
        <c:axId val="7144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62755200"/>
        <c:crosses val="autoZero"/>
        <c:auto val="1"/>
        <c:lblAlgn val="ctr"/>
        <c:lblOffset val="100"/>
        <c:noMultiLvlLbl val="0"/>
      </c:catAx>
      <c:valAx>
        <c:axId val="6275520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44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Plan9!$A$1:$A$3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Plan9!$B$1:$B$3</c:f>
              <c:numCache>
                <c:formatCode>0%</c:formatCode>
                <c:ptCount val="3"/>
                <c:pt idx="0">
                  <c:v>0.73799999999999999</c:v>
                </c:pt>
                <c:pt idx="1">
                  <c:v>0.78500000000000003</c:v>
                </c:pt>
                <c:pt idx="2">
                  <c:v>0.84199999999999997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57568"/>
        <c:axId val="73375744"/>
      </c:barChart>
      <c:catAx>
        <c:axId val="7335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73375744"/>
        <c:crosses val="autoZero"/>
        <c:auto val="1"/>
        <c:lblAlgn val="ctr"/>
        <c:lblOffset val="100"/>
        <c:noMultiLvlLbl val="0"/>
      </c:catAx>
      <c:valAx>
        <c:axId val="7337574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35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F112F-7B23-4887-B7B1-7B285A46A0B3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86521B1-5246-4B34-BA04-8FBD0C8795F9}">
      <dgm:prSet phldrT="[Texto]"/>
      <dgm:spPr/>
      <dgm:t>
        <a:bodyPr/>
        <a:lstStyle/>
        <a:p>
          <a:r>
            <a:rPr lang="pt-BR" b="1" dirty="0" smtClean="0"/>
            <a:t>59 UBS</a:t>
          </a:r>
          <a:endParaRPr lang="pt-BR" b="1" dirty="0"/>
        </a:p>
      </dgm:t>
    </dgm:pt>
    <dgm:pt modelId="{005DFF7A-5655-447F-931E-69F15BC57F58}" type="parTrans" cxnId="{BF653618-1279-4F60-B032-B0EF86C2E5BF}">
      <dgm:prSet/>
      <dgm:spPr/>
      <dgm:t>
        <a:bodyPr/>
        <a:lstStyle/>
        <a:p>
          <a:endParaRPr lang="pt-BR"/>
        </a:p>
      </dgm:t>
    </dgm:pt>
    <dgm:pt modelId="{39B787FC-FF3A-4CC1-90D0-6C9458AACF90}" type="sibTrans" cxnId="{BF653618-1279-4F60-B032-B0EF86C2E5BF}">
      <dgm:prSet/>
      <dgm:spPr/>
      <dgm:t>
        <a:bodyPr/>
        <a:lstStyle/>
        <a:p>
          <a:endParaRPr lang="pt-BR"/>
        </a:p>
      </dgm:t>
    </dgm:pt>
    <dgm:pt modelId="{11631140-1C41-4CEF-B08B-B9855B27B1A3}">
      <dgm:prSet phldrT="[Texto]"/>
      <dgm:spPr/>
      <dgm:t>
        <a:bodyPr/>
        <a:lstStyle/>
        <a:p>
          <a:r>
            <a:rPr lang="pt-BR" b="1" dirty="0" smtClean="0"/>
            <a:t>5 URAP</a:t>
          </a:r>
          <a:endParaRPr lang="pt-BR" b="1" dirty="0"/>
        </a:p>
      </dgm:t>
    </dgm:pt>
    <dgm:pt modelId="{C6E30D66-AD79-4E08-8108-1C6421F47245}" type="parTrans" cxnId="{8E198839-EB95-4232-807A-EF5B11682BFE}">
      <dgm:prSet/>
      <dgm:spPr/>
      <dgm:t>
        <a:bodyPr/>
        <a:lstStyle/>
        <a:p>
          <a:endParaRPr lang="pt-BR"/>
        </a:p>
      </dgm:t>
    </dgm:pt>
    <dgm:pt modelId="{49B96468-B3DD-4909-B61C-06997464F201}" type="sibTrans" cxnId="{8E198839-EB95-4232-807A-EF5B11682BFE}">
      <dgm:prSet/>
      <dgm:spPr/>
      <dgm:t>
        <a:bodyPr/>
        <a:lstStyle/>
        <a:p>
          <a:endParaRPr lang="pt-BR"/>
        </a:p>
      </dgm:t>
    </dgm:pt>
    <dgm:pt modelId="{DF1FAD93-03ED-4CB0-8A2C-CA9DF6584796}">
      <dgm:prSet phldrT="[Texto]"/>
      <dgm:spPr/>
      <dgm:t>
        <a:bodyPr/>
        <a:lstStyle/>
        <a:p>
          <a:r>
            <a:rPr lang="pt-BR" b="1" dirty="0" smtClean="0"/>
            <a:t>9 Hospitais </a:t>
          </a:r>
          <a:endParaRPr lang="pt-BR" b="1" dirty="0"/>
        </a:p>
      </dgm:t>
    </dgm:pt>
    <dgm:pt modelId="{9C618940-7D3C-4ED1-9946-64177CA7B6D3}" type="parTrans" cxnId="{070DA107-CFBF-4957-83DB-90F4AFF8577F}">
      <dgm:prSet/>
      <dgm:spPr/>
      <dgm:t>
        <a:bodyPr/>
        <a:lstStyle/>
        <a:p>
          <a:endParaRPr lang="pt-BR"/>
        </a:p>
      </dgm:t>
    </dgm:pt>
    <dgm:pt modelId="{A7C6BCE9-7ABD-4446-AF23-59E5DD55BF9B}" type="sibTrans" cxnId="{070DA107-CFBF-4957-83DB-90F4AFF8577F}">
      <dgm:prSet/>
      <dgm:spPr/>
      <dgm:t>
        <a:bodyPr/>
        <a:lstStyle/>
        <a:p>
          <a:endParaRPr lang="pt-BR"/>
        </a:p>
      </dgm:t>
    </dgm:pt>
    <dgm:pt modelId="{E10AF582-AB13-4CDB-B2DA-BA0CA75B1E00}">
      <dgm:prSet phldrT="[Texto]"/>
      <dgm:spPr/>
      <dgm:t>
        <a:bodyPr/>
        <a:lstStyle/>
        <a:p>
          <a:r>
            <a:rPr lang="pt-BR" b="1" dirty="0" smtClean="0"/>
            <a:t>1 CEO</a:t>
          </a:r>
          <a:endParaRPr lang="pt-BR" b="1" dirty="0"/>
        </a:p>
      </dgm:t>
    </dgm:pt>
    <dgm:pt modelId="{50310BAB-FF87-4D8B-A23B-ACFD6210279B}" type="parTrans" cxnId="{316D4D23-9232-4DEE-AFB8-4909C4BE274A}">
      <dgm:prSet/>
      <dgm:spPr/>
      <dgm:t>
        <a:bodyPr/>
        <a:lstStyle/>
        <a:p>
          <a:endParaRPr lang="pt-BR"/>
        </a:p>
      </dgm:t>
    </dgm:pt>
    <dgm:pt modelId="{1E65261C-35BD-41F1-BD32-C1D39EA7B0BB}" type="sibTrans" cxnId="{316D4D23-9232-4DEE-AFB8-4909C4BE274A}">
      <dgm:prSet/>
      <dgm:spPr/>
      <dgm:t>
        <a:bodyPr/>
        <a:lstStyle/>
        <a:p>
          <a:endParaRPr lang="pt-BR"/>
        </a:p>
      </dgm:t>
    </dgm:pt>
    <dgm:pt modelId="{B5E5998A-4364-474D-A741-C7A58FAEE558}">
      <dgm:prSet/>
      <dgm:spPr/>
      <dgm:t>
        <a:bodyPr/>
        <a:lstStyle/>
        <a:p>
          <a:r>
            <a:rPr lang="pt-BR" b="1" dirty="0" smtClean="0"/>
            <a:t>2 NASF</a:t>
          </a:r>
          <a:endParaRPr lang="pt-BR" b="1" dirty="0"/>
        </a:p>
      </dgm:t>
    </dgm:pt>
    <dgm:pt modelId="{295E5B8B-F0E9-4B8A-9F1A-724B1E8FCD84}" type="parTrans" cxnId="{742C1B40-62E2-4D8C-8A18-390D09B4FC79}">
      <dgm:prSet/>
      <dgm:spPr/>
      <dgm:t>
        <a:bodyPr/>
        <a:lstStyle/>
        <a:p>
          <a:endParaRPr lang="pt-BR"/>
        </a:p>
      </dgm:t>
    </dgm:pt>
    <dgm:pt modelId="{829B3EB7-E44B-4AA4-B012-D43A9960C62E}" type="sibTrans" cxnId="{742C1B40-62E2-4D8C-8A18-390D09B4FC79}">
      <dgm:prSet/>
      <dgm:spPr/>
      <dgm:t>
        <a:bodyPr/>
        <a:lstStyle/>
        <a:p>
          <a:endParaRPr lang="pt-BR"/>
        </a:p>
      </dgm:t>
    </dgm:pt>
    <dgm:pt modelId="{163B1DFC-904E-40DD-8276-F465458F736B}">
      <dgm:prSet/>
      <dgm:spPr/>
      <dgm:t>
        <a:bodyPr/>
        <a:lstStyle/>
        <a:p>
          <a:r>
            <a:rPr lang="pt-BR" b="1" dirty="0" smtClean="0"/>
            <a:t>03 UPA</a:t>
          </a:r>
          <a:endParaRPr lang="pt-BR" b="1" dirty="0"/>
        </a:p>
      </dgm:t>
    </dgm:pt>
    <dgm:pt modelId="{5C97AF64-78A8-4548-AA1E-D2770A3AE4ED}" type="parTrans" cxnId="{B577D8E8-1556-4161-8F23-767E115107A3}">
      <dgm:prSet/>
      <dgm:spPr/>
      <dgm:t>
        <a:bodyPr/>
        <a:lstStyle/>
        <a:p>
          <a:endParaRPr lang="pt-BR"/>
        </a:p>
      </dgm:t>
    </dgm:pt>
    <dgm:pt modelId="{049560C3-2146-4EA0-9699-D175C1170A36}" type="sibTrans" cxnId="{B577D8E8-1556-4161-8F23-767E115107A3}">
      <dgm:prSet/>
      <dgm:spPr/>
      <dgm:t>
        <a:bodyPr/>
        <a:lstStyle/>
        <a:p>
          <a:endParaRPr lang="pt-BR"/>
        </a:p>
      </dgm:t>
    </dgm:pt>
    <dgm:pt modelId="{4FB54B8A-D8CF-40AB-AEE3-1A1AE9450108}" type="pres">
      <dgm:prSet presAssocID="{97CF112F-7B23-4887-B7B1-7B285A46A0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338899-B9C0-4F6A-A460-51543A57B701}" type="pres">
      <dgm:prSet presAssocID="{186521B1-5246-4B34-BA04-8FBD0C8795F9}" presName="centerShape" presStyleLbl="node0" presStyleIdx="0" presStyleCnt="1"/>
      <dgm:spPr/>
      <dgm:t>
        <a:bodyPr/>
        <a:lstStyle/>
        <a:p>
          <a:endParaRPr lang="pt-BR"/>
        </a:p>
      </dgm:t>
    </dgm:pt>
    <dgm:pt modelId="{6FAE8343-18CD-4D14-BE0F-2CF957809D48}" type="pres">
      <dgm:prSet presAssocID="{11631140-1C41-4CEF-B08B-B9855B27B1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D7F767-93FF-4D9A-88F1-B813B281CAE2}" type="pres">
      <dgm:prSet presAssocID="{11631140-1C41-4CEF-B08B-B9855B27B1A3}" presName="dummy" presStyleCnt="0"/>
      <dgm:spPr/>
    </dgm:pt>
    <dgm:pt modelId="{D3152300-5162-4E9A-9A90-C714BAE037BA}" type="pres">
      <dgm:prSet presAssocID="{49B96468-B3DD-4909-B61C-06997464F201}" presName="sibTrans" presStyleLbl="sibTrans2D1" presStyleIdx="0" presStyleCnt="5"/>
      <dgm:spPr/>
      <dgm:t>
        <a:bodyPr/>
        <a:lstStyle/>
        <a:p>
          <a:endParaRPr lang="pt-BR"/>
        </a:p>
      </dgm:t>
    </dgm:pt>
    <dgm:pt modelId="{D3869D5D-AC40-4FF0-8B33-EE2DE8D13467}" type="pres">
      <dgm:prSet presAssocID="{DF1FAD93-03ED-4CB0-8A2C-CA9DF65847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3F9C5A-A664-4122-9F86-8E60D3617CB7}" type="pres">
      <dgm:prSet presAssocID="{DF1FAD93-03ED-4CB0-8A2C-CA9DF6584796}" presName="dummy" presStyleCnt="0"/>
      <dgm:spPr/>
    </dgm:pt>
    <dgm:pt modelId="{D9A76253-DC1F-49A6-8FE9-D0CA6157615B}" type="pres">
      <dgm:prSet presAssocID="{A7C6BCE9-7ABD-4446-AF23-59E5DD55BF9B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1FC5836-A80F-4AF8-916A-1B9FA8E26A73}" type="pres">
      <dgm:prSet presAssocID="{E10AF582-AB13-4CDB-B2DA-BA0CA75B1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3E24F4-CD1E-4C40-AC47-54BBB1B6E68A}" type="pres">
      <dgm:prSet presAssocID="{E10AF582-AB13-4CDB-B2DA-BA0CA75B1E00}" presName="dummy" presStyleCnt="0"/>
      <dgm:spPr/>
    </dgm:pt>
    <dgm:pt modelId="{8B9BBC5D-E03F-429A-915C-B04AB1B55D3F}" type="pres">
      <dgm:prSet presAssocID="{1E65261C-35BD-41F1-BD32-C1D39EA7B0BB}" presName="sibTrans" presStyleLbl="sibTrans2D1" presStyleIdx="2" presStyleCnt="5"/>
      <dgm:spPr/>
      <dgm:t>
        <a:bodyPr/>
        <a:lstStyle/>
        <a:p>
          <a:endParaRPr lang="pt-BR"/>
        </a:p>
      </dgm:t>
    </dgm:pt>
    <dgm:pt modelId="{2E861BB9-A060-4EC6-BB2A-FF4809E9D8F6}" type="pres">
      <dgm:prSet presAssocID="{163B1DFC-904E-40DD-8276-F465458F73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729127-75C0-42A4-ADB5-1CF614636997}" type="pres">
      <dgm:prSet presAssocID="{163B1DFC-904E-40DD-8276-F465458F736B}" presName="dummy" presStyleCnt="0"/>
      <dgm:spPr/>
    </dgm:pt>
    <dgm:pt modelId="{8CA70E7B-D8CF-4872-9003-7A37DBCEB1F2}" type="pres">
      <dgm:prSet presAssocID="{049560C3-2146-4EA0-9699-D175C1170A36}" presName="sibTrans" presStyleLbl="sibTrans2D1" presStyleIdx="3" presStyleCnt="5"/>
      <dgm:spPr/>
      <dgm:t>
        <a:bodyPr/>
        <a:lstStyle/>
        <a:p>
          <a:endParaRPr lang="pt-BR"/>
        </a:p>
      </dgm:t>
    </dgm:pt>
    <dgm:pt modelId="{89CC78DD-DA87-4447-BC3A-55E0900223DE}" type="pres">
      <dgm:prSet presAssocID="{B5E5998A-4364-474D-A741-C7A58FAEE55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A29741-A1EA-4E3D-82F4-5ABD4FB6412E}" type="pres">
      <dgm:prSet presAssocID="{B5E5998A-4364-474D-A741-C7A58FAEE558}" presName="dummy" presStyleCnt="0"/>
      <dgm:spPr/>
    </dgm:pt>
    <dgm:pt modelId="{72B529E7-AB85-43B5-947F-3FF8F9F786C7}" type="pres">
      <dgm:prSet presAssocID="{829B3EB7-E44B-4AA4-B012-D43A9960C62E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1B74EA61-6352-4CEA-BA16-525E42E5C0FA}" type="presOf" srcId="{163B1DFC-904E-40DD-8276-F465458F736B}" destId="{2E861BB9-A060-4EC6-BB2A-FF4809E9D8F6}" srcOrd="0" destOrd="0" presId="urn:microsoft.com/office/officeart/2005/8/layout/radial6"/>
    <dgm:cxn modelId="{2B6E1225-4074-4190-96AE-71AE3C69653D}" type="presOf" srcId="{DF1FAD93-03ED-4CB0-8A2C-CA9DF6584796}" destId="{D3869D5D-AC40-4FF0-8B33-EE2DE8D13467}" srcOrd="0" destOrd="0" presId="urn:microsoft.com/office/officeart/2005/8/layout/radial6"/>
    <dgm:cxn modelId="{316D4D23-9232-4DEE-AFB8-4909C4BE274A}" srcId="{186521B1-5246-4B34-BA04-8FBD0C8795F9}" destId="{E10AF582-AB13-4CDB-B2DA-BA0CA75B1E00}" srcOrd="2" destOrd="0" parTransId="{50310BAB-FF87-4D8B-A23B-ACFD6210279B}" sibTransId="{1E65261C-35BD-41F1-BD32-C1D39EA7B0BB}"/>
    <dgm:cxn modelId="{FE0DEF3E-5061-4412-AA17-C3E02A7CD043}" type="presOf" srcId="{97CF112F-7B23-4887-B7B1-7B285A46A0B3}" destId="{4FB54B8A-D8CF-40AB-AEE3-1A1AE9450108}" srcOrd="0" destOrd="0" presId="urn:microsoft.com/office/officeart/2005/8/layout/radial6"/>
    <dgm:cxn modelId="{A76B06FA-8DBC-4795-9840-B18333C79DA7}" type="presOf" srcId="{A7C6BCE9-7ABD-4446-AF23-59E5DD55BF9B}" destId="{D9A76253-DC1F-49A6-8FE9-D0CA6157615B}" srcOrd="0" destOrd="0" presId="urn:microsoft.com/office/officeart/2005/8/layout/radial6"/>
    <dgm:cxn modelId="{B21546FE-2B9D-4F97-A011-FC46EA3FC858}" type="presOf" srcId="{E10AF582-AB13-4CDB-B2DA-BA0CA75B1E00}" destId="{21FC5836-A80F-4AF8-916A-1B9FA8E26A73}" srcOrd="0" destOrd="0" presId="urn:microsoft.com/office/officeart/2005/8/layout/radial6"/>
    <dgm:cxn modelId="{6AB27A11-F745-4EAD-B441-118BAC149DCE}" type="presOf" srcId="{11631140-1C41-4CEF-B08B-B9855B27B1A3}" destId="{6FAE8343-18CD-4D14-BE0F-2CF957809D48}" srcOrd="0" destOrd="0" presId="urn:microsoft.com/office/officeart/2005/8/layout/radial6"/>
    <dgm:cxn modelId="{83CD0835-7441-4605-B4DA-CA7F4A3B6DF9}" type="presOf" srcId="{186521B1-5246-4B34-BA04-8FBD0C8795F9}" destId="{69338899-B9C0-4F6A-A460-51543A57B701}" srcOrd="0" destOrd="0" presId="urn:microsoft.com/office/officeart/2005/8/layout/radial6"/>
    <dgm:cxn modelId="{070DA107-CFBF-4957-83DB-90F4AFF8577F}" srcId="{186521B1-5246-4B34-BA04-8FBD0C8795F9}" destId="{DF1FAD93-03ED-4CB0-8A2C-CA9DF6584796}" srcOrd="1" destOrd="0" parTransId="{9C618940-7D3C-4ED1-9946-64177CA7B6D3}" sibTransId="{A7C6BCE9-7ABD-4446-AF23-59E5DD55BF9B}"/>
    <dgm:cxn modelId="{8E673FBD-885D-44C0-9B58-88031A77961B}" type="presOf" srcId="{829B3EB7-E44B-4AA4-B012-D43A9960C62E}" destId="{72B529E7-AB85-43B5-947F-3FF8F9F786C7}" srcOrd="0" destOrd="0" presId="urn:microsoft.com/office/officeart/2005/8/layout/radial6"/>
    <dgm:cxn modelId="{8C23D5E7-8018-416E-BDA8-376145825EC5}" type="presOf" srcId="{1E65261C-35BD-41F1-BD32-C1D39EA7B0BB}" destId="{8B9BBC5D-E03F-429A-915C-B04AB1B55D3F}" srcOrd="0" destOrd="0" presId="urn:microsoft.com/office/officeart/2005/8/layout/radial6"/>
    <dgm:cxn modelId="{EE598653-5A5D-4F6C-93F8-50F03863C37A}" type="presOf" srcId="{49B96468-B3DD-4909-B61C-06997464F201}" destId="{D3152300-5162-4E9A-9A90-C714BAE037BA}" srcOrd="0" destOrd="0" presId="urn:microsoft.com/office/officeart/2005/8/layout/radial6"/>
    <dgm:cxn modelId="{B577D8E8-1556-4161-8F23-767E115107A3}" srcId="{186521B1-5246-4B34-BA04-8FBD0C8795F9}" destId="{163B1DFC-904E-40DD-8276-F465458F736B}" srcOrd="3" destOrd="0" parTransId="{5C97AF64-78A8-4548-AA1E-D2770A3AE4ED}" sibTransId="{049560C3-2146-4EA0-9699-D175C1170A36}"/>
    <dgm:cxn modelId="{742C1B40-62E2-4D8C-8A18-390D09B4FC79}" srcId="{186521B1-5246-4B34-BA04-8FBD0C8795F9}" destId="{B5E5998A-4364-474D-A741-C7A58FAEE558}" srcOrd="4" destOrd="0" parTransId="{295E5B8B-F0E9-4B8A-9F1A-724B1E8FCD84}" sibTransId="{829B3EB7-E44B-4AA4-B012-D43A9960C62E}"/>
    <dgm:cxn modelId="{C40AF4A0-DCB0-4C17-90C7-CEE3ACEC622F}" type="presOf" srcId="{B5E5998A-4364-474D-A741-C7A58FAEE558}" destId="{89CC78DD-DA87-4447-BC3A-55E0900223DE}" srcOrd="0" destOrd="0" presId="urn:microsoft.com/office/officeart/2005/8/layout/radial6"/>
    <dgm:cxn modelId="{8E198839-EB95-4232-807A-EF5B11682BFE}" srcId="{186521B1-5246-4B34-BA04-8FBD0C8795F9}" destId="{11631140-1C41-4CEF-B08B-B9855B27B1A3}" srcOrd="0" destOrd="0" parTransId="{C6E30D66-AD79-4E08-8108-1C6421F47245}" sibTransId="{49B96468-B3DD-4909-B61C-06997464F201}"/>
    <dgm:cxn modelId="{BF653618-1279-4F60-B032-B0EF86C2E5BF}" srcId="{97CF112F-7B23-4887-B7B1-7B285A46A0B3}" destId="{186521B1-5246-4B34-BA04-8FBD0C8795F9}" srcOrd="0" destOrd="0" parTransId="{005DFF7A-5655-447F-931E-69F15BC57F58}" sibTransId="{39B787FC-FF3A-4CC1-90D0-6C9458AACF90}"/>
    <dgm:cxn modelId="{58829DC3-6483-49D4-A709-6996E66EAE99}" type="presOf" srcId="{049560C3-2146-4EA0-9699-D175C1170A36}" destId="{8CA70E7B-D8CF-4872-9003-7A37DBCEB1F2}" srcOrd="0" destOrd="0" presId="urn:microsoft.com/office/officeart/2005/8/layout/radial6"/>
    <dgm:cxn modelId="{B4B24320-0B3F-4D84-BAB7-11927A99B52A}" type="presParOf" srcId="{4FB54B8A-D8CF-40AB-AEE3-1A1AE9450108}" destId="{69338899-B9C0-4F6A-A460-51543A57B701}" srcOrd="0" destOrd="0" presId="urn:microsoft.com/office/officeart/2005/8/layout/radial6"/>
    <dgm:cxn modelId="{D43F9CC7-DAA9-4C06-9BEB-4B5666A94227}" type="presParOf" srcId="{4FB54B8A-D8CF-40AB-AEE3-1A1AE9450108}" destId="{6FAE8343-18CD-4D14-BE0F-2CF957809D48}" srcOrd="1" destOrd="0" presId="urn:microsoft.com/office/officeart/2005/8/layout/radial6"/>
    <dgm:cxn modelId="{C2401177-977F-4F27-A75F-DAD5B65DF4CE}" type="presParOf" srcId="{4FB54B8A-D8CF-40AB-AEE3-1A1AE9450108}" destId="{E8D7F767-93FF-4D9A-88F1-B813B281CAE2}" srcOrd="2" destOrd="0" presId="urn:microsoft.com/office/officeart/2005/8/layout/radial6"/>
    <dgm:cxn modelId="{5F9DFC4A-E3DF-491A-A98A-22A2C5685A03}" type="presParOf" srcId="{4FB54B8A-D8CF-40AB-AEE3-1A1AE9450108}" destId="{D3152300-5162-4E9A-9A90-C714BAE037BA}" srcOrd="3" destOrd="0" presId="urn:microsoft.com/office/officeart/2005/8/layout/radial6"/>
    <dgm:cxn modelId="{54050D8E-25A9-4491-83ED-EB4951D5042A}" type="presParOf" srcId="{4FB54B8A-D8CF-40AB-AEE3-1A1AE9450108}" destId="{D3869D5D-AC40-4FF0-8B33-EE2DE8D13467}" srcOrd="4" destOrd="0" presId="urn:microsoft.com/office/officeart/2005/8/layout/radial6"/>
    <dgm:cxn modelId="{ECC4E884-B0E7-41F8-85D6-A9DACACDEEF9}" type="presParOf" srcId="{4FB54B8A-D8CF-40AB-AEE3-1A1AE9450108}" destId="{283F9C5A-A664-4122-9F86-8E60D3617CB7}" srcOrd="5" destOrd="0" presId="urn:microsoft.com/office/officeart/2005/8/layout/radial6"/>
    <dgm:cxn modelId="{43453D1C-DB23-47DD-8FDC-DB72458EF8CD}" type="presParOf" srcId="{4FB54B8A-D8CF-40AB-AEE3-1A1AE9450108}" destId="{D9A76253-DC1F-49A6-8FE9-D0CA6157615B}" srcOrd="6" destOrd="0" presId="urn:microsoft.com/office/officeart/2005/8/layout/radial6"/>
    <dgm:cxn modelId="{E44FBA8C-88EB-4442-815B-1491682C4EF5}" type="presParOf" srcId="{4FB54B8A-D8CF-40AB-AEE3-1A1AE9450108}" destId="{21FC5836-A80F-4AF8-916A-1B9FA8E26A73}" srcOrd="7" destOrd="0" presId="urn:microsoft.com/office/officeart/2005/8/layout/radial6"/>
    <dgm:cxn modelId="{F195E61F-4869-448F-A7B9-B810A3B4C6DC}" type="presParOf" srcId="{4FB54B8A-D8CF-40AB-AEE3-1A1AE9450108}" destId="{4B3E24F4-CD1E-4C40-AC47-54BBB1B6E68A}" srcOrd="8" destOrd="0" presId="urn:microsoft.com/office/officeart/2005/8/layout/radial6"/>
    <dgm:cxn modelId="{7DE287D1-4E21-490D-BAD7-D2705755F5AC}" type="presParOf" srcId="{4FB54B8A-D8CF-40AB-AEE3-1A1AE9450108}" destId="{8B9BBC5D-E03F-429A-915C-B04AB1B55D3F}" srcOrd="9" destOrd="0" presId="urn:microsoft.com/office/officeart/2005/8/layout/radial6"/>
    <dgm:cxn modelId="{405C4F32-F010-4BD9-8F81-81D46BB7E050}" type="presParOf" srcId="{4FB54B8A-D8CF-40AB-AEE3-1A1AE9450108}" destId="{2E861BB9-A060-4EC6-BB2A-FF4809E9D8F6}" srcOrd="10" destOrd="0" presId="urn:microsoft.com/office/officeart/2005/8/layout/radial6"/>
    <dgm:cxn modelId="{BFA22345-C02E-41DA-B184-91150F3ABBF1}" type="presParOf" srcId="{4FB54B8A-D8CF-40AB-AEE3-1A1AE9450108}" destId="{E5729127-75C0-42A4-ADB5-1CF614636997}" srcOrd="11" destOrd="0" presId="urn:microsoft.com/office/officeart/2005/8/layout/radial6"/>
    <dgm:cxn modelId="{4D555D04-D64B-4CF7-A9FF-65427A266D37}" type="presParOf" srcId="{4FB54B8A-D8CF-40AB-AEE3-1A1AE9450108}" destId="{8CA70E7B-D8CF-4872-9003-7A37DBCEB1F2}" srcOrd="12" destOrd="0" presId="urn:microsoft.com/office/officeart/2005/8/layout/radial6"/>
    <dgm:cxn modelId="{D7FBE886-DDC9-42AD-A1FE-0E4B77E0DE8C}" type="presParOf" srcId="{4FB54B8A-D8CF-40AB-AEE3-1A1AE9450108}" destId="{89CC78DD-DA87-4447-BC3A-55E0900223DE}" srcOrd="13" destOrd="0" presId="urn:microsoft.com/office/officeart/2005/8/layout/radial6"/>
    <dgm:cxn modelId="{00EECFDE-A48F-4EE2-903F-E8C36B43C3CF}" type="presParOf" srcId="{4FB54B8A-D8CF-40AB-AEE3-1A1AE9450108}" destId="{99A29741-A1EA-4E3D-82F4-5ABD4FB6412E}" srcOrd="14" destOrd="0" presId="urn:microsoft.com/office/officeart/2005/8/layout/radial6"/>
    <dgm:cxn modelId="{C008F0E6-5886-4753-908A-AFAE0963DD6C}" type="presParOf" srcId="{4FB54B8A-D8CF-40AB-AEE3-1A1AE9450108}" destId="{72B529E7-AB85-43B5-947F-3FF8F9F786C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97B2F-1EA1-409E-B8ED-812D816ED97C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0FF8F86E-8131-4720-AE90-0966327E7E36}">
      <dgm:prSet phldrT="[Texto]"/>
      <dgm:spPr/>
      <dgm:t>
        <a:bodyPr/>
        <a:lstStyle/>
        <a:p>
          <a:r>
            <a:rPr lang="pt-BR" dirty="0" smtClean="0"/>
            <a:t>MONITORAMENTO E AVALIAÇÃO</a:t>
          </a:r>
          <a:endParaRPr lang="pt-BR" dirty="0"/>
        </a:p>
      </dgm:t>
    </dgm:pt>
    <dgm:pt modelId="{359F226A-361D-4112-B1E2-D2391C00B1A5}" type="parTrans" cxnId="{9957CB13-F3D9-4955-8E22-FFA9B3941EDB}">
      <dgm:prSet/>
      <dgm:spPr/>
      <dgm:t>
        <a:bodyPr/>
        <a:lstStyle/>
        <a:p>
          <a:endParaRPr lang="pt-BR"/>
        </a:p>
      </dgm:t>
    </dgm:pt>
    <dgm:pt modelId="{FF09A924-DCBF-466F-BB56-6B6F9AF54ACC}" type="sibTrans" cxnId="{9957CB13-F3D9-4955-8E22-FFA9B3941EDB}">
      <dgm:prSet/>
      <dgm:spPr/>
      <dgm:t>
        <a:bodyPr/>
        <a:lstStyle/>
        <a:p>
          <a:endParaRPr lang="pt-BR"/>
        </a:p>
      </dgm:t>
    </dgm:pt>
    <dgm:pt modelId="{CA92F565-6C56-44A2-B505-200519B2D75B}">
      <dgm:prSet phldrT="[Texto]"/>
      <dgm:spPr/>
      <dgm:t>
        <a:bodyPr/>
        <a:lstStyle/>
        <a:p>
          <a:r>
            <a:rPr lang="pt-BR" dirty="0" smtClean="0"/>
            <a:t>ENGAJAMENTO PÚBLICO</a:t>
          </a:r>
          <a:endParaRPr lang="pt-BR" dirty="0"/>
        </a:p>
      </dgm:t>
    </dgm:pt>
    <dgm:pt modelId="{384E2620-F486-4D01-A792-1B1A33631CEC}" type="parTrans" cxnId="{B1978965-AA0E-4DA7-98D5-6CE9AF8A4F8E}">
      <dgm:prSet/>
      <dgm:spPr/>
      <dgm:t>
        <a:bodyPr/>
        <a:lstStyle/>
        <a:p>
          <a:endParaRPr lang="pt-BR"/>
        </a:p>
      </dgm:t>
    </dgm:pt>
    <dgm:pt modelId="{DCC737A1-B7E6-4CB0-B82E-850DC8396EE7}" type="sibTrans" cxnId="{B1978965-AA0E-4DA7-98D5-6CE9AF8A4F8E}">
      <dgm:prSet/>
      <dgm:spPr/>
      <dgm:t>
        <a:bodyPr/>
        <a:lstStyle/>
        <a:p>
          <a:endParaRPr lang="pt-BR"/>
        </a:p>
      </dgm:t>
    </dgm:pt>
    <dgm:pt modelId="{CCD854BE-8522-4A56-A513-375B9441217D}">
      <dgm:prSet phldrT="[Texto]"/>
      <dgm:spPr/>
      <dgm:t>
        <a:bodyPr/>
        <a:lstStyle/>
        <a:p>
          <a:r>
            <a:rPr lang="pt-BR" dirty="0" smtClean="0"/>
            <a:t>ORGANIZAÇÃO E GESTÃO DO SERVIÇO</a:t>
          </a:r>
          <a:endParaRPr lang="pt-BR" dirty="0"/>
        </a:p>
      </dgm:t>
    </dgm:pt>
    <dgm:pt modelId="{1BF54EC9-831A-4539-B603-7A1E7DD61FBF}" type="parTrans" cxnId="{567F0182-9DFC-4CE6-A5F8-5986D577A5E6}">
      <dgm:prSet/>
      <dgm:spPr/>
      <dgm:t>
        <a:bodyPr/>
        <a:lstStyle/>
        <a:p>
          <a:endParaRPr lang="pt-BR"/>
        </a:p>
      </dgm:t>
    </dgm:pt>
    <dgm:pt modelId="{755C9C51-0B7F-4DC4-A08C-DC8F44EBF997}" type="sibTrans" cxnId="{567F0182-9DFC-4CE6-A5F8-5986D577A5E6}">
      <dgm:prSet/>
      <dgm:spPr/>
      <dgm:t>
        <a:bodyPr/>
        <a:lstStyle/>
        <a:p>
          <a:endParaRPr lang="pt-BR"/>
        </a:p>
      </dgm:t>
    </dgm:pt>
    <dgm:pt modelId="{D8136CAA-4B0B-4A45-8F9A-FA958406B26A}">
      <dgm:prSet phldrT="[Texto]"/>
      <dgm:spPr/>
      <dgm:t>
        <a:bodyPr/>
        <a:lstStyle/>
        <a:p>
          <a:r>
            <a:rPr lang="pt-BR" dirty="0" smtClean="0"/>
            <a:t>QUALIFICAÇÃO DA PRÁTICA CLINICA </a:t>
          </a:r>
          <a:endParaRPr lang="pt-BR" dirty="0"/>
        </a:p>
      </dgm:t>
    </dgm:pt>
    <dgm:pt modelId="{FF1E4634-2331-4D84-9B6D-44116C5634F9}" type="parTrans" cxnId="{BB146035-3C5A-4BB4-A1DB-B5C9EB3CB00B}">
      <dgm:prSet/>
      <dgm:spPr/>
      <dgm:t>
        <a:bodyPr/>
        <a:lstStyle/>
        <a:p>
          <a:endParaRPr lang="pt-BR"/>
        </a:p>
      </dgm:t>
    </dgm:pt>
    <dgm:pt modelId="{0941DAF5-7DFF-43EF-BC1D-C664EC338FA2}" type="sibTrans" cxnId="{BB146035-3C5A-4BB4-A1DB-B5C9EB3CB00B}">
      <dgm:prSet/>
      <dgm:spPr/>
      <dgm:t>
        <a:bodyPr/>
        <a:lstStyle/>
        <a:p>
          <a:endParaRPr lang="pt-BR"/>
        </a:p>
      </dgm:t>
    </dgm:pt>
    <dgm:pt modelId="{58E51121-09E8-4CAC-B2E1-C33F60F5B065}" type="pres">
      <dgm:prSet presAssocID="{34C97B2F-1EA1-409E-B8ED-812D816ED9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890DBA-DA18-4E5D-9947-4BCC0BB4EB1F}" type="pres">
      <dgm:prSet presAssocID="{34C97B2F-1EA1-409E-B8ED-812D816ED97C}" presName="cycle" presStyleCnt="0"/>
      <dgm:spPr/>
    </dgm:pt>
    <dgm:pt modelId="{8B6FFC3B-338D-4A1C-B3FC-AB8028BADA18}" type="pres">
      <dgm:prSet presAssocID="{0FF8F86E-8131-4720-AE90-0966327E7E3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AB6936-7B6A-46E6-9DB1-45BDAB1E3DFB}" type="pres">
      <dgm:prSet presAssocID="{FF09A924-DCBF-466F-BB56-6B6F9AF54ACC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86EA900F-7F44-4F3D-B524-EBAEAB50906E}" type="pres">
      <dgm:prSet presAssocID="{CA92F565-6C56-44A2-B505-200519B2D75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77201-B6E3-40C2-8F0A-1A3E0338333F}" type="pres">
      <dgm:prSet presAssocID="{CCD854BE-8522-4A56-A513-375B9441217D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17EC51-8C3E-4DEB-A437-382FE6009B46}" type="pres">
      <dgm:prSet presAssocID="{D8136CAA-4B0B-4A45-8F9A-FA958406B26A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D1F22C-D048-4C1D-880D-8177A6694E2F}" type="presOf" srcId="{FF09A924-DCBF-466F-BB56-6B6F9AF54ACC}" destId="{BFAB6936-7B6A-46E6-9DB1-45BDAB1E3DFB}" srcOrd="0" destOrd="0" presId="urn:microsoft.com/office/officeart/2005/8/layout/cycle3"/>
    <dgm:cxn modelId="{B1978965-AA0E-4DA7-98D5-6CE9AF8A4F8E}" srcId="{34C97B2F-1EA1-409E-B8ED-812D816ED97C}" destId="{CA92F565-6C56-44A2-B505-200519B2D75B}" srcOrd="1" destOrd="0" parTransId="{384E2620-F486-4D01-A792-1B1A33631CEC}" sibTransId="{DCC737A1-B7E6-4CB0-B82E-850DC8396EE7}"/>
    <dgm:cxn modelId="{E4663ACD-00CE-46B5-BF5D-03B3EE609C2D}" type="presOf" srcId="{34C97B2F-1EA1-409E-B8ED-812D816ED97C}" destId="{58E51121-09E8-4CAC-B2E1-C33F60F5B065}" srcOrd="0" destOrd="0" presId="urn:microsoft.com/office/officeart/2005/8/layout/cycle3"/>
    <dgm:cxn modelId="{9FB874D9-F99E-4841-8FE0-AA1CE3BFCECA}" type="presOf" srcId="{D8136CAA-4B0B-4A45-8F9A-FA958406B26A}" destId="{F117EC51-8C3E-4DEB-A437-382FE6009B46}" srcOrd="0" destOrd="0" presId="urn:microsoft.com/office/officeart/2005/8/layout/cycle3"/>
    <dgm:cxn modelId="{9957CB13-F3D9-4955-8E22-FFA9B3941EDB}" srcId="{34C97B2F-1EA1-409E-B8ED-812D816ED97C}" destId="{0FF8F86E-8131-4720-AE90-0966327E7E36}" srcOrd="0" destOrd="0" parTransId="{359F226A-361D-4112-B1E2-D2391C00B1A5}" sibTransId="{FF09A924-DCBF-466F-BB56-6B6F9AF54ACC}"/>
    <dgm:cxn modelId="{378606A1-1173-42BB-9968-5DA3CFDAF52F}" type="presOf" srcId="{CCD854BE-8522-4A56-A513-375B9441217D}" destId="{6F877201-B6E3-40C2-8F0A-1A3E0338333F}" srcOrd="0" destOrd="0" presId="urn:microsoft.com/office/officeart/2005/8/layout/cycle3"/>
    <dgm:cxn modelId="{567F0182-9DFC-4CE6-A5F8-5986D577A5E6}" srcId="{34C97B2F-1EA1-409E-B8ED-812D816ED97C}" destId="{CCD854BE-8522-4A56-A513-375B9441217D}" srcOrd="2" destOrd="0" parTransId="{1BF54EC9-831A-4539-B603-7A1E7DD61FBF}" sibTransId="{755C9C51-0B7F-4DC4-A08C-DC8F44EBF997}"/>
    <dgm:cxn modelId="{BB146035-3C5A-4BB4-A1DB-B5C9EB3CB00B}" srcId="{34C97B2F-1EA1-409E-B8ED-812D816ED97C}" destId="{D8136CAA-4B0B-4A45-8F9A-FA958406B26A}" srcOrd="3" destOrd="0" parTransId="{FF1E4634-2331-4D84-9B6D-44116C5634F9}" sibTransId="{0941DAF5-7DFF-43EF-BC1D-C664EC338FA2}"/>
    <dgm:cxn modelId="{D885D7F7-B9A0-4B86-8013-C2D6634C41AD}" type="presOf" srcId="{CA92F565-6C56-44A2-B505-200519B2D75B}" destId="{86EA900F-7F44-4F3D-B524-EBAEAB50906E}" srcOrd="0" destOrd="0" presId="urn:microsoft.com/office/officeart/2005/8/layout/cycle3"/>
    <dgm:cxn modelId="{A0113FAE-1C4B-4C38-B288-F0D981E3A75C}" type="presOf" srcId="{0FF8F86E-8131-4720-AE90-0966327E7E36}" destId="{8B6FFC3B-338D-4A1C-B3FC-AB8028BADA18}" srcOrd="0" destOrd="0" presId="urn:microsoft.com/office/officeart/2005/8/layout/cycle3"/>
    <dgm:cxn modelId="{95EEEE70-8774-4099-A8A2-3A5B88C11547}" type="presParOf" srcId="{58E51121-09E8-4CAC-B2E1-C33F60F5B065}" destId="{9E890DBA-DA18-4E5D-9947-4BCC0BB4EB1F}" srcOrd="0" destOrd="0" presId="urn:microsoft.com/office/officeart/2005/8/layout/cycle3"/>
    <dgm:cxn modelId="{F9AC3BE2-842F-4239-8E99-DF64083F8910}" type="presParOf" srcId="{9E890DBA-DA18-4E5D-9947-4BCC0BB4EB1F}" destId="{8B6FFC3B-338D-4A1C-B3FC-AB8028BADA18}" srcOrd="0" destOrd="0" presId="urn:microsoft.com/office/officeart/2005/8/layout/cycle3"/>
    <dgm:cxn modelId="{CB49CA73-B406-481A-B7BA-75BBA464669C}" type="presParOf" srcId="{9E890DBA-DA18-4E5D-9947-4BCC0BB4EB1F}" destId="{BFAB6936-7B6A-46E6-9DB1-45BDAB1E3DFB}" srcOrd="1" destOrd="0" presId="urn:microsoft.com/office/officeart/2005/8/layout/cycle3"/>
    <dgm:cxn modelId="{189FF613-99FB-499A-8B91-6C1FAC01B717}" type="presParOf" srcId="{9E890DBA-DA18-4E5D-9947-4BCC0BB4EB1F}" destId="{86EA900F-7F44-4F3D-B524-EBAEAB50906E}" srcOrd="2" destOrd="0" presId="urn:microsoft.com/office/officeart/2005/8/layout/cycle3"/>
    <dgm:cxn modelId="{3F23B149-998F-4596-A111-7EB42CBC2CC0}" type="presParOf" srcId="{9E890DBA-DA18-4E5D-9947-4BCC0BB4EB1F}" destId="{6F877201-B6E3-40C2-8F0A-1A3E0338333F}" srcOrd="3" destOrd="0" presId="urn:microsoft.com/office/officeart/2005/8/layout/cycle3"/>
    <dgm:cxn modelId="{46475770-B7E1-454C-B51C-681CF0B0A6BA}" type="presParOf" srcId="{9E890DBA-DA18-4E5D-9947-4BCC0BB4EB1F}" destId="{F117EC51-8C3E-4DEB-A437-382FE6009B4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529E7-AB85-43B5-947F-3FF8F9F786C7}">
      <dsp:nvSpPr>
        <dsp:cNvPr id="0" name=""/>
        <dsp:cNvSpPr/>
      </dsp:nvSpPr>
      <dsp:spPr>
        <a:xfrm>
          <a:off x="2038954" y="732469"/>
          <a:ext cx="4886578" cy="488657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70E7B-D8CF-4872-9003-7A37DBCEB1F2}">
      <dsp:nvSpPr>
        <dsp:cNvPr id="0" name=""/>
        <dsp:cNvSpPr/>
      </dsp:nvSpPr>
      <dsp:spPr>
        <a:xfrm>
          <a:off x="2038954" y="732469"/>
          <a:ext cx="4886578" cy="488657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BC5D-E03F-429A-915C-B04AB1B55D3F}">
      <dsp:nvSpPr>
        <dsp:cNvPr id="0" name=""/>
        <dsp:cNvSpPr/>
      </dsp:nvSpPr>
      <dsp:spPr>
        <a:xfrm>
          <a:off x="2038954" y="732469"/>
          <a:ext cx="4886578" cy="488657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76253-DC1F-49A6-8FE9-D0CA6157615B}">
      <dsp:nvSpPr>
        <dsp:cNvPr id="0" name=""/>
        <dsp:cNvSpPr/>
      </dsp:nvSpPr>
      <dsp:spPr>
        <a:xfrm>
          <a:off x="2038954" y="732469"/>
          <a:ext cx="4886578" cy="488657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52300-5162-4E9A-9A90-C714BAE037BA}">
      <dsp:nvSpPr>
        <dsp:cNvPr id="0" name=""/>
        <dsp:cNvSpPr/>
      </dsp:nvSpPr>
      <dsp:spPr>
        <a:xfrm>
          <a:off x="2038954" y="732469"/>
          <a:ext cx="4886578" cy="488657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38899-B9C0-4F6A-A460-51543A57B701}">
      <dsp:nvSpPr>
        <dsp:cNvPr id="0" name=""/>
        <dsp:cNvSpPr/>
      </dsp:nvSpPr>
      <dsp:spPr>
        <a:xfrm>
          <a:off x="3357305" y="2050820"/>
          <a:ext cx="2249876" cy="22498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b="1" kern="1200" dirty="0" smtClean="0"/>
            <a:t>59 UBS</a:t>
          </a:r>
          <a:endParaRPr lang="pt-BR" sz="5200" b="1" kern="1200" dirty="0"/>
        </a:p>
      </dsp:txBody>
      <dsp:txXfrm>
        <a:off x="3686792" y="2380307"/>
        <a:ext cx="1590902" cy="1590902"/>
      </dsp:txXfrm>
    </dsp:sp>
    <dsp:sp modelId="{6FAE8343-18CD-4D14-BE0F-2CF957809D48}">
      <dsp:nvSpPr>
        <dsp:cNvPr id="0" name=""/>
        <dsp:cNvSpPr/>
      </dsp:nvSpPr>
      <dsp:spPr>
        <a:xfrm>
          <a:off x="3694787" y="1709"/>
          <a:ext cx="1574913" cy="1574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5 URAP</a:t>
          </a:r>
          <a:endParaRPr lang="pt-BR" sz="2100" b="1" kern="1200" dirty="0"/>
        </a:p>
      </dsp:txBody>
      <dsp:txXfrm>
        <a:off x="3925428" y="232350"/>
        <a:ext cx="1113631" cy="1113631"/>
      </dsp:txXfrm>
    </dsp:sp>
    <dsp:sp modelId="{D3869D5D-AC40-4FF0-8B33-EE2DE8D13467}">
      <dsp:nvSpPr>
        <dsp:cNvPr id="0" name=""/>
        <dsp:cNvSpPr/>
      </dsp:nvSpPr>
      <dsp:spPr>
        <a:xfrm>
          <a:off x="5964571" y="1650804"/>
          <a:ext cx="1574913" cy="1574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9 Hospitais </a:t>
          </a:r>
          <a:endParaRPr lang="pt-BR" sz="2100" b="1" kern="1200" dirty="0"/>
        </a:p>
      </dsp:txBody>
      <dsp:txXfrm>
        <a:off x="6195212" y="1881445"/>
        <a:ext cx="1113631" cy="1113631"/>
      </dsp:txXfrm>
    </dsp:sp>
    <dsp:sp modelId="{21FC5836-A80F-4AF8-916A-1B9FA8E26A73}">
      <dsp:nvSpPr>
        <dsp:cNvPr id="0" name=""/>
        <dsp:cNvSpPr/>
      </dsp:nvSpPr>
      <dsp:spPr>
        <a:xfrm>
          <a:off x="5097591" y="4319096"/>
          <a:ext cx="1574913" cy="1574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1 CEO</a:t>
          </a:r>
          <a:endParaRPr lang="pt-BR" sz="2100" b="1" kern="1200" dirty="0"/>
        </a:p>
      </dsp:txBody>
      <dsp:txXfrm>
        <a:off x="5328232" y="4549737"/>
        <a:ext cx="1113631" cy="1113631"/>
      </dsp:txXfrm>
    </dsp:sp>
    <dsp:sp modelId="{2E861BB9-A060-4EC6-BB2A-FF4809E9D8F6}">
      <dsp:nvSpPr>
        <dsp:cNvPr id="0" name=""/>
        <dsp:cNvSpPr/>
      </dsp:nvSpPr>
      <dsp:spPr>
        <a:xfrm>
          <a:off x="2291983" y="4319096"/>
          <a:ext cx="1574913" cy="1574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03 UPA</a:t>
          </a:r>
          <a:endParaRPr lang="pt-BR" sz="2100" b="1" kern="1200" dirty="0"/>
        </a:p>
      </dsp:txBody>
      <dsp:txXfrm>
        <a:off x="2522624" y="4549737"/>
        <a:ext cx="1113631" cy="1113631"/>
      </dsp:txXfrm>
    </dsp:sp>
    <dsp:sp modelId="{89CC78DD-DA87-4447-BC3A-55E0900223DE}">
      <dsp:nvSpPr>
        <dsp:cNvPr id="0" name=""/>
        <dsp:cNvSpPr/>
      </dsp:nvSpPr>
      <dsp:spPr>
        <a:xfrm>
          <a:off x="1425003" y="1650804"/>
          <a:ext cx="1574913" cy="1574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2 NASF</a:t>
          </a:r>
          <a:endParaRPr lang="pt-BR" sz="2100" b="1" kern="1200" dirty="0"/>
        </a:p>
      </dsp:txBody>
      <dsp:txXfrm>
        <a:off x="1655644" y="1881445"/>
        <a:ext cx="1113631" cy="1113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B6936-7B6A-46E6-9DB1-45BDAB1E3DFB}">
      <dsp:nvSpPr>
        <dsp:cNvPr id="0" name=""/>
        <dsp:cNvSpPr/>
      </dsp:nvSpPr>
      <dsp:spPr>
        <a:xfrm>
          <a:off x="1951343" y="-10501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FFC3B-338D-4A1C-B3FC-AB8028BADA18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MONITORAMENTO E AVALIAÇÃO</a:t>
          </a:r>
          <a:endParaRPr lang="pt-BR" sz="2500" kern="1200" dirty="0"/>
        </a:p>
      </dsp:txBody>
      <dsp:txXfrm>
        <a:off x="2765563" y="69335"/>
        <a:ext cx="2698473" cy="1279992"/>
      </dsp:txXfrm>
    </dsp:sp>
    <dsp:sp modelId="{86EA900F-7F44-4F3D-B524-EBAEAB50906E}">
      <dsp:nvSpPr>
        <dsp:cNvPr id="0" name=""/>
        <dsp:cNvSpPr/>
      </dsp:nvSpPr>
      <dsp:spPr>
        <a:xfrm>
          <a:off x="4249968" y="1553741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ENGAJAMENTO PÚBLICO</a:t>
          </a:r>
          <a:endParaRPr lang="pt-BR" sz="2500" kern="1200" dirty="0"/>
        </a:p>
      </dsp:txBody>
      <dsp:txXfrm>
        <a:off x="4319212" y="1622985"/>
        <a:ext cx="2698473" cy="1279992"/>
      </dsp:txXfrm>
    </dsp:sp>
    <dsp:sp modelId="{6F877201-B6E3-40C2-8F0A-1A3E0338333F}">
      <dsp:nvSpPr>
        <dsp:cNvPr id="0" name=""/>
        <dsp:cNvSpPr/>
      </dsp:nvSpPr>
      <dsp:spPr>
        <a:xfrm>
          <a:off x="2696319" y="3107390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ORGANIZAÇÃO E GESTÃO DO SERVIÇO</a:t>
          </a:r>
          <a:endParaRPr lang="pt-BR" sz="2500" kern="1200" dirty="0"/>
        </a:p>
      </dsp:txBody>
      <dsp:txXfrm>
        <a:off x="2765563" y="3176634"/>
        <a:ext cx="2698473" cy="1279992"/>
      </dsp:txXfrm>
    </dsp:sp>
    <dsp:sp modelId="{F117EC51-8C3E-4DEB-A437-382FE6009B46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QUALIFICAÇÃO DA PRÁTICA CLINICA </a:t>
          </a:r>
          <a:endParaRPr lang="pt-BR" sz="2500" kern="1200" dirty="0"/>
        </a:p>
      </dsp:txBody>
      <dsp:txXfrm>
        <a:off x="1211913" y="1622985"/>
        <a:ext cx="2698473" cy="12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00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6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26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5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7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93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8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DA31DBF-CD89-4B40-B5D0-7EB2D51E7D61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42D8E37-902C-4A09-BE5D-1E5CC3E2F49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ARILIS\Downloads\FOTO POWER,AMAR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9144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Aberta do SUS</a:t>
            </a:r>
            <a:endParaRPr kumimoji="0" lang="pt-B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Federal de Pelotas</a:t>
            </a:r>
            <a:endParaRPr kumimoji="0" lang="pt-B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Especialização em Saúde da Família</a:t>
            </a:r>
            <a:endParaRPr kumimoji="0" lang="pt-B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kumimoji="0" lang="pt-B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Turma nº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MELHORIA DA ATENÇÃO A SAÚDE DAS CRIANÇAS DE 0 A 72 MESES NA UBS ROSANGELA PIMENTEL FIGUEIRA, RIO BRANCO/AC.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AMARILIS TORRES QUINTANA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ORIENTADORA: ELENIR TEREZINHA RIZZETTI ANVERSA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CO-ORIENTADORA: SIMONE GOMES DIAS DE OLIVEIRA</a:t>
            </a: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PELOTAS, 2015</a:t>
            </a:r>
            <a:endParaRPr lang="pt-BR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24195"/>
            <a:ext cx="10801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lenir\Documents\amarialis\20150721_09342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799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46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842992" cy="100811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LOGÍSTICA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65112" y="2765294"/>
            <a:ext cx="46440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latin typeface="Arial"/>
              <a:ea typeface="Calibri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000000"/>
                </a:solidFill>
                <a:latin typeface="Arial"/>
                <a:ea typeface="Calibri"/>
              </a:rPr>
              <a:t>Ficha 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Calibri"/>
              </a:rPr>
              <a:t>espelho e planilha de coleta de dados.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-65112" y="1152292"/>
            <a:ext cx="4644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3200" dirty="0">
                <a:solidFill>
                  <a:srgbClr val="000000"/>
                </a:solidFill>
                <a:latin typeface="Arial"/>
                <a:ea typeface="Calibri"/>
              </a:rPr>
              <a:t>Protocolo: Caderno de Atenção Básica ao Pré Natal de Baixo Risco (Ministério da Saúde, 2012</a:t>
            </a:r>
            <a:r>
              <a:rPr lang="pt-BR" sz="3200" dirty="0" smtClean="0">
                <a:solidFill>
                  <a:srgbClr val="000000"/>
                </a:solidFill>
                <a:latin typeface="Arial"/>
                <a:ea typeface="Calibri"/>
              </a:rPr>
              <a:t>);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11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Autofit/>
          </a:bodyPr>
          <a:lstStyle/>
          <a:p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tângulo 2"/>
          <p:cNvSpPr/>
          <p:nvPr/>
        </p:nvSpPr>
        <p:spPr>
          <a:xfrm>
            <a:off x="1547664" y="292494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 Resultados</a:t>
            </a:r>
          </a:p>
        </p:txBody>
      </p:sp>
    </p:spTree>
    <p:extLst>
      <p:ext uri="{BB962C8B-B14F-4D97-AF65-F5344CB8AC3E}">
        <p14:creationId xmlns:p14="http://schemas.microsoft.com/office/powerpoint/2010/main" val="7532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98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1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Ampliar a cobertura do programa de saúde da criança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a cobertura da atenção a saúde de um 100% das crianças de zero a 72 meses pertencentes a área de abrangência da  unidade de saúde.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62451814"/>
              </p:ext>
            </p:extLst>
          </p:nvPr>
        </p:nvGraphicFramePr>
        <p:xfrm>
          <a:off x="395536" y="2924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5661248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</a:t>
            </a:r>
            <a:r>
              <a:rPr lang="pt-BR" b="1" dirty="0" smtClean="0"/>
              <a:t>- </a:t>
            </a:r>
            <a:r>
              <a:rPr lang="pt-BR" dirty="0"/>
              <a:t>proporção de crianças entre zero e 72 meses inscritas no programa da unidade de saúde. UBS Rosangela Pimentel, Rio Branco/AC. 2015. Fonte: Planilha de coleta de dados.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995363" y="3227883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primeiro mês 61 (37%)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95363" y="3789040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segundo mês 93 crianças (56 %)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999047" y="450912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terceiro 165 (100 %)</a:t>
            </a:r>
          </a:p>
        </p:txBody>
      </p:sp>
    </p:spTree>
    <p:extLst>
      <p:ext uri="{BB962C8B-B14F-4D97-AF65-F5344CB8AC3E}">
        <p14:creationId xmlns:p14="http://schemas.microsoft.com/office/powerpoint/2010/main" val="3942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88640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Melhorar a qualidade do atendimento a criança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2.1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Realizar a primeira consulta na primeira semana de vida para 100% das crianças. 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5448380"/>
              </p:ext>
            </p:extLst>
          </p:nvPr>
        </p:nvGraphicFramePr>
        <p:xfrm>
          <a:off x="323528" y="21328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611560" y="5402833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</a:t>
            </a:r>
            <a:r>
              <a:rPr lang="pt-BR" dirty="0" smtClean="0"/>
              <a:t>- </a:t>
            </a:r>
            <a:r>
              <a:rPr lang="pt-BR" dirty="0"/>
              <a:t>Proporção de crianças com primeira consulta na primeira semana de vida. UBS Rosangela Pimentel, Rio Branco/AC. 2015. Fonte: Planilha de coleta de dados.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60032" y="2420888"/>
            <a:ext cx="262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34(56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%)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004048" y="3060470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segundo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mês 57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(61%),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57505" y="37352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terceiro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120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crianças (73%) </a:t>
            </a:r>
          </a:p>
        </p:txBody>
      </p:sp>
    </p:spTree>
    <p:extLst>
      <p:ext uri="{BB962C8B-B14F-4D97-AF65-F5344CB8AC3E}">
        <p14:creationId xmlns:p14="http://schemas.microsoft.com/office/powerpoint/2010/main" val="408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12" y="1058665"/>
            <a:ext cx="9110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crescimento em 100% das crianças.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12" y="260648"/>
            <a:ext cx="9140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Melhorar a qualidade do atendimento a criança.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29067088"/>
              </p:ext>
            </p:extLst>
          </p:nvPr>
        </p:nvGraphicFramePr>
        <p:xfrm>
          <a:off x="467544" y="2132856"/>
          <a:ext cx="511256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79512" y="584261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</a:t>
            </a:r>
            <a:r>
              <a:rPr lang="pt-BR" dirty="0" smtClean="0"/>
              <a:t>- </a:t>
            </a:r>
            <a:r>
              <a:rPr lang="pt-BR" dirty="0"/>
              <a:t>Proporção de crianças com monitoramento de crescimento. UBS Rosangela Pimentel, Rio Branco/AC. 2015. Fonte: Planilha de coleta de dados.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918820" y="2875002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60 (100%) no primeiro mês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969478" y="378904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segundo mês 92 (99%)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969478" y="4734436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no terceiro mês 164 (99%). </a:t>
            </a:r>
          </a:p>
        </p:txBody>
      </p:sp>
    </p:spTree>
    <p:extLst>
      <p:ext uri="{BB962C8B-B14F-4D97-AF65-F5344CB8AC3E}">
        <p14:creationId xmlns:p14="http://schemas.microsoft.com/office/powerpoint/2010/main" val="22820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325959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2.3 Monitorar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100% das crianças com excesso de peso.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 Melhorar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qualidade do atendimento a criança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66490025"/>
              </p:ext>
            </p:extLst>
          </p:nvPr>
        </p:nvGraphicFramePr>
        <p:xfrm>
          <a:off x="683568" y="2132856"/>
          <a:ext cx="46622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16631" y="594753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7 - Proporção de crianças com excesso de peso monitorado. UBS Rosangela Pimentel, Rio Branco/AC. 2015. Fonte: Planilha de coleta de dados.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5724128" y="2708920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mês dois e três  1 (100%)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56028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2.3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Vacinar 100% das crianças de acordo com a 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393179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Melhorar a qualidade do atendimento a criança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98248727"/>
              </p:ext>
            </p:extLst>
          </p:nvPr>
        </p:nvGraphicFramePr>
        <p:xfrm>
          <a:off x="539552" y="2348880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95536" y="5736609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</a:t>
            </a:r>
            <a:r>
              <a:rPr lang="pt-BR" dirty="0" smtClean="0"/>
              <a:t> </a:t>
            </a:r>
            <a:r>
              <a:rPr lang="pt-BR" dirty="0"/>
              <a:t>Proporção de crianças com vacinação em dia para a idade. UBS Rosangela Pimentel, Rio Branco/AC. 2015. Fonte: Planilha de coleta de dados.</a:t>
            </a:r>
          </a:p>
          <a:p>
            <a:r>
              <a:rPr lang="pt-BR" dirty="0"/>
              <a:t>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22853" y="250567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60  (98%)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22853" y="3419708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segundo mês 92 (99%)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487212" y="4139788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terceiro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mês  164 (99%)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48478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teste do pezinho em 100% das crianças até sete dias de vida.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40466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 Melhorar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qualidade do atendimento a criança.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84591329"/>
              </p:ext>
            </p:extLst>
          </p:nvPr>
        </p:nvGraphicFramePr>
        <p:xfrm>
          <a:off x="539552" y="2636912"/>
          <a:ext cx="48965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690058" y="57971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:</a:t>
            </a:r>
            <a:r>
              <a:rPr lang="pt-BR" dirty="0" smtClean="0"/>
              <a:t>Proporção </a:t>
            </a:r>
            <a:r>
              <a:rPr lang="pt-BR" dirty="0"/>
              <a:t>de crianças com teste do pezinho realizado até 7 dias. UBS Rosangela Pimentel, Rio Branco/AC. 2015. Fonte: Planilha de coleta de dados.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580112" y="2853622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52 (85%)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80112" y="3613666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81 (87%)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4615" y="4468229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terceiro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mês  140 (85%)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9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infância é uma etapa em que se desenvolvem grandes potencialidade humanas,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 distúrbios que incidem nessa época são responsáveis por graves consequências para indivíduos e comunidades,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41277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2.5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triagem auditiva nos 100% das crianças.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3912" y="476672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: Melhorar a qualidade do atendimento a criança.</a:t>
            </a:r>
          </a:p>
          <a:p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62020710"/>
              </p:ext>
            </p:extLst>
          </p:nvPr>
        </p:nvGraphicFramePr>
        <p:xfrm>
          <a:off x="467544" y="2214564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51520" y="5836992"/>
            <a:ext cx="72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figura : </a:t>
            </a:r>
            <a:r>
              <a:rPr lang="pt-BR" dirty="0" smtClean="0"/>
              <a:t>Proporção </a:t>
            </a:r>
            <a:r>
              <a:rPr lang="pt-BR" dirty="0"/>
              <a:t>de crianças com triagem auditiva. UBS Rosangela Pimentel, Rio Branco/AC. 2015. Fonte: Planilha de coleta de dados.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36096" y="2492896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primeiro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mês  51 (84%)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36096" y="32490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79 (85%)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36096" y="4077072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no terceiro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mês 148 (90%)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340769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2.6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primeira consulta odontológica para 100% das crianças de 6 a 72 meses de idade moradoras da área de abrangência, cadastradas na unidade de saúde.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34989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 Melhorar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qualidade do atendimento a criança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82699234"/>
              </p:ext>
            </p:extLst>
          </p:nvPr>
        </p:nvGraphicFramePr>
        <p:xfrm>
          <a:off x="755576" y="3020614"/>
          <a:ext cx="4824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754155" y="580526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:</a:t>
            </a:r>
            <a:r>
              <a:rPr lang="pt-BR" b="1" dirty="0" smtClean="0"/>
              <a:t> </a:t>
            </a:r>
            <a:r>
              <a:rPr lang="pt-BR" dirty="0"/>
              <a:t>Proporção de crianças de 6 a 72 meses com primeira consulta odontológica. UBS Rosangela Pimentel, Rio Branco/AC. 2015. Fonte: Planilha de coleta de dados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849302" y="3244334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no primeiro mês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49(89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%)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14177" y="3892406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73(94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%)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814177" y="4653136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no terceiro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143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(97%)</a:t>
            </a:r>
          </a:p>
        </p:txBody>
      </p:sp>
    </p:spTree>
    <p:extLst>
      <p:ext uri="{BB962C8B-B14F-4D97-AF65-F5344CB8AC3E}">
        <p14:creationId xmlns:p14="http://schemas.microsoft.com/office/powerpoint/2010/main" val="33040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 Melhorar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qualidade do atendimento a criança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141277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0930" y="1874441"/>
            <a:ext cx="7663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Monitorar 100% das crianças com déficit de peso.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desenvolvimento em 100% das crianças.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8882" y="3429000"/>
            <a:ext cx="6919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suplementação de ferro em 100% das crianças de 6 a 24 meses.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48881" y="4509120"/>
            <a:ext cx="7495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Realizar avaliação da necessidade de atendimento odontológico em 100% das crianças de 6 a 72 meses.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43807" y="5877272"/>
            <a:ext cx="5948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 METAS FORAM ATINGIDAS NOS TRES MESES  100%.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437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33265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Objetivo 3: Melhorar a adesão ao programa de saúde da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criança.  </a:t>
            </a:r>
          </a:p>
          <a:p>
            <a:endParaRPr lang="pt-BR" sz="2800" dirty="0"/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3.1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Fazer busca ativa de 100% das crianças faltosas às consultas.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43808" y="2451193"/>
            <a:ext cx="61206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META FOI  ATINGIDA EM 100%  NOS TRES MESES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9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4.1</a:t>
            </a:r>
            <a:r>
              <a:rPr lang="pt-BR" dirty="0">
                <a:latin typeface="Arial" pitchFamily="34" charset="0"/>
                <a:cs typeface="Arial" pitchFamily="34" charset="0"/>
              </a:rPr>
              <a:t>  Manter registro na ficha de acompanhamento/espelho da saúde da criança de 100% das crianças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dirty="0">
                <a:latin typeface="Arial" pitchFamily="34" charset="0"/>
                <a:cs typeface="Arial" pitchFamily="34" charset="0"/>
              </a:rPr>
              <a:t>consultam no serviço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DE 100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%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FOI ALCANÇADA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NOS TRES MESES.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1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332656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Objetivo 5:  Mapear as crianças de risco pertencentes à área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abrangência.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5.1 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Realizar avaliação de risco em 100% das crianças cadastradas no programa.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83768" y="2644170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META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 100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%  NOS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TRÊS MESES – ATINGIDA.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077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552728"/>
          </a:xfrm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Promover a saúde das crianças.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6.1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Dar orientações para prevenir acidentes na infância em 100% das consultas de saúde da criança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DE 100%  NOS TRES MESES FOI ATINGIDA </a:t>
            </a:r>
            <a:endParaRPr lang="pt-BR" dirty="0" smtClean="0"/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9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Promover a saúde das crianças.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1340768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6.2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Colocar 100% das crianças para mamar durante a primeira consulta.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7499313"/>
              </p:ext>
            </p:extLst>
          </p:nvPr>
        </p:nvGraphicFramePr>
        <p:xfrm>
          <a:off x="539552" y="2564904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683568" y="551723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</a:t>
            </a:r>
            <a:r>
              <a:rPr lang="pt-BR" dirty="0" smtClean="0"/>
              <a:t>Proporção </a:t>
            </a:r>
            <a:r>
              <a:rPr lang="pt-BR" dirty="0"/>
              <a:t>de crianças colocadas para mamar durante a primeira consulta. UBS Rosangela Pimentel, Rio Branco/AC. 2015. Fonte: Planilha de coleta de dados.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63276" y="2758769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primeiro mês foram 45(74%),</a:t>
            </a:r>
          </a:p>
        </p:txBody>
      </p:sp>
      <p:sp>
        <p:nvSpPr>
          <p:cNvPr id="9" name="Retângulo 8"/>
          <p:cNvSpPr/>
          <p:nvPr/>
        </p:nvSpPr>
        <p:spPr>
          <a:xfrm>
            <a:off x="5663276" y="3429000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segundo mês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73(78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%)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663276" y="4278777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terceiro 139 (84%)</a:t>
            </a:r>
          </a:p>
        </p:txBody>
      </p:sp>
    </p:spTree>
    <p:extLst>
      <p:ext uri="{BB962C8B-B14F-4D97-AF65-F5344CB8AC3E}">
        <p14:creationId xmlns:p14="http://schemas.microsoft.com/office/powerpoint/2010/main" val="7891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56" y="-56450"/>
            <a:ext cx="9223956" cy="6914450"/>
          </a:xfrm>
        </p:spPr>
      </p:pic>
      <p:sp>
        <p:nvSpPr>
          <p:cNvPr id="5" name="Retângulo 4"/>
          <p:cNvSpPr/>
          <p:nvPr/>
        </p:nvSpPr>
        <p:spPr>
          <a:xfrm>
            <a:off x="2267744" y="3175085"/>
            <a:ext cx="3816424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50000"/>
              </a:lnSpc>
            </a:pPr>
            <a:r>
              <a:rPr lang="pt-BR" sz="3600" b="1" dirty="0" smtClean="0">
                <a:latin typeface="Arial" pitchFamily="34" charset="0"/>
                <a:ea typeface="Calibri"/>
                <a:cs typeface="Arial" pitchFamily="34" charset="0"/>
              </a:rPr>
              <a:t>Discussão</a:t>
            </a:r>
            <a:endParaRPr lang="pt-BR" sz="3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6858000"/>
          </a:xfrm>
        </p:spPr>
      </p:pic>
      <p:sp>
        <p:nvSpPr>
          <p:cNvPr id="5" name="Retângulo 4"/>
          <p:cNvSpPr/>
          <p:nvPr/>
        </p:nvSpPr>
        <p:spPr>
          <a:xfrm>
            <a:off x="251520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696" lvl="2" algn="ctr">
              <a:spcBef>
                <a:spcPts val="600"/>
              </a:spcBef>
              <a:buClr>
                <a:srgbClr val="C66951"/>
              </a:buClr>
              <a:buSzPct val="80000"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Importância da intervenção para a equipe e para toda US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1556792"/>
            <a:ext cx="557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  <a:defRPr/>
            </a:pPr>
            <a:r>
              <a:rPr 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Equipe mais </a:t>
            </a:r>
            <a:r>
              <a:rPr lang="pt-BR" sz="2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motivada</a:t>
            </a:r>
            <a:r>
              <a:rPr lang="pt-BR" sz="2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2101012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  <a:defRPr/>
            </a:pPr>
            <a:r>
              <a:rPr 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Melhorias do processo de trabalho (em equipe</a:t>
            </a:r>
            <a:r>
              <a:rPr lang="pt-BR" sz="28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BR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6177" y="2973998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Maior e mais organizado número de atendimento na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unidade;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91817" y="3822433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/>
                <a:cs typeface="Times New Roman"/>
              </a:rPr>
              <a:t>Bons resultados nos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cs typeface="Times New Roman"/>
              </a:rPr>
              <a:t>indicadores;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82893" y="4399272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Melhora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geral no registro e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agendamento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;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546177" y="5157192"/>
            <a:ext cx="6174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Maior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preparação e equipe mais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capacitada.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834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</p:spPr>
        <p:txBody>
          <a:bodyPr/>
          <a:lstStyle/>
          <a:p>
            <a:r>
              <a:rPr lang="pt-BR" b="1" dirty="0" smtClean="0"/>
              <a:t>É NECESSÁRIO 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9046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atendimento das crianças de zero a 72 meses.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e periodicidade dos controles das crianças da área de abrangência.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promoção da saúde.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começo da intervenção só tínhamos atendimento de puericultura das crianças de menores de um ano.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Crianças maiores  de uma eram atendidas em caso de presentar alguma doença.</a:t>
            </a:r>
          </a:p>
        </p:txBody>
      </p:sp>
    </p:spTree>
    <p:extLst>
      <p:ext uri="{BB962C8B-B14F-4D97-AF65-F5344CB8AC3E}">
        <p14:creationId xmlns:p14="http://schemas.microsoft.com/office/powerpoint/2010/main" val="4464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6858000"/>
          </a:xfrm>
        </p:spPr>
      </p:pic>
      <p:sp>
        <p:nvSpPr>
          <p:cNvPr id="5" name="Retângulo 4"/>
          <p:cNvSpPr/>
          <p:nvPr/>
        </p:nvSpPr>
        <p:spPr>
          <a:xfrm>
            <a:off x="467544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just" fontAlgn="base">
              <a:spcBef>
                <a:spcPts val="600"/>
              </a:spcBef>
              <a:spcAft>
                <a:spcPct val="0"/>
              </a:spcAft>
              <a:buClr>
                <a:srgbClr val="C66951"/>
              </a:buClr>
              <a:buSzPct val="80000"/>
            </a:pPr>
            <a:r>
              <a:rPr lang="pt-BR" altLang="pt-BR" sz="3600" b="1" dirty="0">
                <a:latin typeface="Arial" pitchFamily="34" charset="0"/>
                <a:cs typeface="Arial" pitchFamily="34" charset="0"/>
              </a:rPr>
              <a:t>Importância para a comunidade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1556793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 vínculo com a equipe de saúde</a:t>
            </a:r>
            <a:endParaRPr lang="pt-BR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636912"/>
            <a:ext cx="6879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pt-BR" alt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Satisfação das usuárias</a:t>
            </a:r>
            <a:endParaRPr lang="pt-BR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3284984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Melhora do acesso as consultas na unidade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3982998"/>
            <a:ext cx="539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89227" y="4115981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Disfrutando de visitas domiciliares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026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858000"/>
          </a:xfrm>
        </p:spPr>
      </p:pic>
      <p:sp>
        <p:nvSpPr>
          <p:cNvPr id="5" name="Retângulo 4"/>
          <p:cNvSpPr/>
          <p:nvPr/>
        </p:nvSpPr>
        <p:spPr>
          <a:xfrm>
            <a:off x="179512" y="260649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just" fontAlgn="base">
              <a:spcBef>
                <a:spcPts val="600"/>
              </a:spcBef>
              <a:spcAft>
                <a:spcPct val="0"/>
              </a:spcAft>
              <a:buClr>
                <a:srgbClr val="C66951"/>
              </a:buClr>
              <a:buSzPct val="80000"/>
            </a:pPr>
            <a:r>
              <a:rPr lang="pt-BR" altLang="pt-BR" sz="3600" b="1" dirty="0">
                <a:latin typeface="Arial" pitchFamily="34" charset="0"/>
                <a:cs typeface="Arial" pitchFamily="34" charset="0"/>
              </a:rPr>
              <a:t>Intervenção já incorporada à rotina da equipe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184482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Atendimentos prioritários pelo médico, dentista e enfermagem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467544" y="2676021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Continuar trabalhando com grupo de crescimento e desenvolvimento</a:t>
            </a:r>
            <a:endParaRPr lang="pt-BR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3536302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Manter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a mesma quantidade de atendimentos diários  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468556" y="4149080"/>
            <a:ext cx="8675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Manter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trabalho junto com a equipe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bucal</a:t>
            </a:r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8556" y="4725144"/>
            <a:ext cx="86754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/>
                <a:ea typeface="Calibri"/>
              </a:rPr>
              <a:t>Continuar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</a:rPr>
              <a:t>trabalhando com o uso do  cronograma Pré-determinado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78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383"/>
            <a:ext cx="4644008" cy="6858000"/>
          </a:xfrm>
        </p:spPr>
      </p:pic>
      <p:sp>
        <p:nvSpPr>
          <p:cNvPr id="5" name="Retângulo 4"/>
          <p:cNvSpPr/>
          <p:nvPr/>
        </p:nvSpPr>
        <p:spPr>
          <a:xfrm>
            <a:off x="611560" y="36478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b="1" kern="0" dirty="0">
                <a:latin typeface="Arial" pitchFamily="34" charset="0"/>
                <a:cs typeface="Arial" pitchFamily="34" charset="0"/>
              </a:rPr>
              <a:t>Processo pessoal de aprendizagem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560" y="141277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Início incerto, dúvidas, pouca aceitação </a:t>
            </a:r>
            <a:endParaRPr lang="pt-BR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2026442"/>
            <a:ext cx="6453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/>
                <a:cs typeface="Times New Roman"/>
              </a:rPr>
              <a:t>Trabalho em equipe todo é possível 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611560" y="266011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Equipe mais preparada, mais capacitada 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24433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  <a:defRPr/>
            </a:pPr>
            <a:r>
              <a:rPr lang="pt-BR" altLang="pt-BR" sz="28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População  mais orientada  </a:t>
            </a:r>
            <a:endParaRPr lang="pt-BR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60" y="376810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/>
                <a:cs typeface="Times New Roman"/>
              </a:rPr>
              <a:t>Satisfação pessoal pelos resultados obtidos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192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2963643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kern="0" dirty="0" smtClean="0">
                <a:latin typeface="Arial" pitchFamily="34" charset="0"/>
                <a:cs typeface="Arial" pitchFamily="34" charset="0"/>
              </a:rPr>
              <a:t>VOCÊ NUNCA SABE QUE RESULTADOS VIRÃO DA SUA AÇÃO.</a:t>
            </a:r>
          </a:p>
          <a:p>
            <a:pPr lvl="0" algn="ctr">
              <a:defRPr/>
            </a:pPr>
            <a:r>
              <a:rPr lang="pt-BR" sz="2800" b="1" kern="0" dirty="0" smtClean="0">
                <a:latin typeface="Arial" pitchFamily="34" charset="0"/>
                <a:cs typeface="Arial" pitchFamily="34" charset="0"/>
              </a:rPr>
              <a:t>MAS SE VOCÊ NÃO FIZER NADA, NÃO EXISTIRÃO RESULTADOS</a:t>
            </a:r>
            <a:r>
              <a:rPr lang="pt-BR" sz="2400" b="1" kern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defRPr/>
            </a:pPr>
            <a:endParaRPr lang="pt-BR" sz="2400" b="1" kern="0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pt-BR" sz="2400" b="1" kern="0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pt-BR" sz="2400" b="1" kern="0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pt-BR" sz="2400" b="1" kern="0" dirty="0" smtClean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pt-B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kern="0" dirty="0" smtClean="0">
                <a:latin typeface="Arial" pitchFamily="34" charset="0"/>
                <a:cs typeface="Arial" pitchFamily="34" charset="0"/>
              </a:rPr>
              <a:t>                                                                MAHATMA GANDHI</a:t>
            </a:r>
            <a:r>
              <a:rPr lang="pt-BR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Rio Branco/ Acre</a:t>
            </a:r>
            <a:endParaRPr lang="pt-BR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76464" cy="4824536"/>
          </a:xfrm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População de 363. 928 habitantes;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000" b="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59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UBS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4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95884"/>
              </p:ext>
            </p:extLst>
          </p:nvPr>
        </p:nvGraphicFramePr>
        <p:xfrm>
          <a:off x="2637" y="332656"/>
          <a:ext cx="8964488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de seta reta 3"/>
          <p:cNvCxnSpPr/>
          <p:nvPr/>
        </p:nvCxnSpPr>
        <p:spPr>
          <a:xfrm>
            <a:off x="2915816" y="2996952"/>
            <a:ext cx="504056" cy="2520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4427984" y="1916832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5551816" y="3074437"/>
            <a:ext cx="604360" cy="774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220072" y="4365104"/>
            <a:ext cx="331744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3563888" y="4365104"/>
            <a:ext cx="36004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UBS ROSANGELA PIMENTEL FIGUEIRA, RIO BRANCO/AC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latin typeface="Arial"/>
                <a:ea typeface="Calibri"/>
              </a:rPr>
              <a:t>Adequada estrutura interna e externa</a:t>
            </a:r>
            <a:r>
              <a:rPr lang="pt-BR" dirty="0">
                <a:solidFill>
                  <a:srgbClr val="FF0000"/>
                </a:solidFill>
                <a:latin typeface="Arial"/>
                <a:ea typeface="Calibri"/>
              </a:rPr>
              <a:t>.    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495800" cy="4713387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/>
                <a:ea typeface="Calibri"/>
              </a:rPr>
              <a:t>Total de população da unidade 3750 pessoas; </a:t>
            </a:r>
            <a:endParaRPr lang="pt-BR" b="1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Equipe 1  de SB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1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Médico Clinico Geral,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1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enfermeiro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,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1 técnico de enfermagem, 1 dentista,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1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</a:rPr>
              <a:t>auxiliar de dentista 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</a:rPr>
              <a:t>12ACS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5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24744"/>
          </a:xfrm>
        </p:spPr>
        <p:txBody>
          <a:bodyPr/>
          <a:lstStyle/>
          <a:p>
            <a:r>
              <a:rPr lang="pt-BR" b="1" dirty="0" smtClean="0"/>
              <a:t>ANTES DA INTERVENÇÃO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Não existiam registros das crianças da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área;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equipe não trabalhava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unida;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atendimento das crianças era por demanda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espontânea;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contávamos com equipe de saúde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odontológica;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se realizava teste do pezinho na UBS.</a:t>
            </a: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01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122912" cy="652934"/>
          </a:xfrm>
        </p:spPr>
        <p:txBody>
          <a:bodyPr>
            <a:normAutofit/>
          </a:bodyPr>
          <a:lstStyle/>
          <a:p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tângulo 2"/>
          <p:cNvSpPr/>
          <p:nvPr/>
        </p:nvSpPr>
        <p:spPr>
          <a:xfrm>
            <a:off x="611560" y="2708920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539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MELHORAR  A </a:t>
            </a:r>
            <a:r>
              <a:rPr lang="pt-BR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ATENÇÃO A SAÚDE DAS CRIANÇAS DE 0 A 72 MESES NA UBS ROSANGELA PIMENTEL FIGUEIRA, RIO BRANCO/AC.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51720" y="206084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1909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 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7872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fp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ufple</Template>
  <TotalTime>719</TotalTime>
  <Words>1422</Words>
  <Application>Microsoft Office PowerPoint</Application>
  <PresentationFormat>Apresentação na tela (4:3)</PresentationFormat>
  <Paragraphs>207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ufple</vt:lpstr>
      <vt:lpstr>Apresentação do PowerPoint</vt:lpstr>
      <vt:lpstr>INTRODUÇÃO</vt:lpstr>
      <vt:lpstr>É NECESSÁRIO </vt:lpstr>
      <vt:lpstr>Rio Branco/ Acre</vt:lpstr>
      <vt:lpstr>Apresentação do PowerPoint</vt:lpstr>
      <vt:lpstr>UBS ROSANGELA PIMENTEL FIGUEIRA, RIO BRANCO/AC</vt:lpstr>
      <vt:lpstr>ANTES DA INTERVENÇÃO</vt:lpstr>
      <vt:lpstr>Apresentação do PowerPoint</vt:lpstr>
      <vt:lpstr>METODOLOGIA </vt:lpstr>
      <vt:lpstr>Apresentação do PowerPoint</vt:lpstr>
      <vt:lpstr>Apresentação do PowerPoint</vt:lpstr>
      <vt:lpstr>LOGÍSTICA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AMARILIS</dc:creator>
  <cp:lastModifiedBy>AMARILIS</cp:lastModifiedBy>
  <cp:revision>75</cp:revision>
  <dcterms:created xsi:type="dcterms:W3CDTF">2015-09-10T01:31:07Z</dcterms:created>
  <dcterms:modified xsi:type="dcterms:W3CDTF">2015-10-15T03:55:59Z</dcterms:modified>
</cp:coreProperties>
</file>