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7"/>
  </p:notesMasterIdLst>
  <p:sldIdLst>
    <p:sldId id="406" r:id="rId2"/>
    <p:sldId id="257" r:id="rId3"/>
    <p:sldId id="266" r:id="rId4"/>
    <p:sldId id="267" r:id="rId5"/>
    <p:sldId id="361" r:id="rId6"/>
    <p:sldId id="258" r:id="rId7"/>
    <p:sldId id="262" r:id="rId8"/>
    <p:sldId id="393" r:id="rId9"/>
    <p:sldId id="407" r:id="rId10"/>
    <p:sldId id="394" r:id="rId11"/>
    <p:sldId id="410" r:id="rId12"/>
    <p:sldId id="395" r:id="rId13"/>
    <p:sldId id="396" r:id="rId14"/>
    <p:sldId id="397" r:id="rId15"/>
    <p:sldId id="398" r:id="rId16"/>
    <p:sldId id="399" r:id="rId17"/>
    <p:sldId id="371" r:id="rId18"/>
    <p:sldId id="400" r:id="rId19"/>
    <p:sldId id="385" r:id="rId20"/>
    <p:sldId id="411" r:id="rId21"/>
    <p:sldId id="404" r:id="rId22"/>
    <p:sldId id="405" r:id="rId23"/>
    <p:sldId id="386" r:id="rId24"/>
    <p:sldId id="387" r:id="rId25"/>
    <p:sldId id="388" r:id="rId26"/>
    <p:sldId id="389" r:id="rId27"/>
    <p:sldId id="304" r:id="rId28"/>
    <p:sldId id="390" r:id="rId29"/>
    <p:sldId id="391" r:id="rId30"/>
    <p:sldId id="305" r:id="rId31"/>
    <p:sldId id="392" r:id="rId32"/>
    <p:sldId id="364" r:id="rId33"/>
    <p:sldId id="408" r:id="rId34"/>
    <p:sldId id="409" r:id="rId35"/>
    <p:sldId id="345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corrigida%20Amarily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corrigida%20Amarily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corrigida%20Amarily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corrigida%20Amarily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corrigida%20Amarily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corrigida%20Amarily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04368357554601E-2"/>
          <c:y val="6.2339485473631787E-2"/>
          <c:w val="0.92520617173008579"/>
          <c:h val="0.74291964889206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17,2</a:t>
                    </a:r>
                    <a:r>
                      <a:rPr lang="en-US" smtClean="0"/>
                      <a:t>%(104)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42,9</a:t>
                    </a:r>
                    <a:r>
                      <a:rPr lang="en-US" smtClean="0"/>
                      <a:t>%(260)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44,1</a:t>
                    </a:r>
                    <a:r>
                      <a:rPr lang="en-US" smtClean="0"/>
                      <a:t>%(267)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44,2</a:t>
                    </a:r>
                    <a:r>
                      <a:rPr lang="en-US" smtClean="0"/>
                      <a:t>%(268)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0.17161716171617164</c:v>
                </c:pt>
                <c:pt idx="1">
                  <c:v>0.42904290429042907</c:v>
                </c:pt>
                <c:pt idx="2">
                  <c:v>0.4405940594059406</c:v>
                </c:pt>
                <c:pt idx="3">
                  <c:v>0.44224422442244227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62528"/>
        <c:axId val="91864064"/>
      </c:barChart>
      <c:catAx>
        <c:axId val="9186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64064"/>
        <c:crosses val="autoZero"/>
        <c:auto val="1"/>
        <c:lblAlgn val="ctr"/>
        <c:lblOffset val="100"/>
        <c:noMultiLvlLbl val="0"/>
      </c:catAx>
      <c:valAx>
        <c:axId val="91864064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91862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33166836656458E-2"/>
          <c:y val="8.0127307810753598E-2"/>
          <c:w val="0.91718858733472508"/>
          <c:h val="0.75346077394706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30,0</a:t>
                    </a:r>
                    <a:r>
                      <a:rPr lang="en-US" smtClean="0"/>
                      <a:t>%(45)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65,3</a:t>
                    </a:r>
                    <a:r>
                      <a:rPr lang="en-US" smtClean="0"/>
                      <a:t>%(98)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68,0</a:t>
                    </a:r>
                    <a:r>
                      <a:rPr lang="en-US" smtClean="0"/>
                      <a:t>%(102)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69,3</a:t>
                    </a:r>
                    <a:r>
                      <a:rPr lang="en-US" smtClean="0"/>
                      <a:t>%(104)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0.3</c:v>
                </c:pt>
                <c:pt idx="1">
                  <c:v>0.65333333333333332</c:v>
                </c:pt>
                <c:pt idx="2">
                  <c:v>0.68</c:v>
                </c:pt>
                <c:pt idx="3">
                  <c:v>0.69333333333333336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72288"/>
        <c:axId val="92173824"/>
      </c:barChart>
      <c:catAx>
        <c:axId val="9217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173824"/>
        <c:crosses val="autoZero"/>
        <c:auto val="1"/>
        <c:lblAlgn val="ctr"/>
        <c:lblOffset val="100"/>
        <c:noMultiLvlLbl val="0"/>
      </c:catAx>
      <c:valAx>
        <c:axId val="92173824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921722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22003929273084E-2"/>
          <c:y val="0.15105342181337494"/>
          <c:w val="0.92141453831041253"/>
          <c:h val="0.7109015661545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99,0</a:t>
                    </a:r>
                    <a:r>
                      <a:rPr lang="en-US" smtClean="0"/>
                      <a:t>%(103)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96,5</a:t>
                    </a:r>
                    <a:r>
                      <a:rPr lang="en-US" smtClean="0"/>
                      <a:t>%(251)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99,6</a:t>
                    </a:r>
                    <a:r>
                      <a:rPr lang="en-US" smtClean="0"/>
                      <a:t>%(266)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99,6</a:t>
                    </a:r>
                    <a:r>
                      <a:rPr lang="en-US" smtClean="0"/>
                      <a:t>%(267)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0.99038461538461542</c:v>
                </c:pt>
                <c:pt idx="1">
                  <c:v>0.9653846153846154</c:v>
                </c:pt>
                <c:pt idx="2">
                  <c:v>0.99625468164794007</c:v>
                </c:pt>
                <c:pt idx="3">
                  <c:v>0.99626865671641796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99168"/>
        <c:axId val="92123136"/>
      </c:barChart>
      <c:catAx>
        <c:axId val="9219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123136"/>
        <c:crosses val="autoZero"/>
        <c:auto val="1"/>
        <c:lblAlgn val="ctr"/>
        <c:lblOffset val="100"/>
        <c:noMultiLvlLbl val="0"/>
      </c:catAx>
      <c:valAx>
        <c:axId val="9212313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9219916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90469467885983E-2"/>
          <c:y val="7.7119176003280193E-2"/>
          <c:w val="0.92799498146635895"/>
          <c:h val="0.78272339301082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93,3</a:t>
                    </a:r>
                    <a:r>
                      <a:rPr lang="en-US" smtClean="0"/>
                      <a:t>%(42)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93,9</a:t>
                    </a:r>
                    <a:r>
                      <a:rPr lang="en-US" smtClean="0"/>
                      <a:t>%(92)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99,0</a:t>
                    </a:r>
                    <a:r>
                      <a:rPr lang="en-US" smtClean="0"/>
                      <a:t>%(101)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99,0</a:t>
                    </a:r>
                    <a:r>
                      <a:rPr lang="en-US" smtClean="0"/>
                      <a:t>%(103)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0.93333333333333335</c:v>
                </c:pt>
                <c:pt idx="1">
                  <c:v>0.93877551020408168</c:v>
                </c:pt>
                <c:pt idx="2">
                  <c:v>0.99019607843137258</c:v>
                </c:pt>
                <c:pt idx="3">
                  <c:v>0.99038461538461542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36192"/>
        <c:axId val="92137728"/>
      </c:barChart>
      <c:catAx>
        <c:axId val="9213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137728"/>
        <c:crosses val="autoZero"/>
        <c:auto val="1"/>
        <c:lblAlgn val="ctr"/>
        <c:lblOffset val="100"/>
        <c:noMultiLvlLbl val="0"/>
      </c:catAx>
      <c:valAx>
        <c:axId val="9213772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921361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75061091935866E-2"/>
          <c:y val="7.6638328185124005E-2"/>
          <c:w val="0.93488894081365892"/>
          <c:h val="0.7819964092608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83,7</a:t>
                    </a:r>
                    <a:r>
                      <a:rPr lang="en-US" smtClean="0"/>
                      <a:t>%(87)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7458095531389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95,8</a:t>
                    </a:r>
                    <a:r>
                      <a:rPr lang="en-US" dirty="0" smtClean="0"/>
                      <a:t>%(249)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97,8</a:t>
                    </a:r>
                    <a:r>
                      <a:rPr lang="en-US" smtClean="0"/>
                      <a:t>%(261)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97,4</a:t>
                    </a:r>
                    <a:r>
                      <a:rPr lang="en-US" smtClean="0"/>
                      <a:t>%(261)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0.83653846153846156</c:v>
                </c:pt>
                <c:pt idx="1">
                  <c:v>0.95769230769230773</c:v>
                </c:pt>
                <c:pt idx="2">
                  <c:v>0.97752808988764039</c:v>
                </c:pt>
                <c:pt idx="3">
                  <c:v>0.97388059701492535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31712"/>
        <c:axId val="92533504"/>
      </c:barChart>
      <c:catAx>
        <c:axId val="925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533504"/>
        <c:crosses val="autoZero"/>
        <c:auto val="1"/>
        <c:lblAlgn val="ctr"/>
        <c:lblOffset val="100"/>
        <c:noMultiLvlLbl val="0"/>
      </c:catAx>
      <c:valAx>
        <c:axId val="9253350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925317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72313993007788E-2"/>
          <c:y val="6.9994581214722698E-2"/>
          <c:w val="0.89632990293482784"/>
          <c:h val="0.794726878492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77,8</a:t>
                    </a:r>
                    <a:r>
                      <a:rPr lang="en-US" smtClean="0"/>
                      <a:t>%(35)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90,8</a:t>
                    </a:r>
                    <a:r>
                      <a:rPr lang="en-US" smtClean="0"/>
                      <a:t>%(89)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95,1</a:t>
                    </a:r>
                    <a:r>
                      <a:rPr lang="en-US" smtClean="0"/>
                      <a:t>%(97)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93,3</a:t>
                    </a:r>
                    <a:r>
                      <a:rPr lang="en-US" smtClean="0"/>
                      <a:t>%(97)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0.77777777777777779</c:v>
                </c:pt>
                <c:pt idx="1">
                  <c:v>0.90816326530612246</c:v>
                </c:pt>
                <c:pt idx="2">
                  <c:v>0.9509803921568627</c:v>
                </c:pt>
                <c:pt idx="3">
                  <c:v>0.93269230769230771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06432"/>
        <c:axId val="92353280"/>
      </c:barChart>
      <c:catAx>
        <c:axId val="9230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353280"/>
        <c:crosses val="autoZero"/>
        <c:auto val="1"/>
        <c:lblAlgn val="ctr"/>
        <c:lblOffset val="100"/>
        <c:noMultiLvlLbl val="0"/>
      </c:catAx>
      <c:valAx>
        <c:axId val="92353280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923064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8800C-4574-4E96-BBA1-2E7F87FBBFF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B0195C-AC68-4E15-997C-175B500FBBF6}">
      <dgm:prSet phldrT="[Texto]" custT="1"/>
      <dgm:spPr/>
      <dgm:t>
        <a:bodyPr/>
        <a:lstStyle/>
        <a:p>
          <a:r>
            <a:rPr lang="es-ES" sz="2000" b="0" i="0" u="none" dirty="0" smtClean="0"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rPr>
            <a:t>EIXOS</a:t>
          </a:r>
          <a:endParaRPr lang="es-ES" sz="2000" b="0" i="0" u="none" dirty="0">
            <a:solidFill>
              <a:schemeClr val="tx1"/>
            </a:solidFill>
            <a:effectLst/>
            <a:latin typeface="Arial Black" pitchFamily="34" charset="0"/>
            <a:cs typeface="Arial" pitchFamily="34" charset="0"/>
          </a:endParaRPr>
        </a:p>
      </dgm:t>
    </dgm:pt>
    <dgm:pt modelId="{25714F11-1C6C-4330-87DF-AAC292333B18}" type="parTrans" cxnId="{2DC90A8B-156D-47A2-B9D0-73291B88AF68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0974C3F3-F0FC-4E54-A6EF-7C651BE03881}" type="sibTrans" cxnId="{2DC90A8B-156D-47A2-B9D0-73291B88AF68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DC87875F-A182-4078-BBF8-B2761B558CBC}">
      <dgm:prSet phldrT="[Texto]" custT="1"/>
      <dgm:spPr/>
      <dgm:t>
        <a:bodyPr/>
        <a:lstStyle/>
        <a:p>
          <a:r>
            <a:rPr lang="pt-BR" sz="1800" noProof="0" dirty="0" smtClean="0">
              <a:latin typeface="Arial Black" pitchFamily="34" charset="0"/>
              <a:cs typeface="Arial" pitchFamily="34" charset="0"/>
            </a:rPr>
            <a:t>Organização</a:t>
          </a:r>
          <a:r>
            <a:rPr lang="es-ES" sz="1800" dirty="0" smtClean="0">
              <a:latin typeface="Arial Black" pitchFamily="34" charset="0"/>
              <a:cs typeface="Arial" pitchFamily="34" charset="0"/>
            </a:rPr>
            <a:t>  e </a:t>
          </a:r>
          <a:r>
            <a:rPr lang="es-ES" sz="1800" dirty="0" err="1" smtClean="0">
              <a:latin typeface="Arial Black" pitchFamily="34" charset="0"/>
              <a:cs typeface="Arial" pitchFamily="34" charset="0"/>
            </a:rPr>
            <a:t>Gestão</a:t>
          </a:r>
          <a:endParaRPr lang="es-ES" sz="1800" dirty="0">
            <a:latin typeface="Arial Black" pitchFamily="34" charset="0"/>
            <a:cs typeface="Arial" pitchFamily="34" charset="0"/>
          </a:endParaRPr>
        </a:p>
      </dgm:t>
    </dgm:pt>
    <dgm:pt modelId="{18A7D336-5918-478D-84BB-0AE0B60D73FC}" type="parTrans" cxnId="{69FF6307-FC51-4125-8830-4603C0768B78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C414C6EA-97F8-4846-A3F6-8ED8A6F04903}" type="sibTrans" cxnId="{69FF6307-FC51-4125-8830-4603C0768B78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623F8F7E-77D2-423B-9F3E-0BB298279093}">
      <dgm:prSet phldrT="[Texto]" custT="1"/>
      <dgm:spPr/>
      <dgm:t>
        <a:bodyPr/>
        <a:lstStyle/>
        <a:p>
          <a:r>
            <a:rPr lang="pt-BR" sz="1200" noProof="0" dirty="0" smtClean="0">
              <a:latin typeface="Arial Black" pitchFamily="34" charset="0"/>
              <a:cs typeface="Arial" pitchFamily="34" charset="0"/>
            </a:rPr>
            <a:t>Qualificação</a:t>
          </a:r>
          <a:r>
            <a:rPr lang="es-ES" sz="1200" dirty="0" smtClean="0">
              <a:latin typeface="Arial Black" pitchFamily="34" charset="0"/>
              <a:cs typeface="Arial" pitchFamily="34" charset="0"/>
            </a:rPr>
            <a:t> da </a:t>
          </a:r>
          <a:r>
            <a:rPr lang="pt-BR" sz="1200" noProof="0" dirty="0" smtClean="0">
              <a:latin typeface="Arial Black" pitchFamily="34" charset="0"/>
              <a:cs typeface="Arial" pitchFamily="34" charset="0"/>
            </a:rPr>
            <a:t>Pratica</a:t>
          </a:r>
          <a:r>
            <a:rPr lang="es-ES" sz="1200" dirty="0" smtClean="0">
              <a:latin typeface="Arial Black" pitchFamily="34" charset="0"/>
              <a:cs typeface="Arial" pitchFamily="34" charset="0"/>
            </a:rPr>
            <a:t> Clínica</a:t>
          </a:r>
          <a:endParaRPr lang="es-ES" sz="1200" dirty="0">
            <a:latin typeface="Arial Black" pitchFamily="34" charset="0"/>
            <a:cs typeface="Arial" pitchFamily="34" charset="0"/>
          </a:endParaRPr>
        </a:p>
      </dgm:t>
    </dgm:pt>
    <dgm:pt modelId="{6F3772C7-DDA8-4958-AE10-E9B63DC57B55}" type="parTrans" cxnId="{9C2D31AD-B43A-4845-AD6F-4557A68DBCBA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B82A57F4-B4C8-4F4E-BEA9-125D5A58579C}" type="sibTrans" cxnId="{9C2D31AD-B43A-4845-AD6F-4557A68DBCBA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030FFF73-8270-464A-BDB1-1F1CDF12125F}">
      <dgm:prSet phldrT="[Texto]" custT="1"/>
      <dgm:spPr/>
      <dgm:t>
        <a:bodyPr/>
        <a:lstStyle/>
        <a:p>
          <a:r>
            <a:rPr lang="pt-BR" sz="1800" noProof="0" dirty="0" smtClean="0">
              <a:latin typeface="Arial Black" pitchFamily="34" charset="0"/>
              <a:cs typeface="Arial" pitchFamily="34" charset="0"/>
            </a:rPr>
            <a:t>Engajamento</a:t>
          </a:r>
          <a:r>
            <a:rPr lang="es-ES" sz="1800" dirty="0" smtClean="0">
              <a:latin typeface="Arial Black" pitchFamily="34" charset="0"/>
              <a:cs typeface="Arial" pitchFamily="34" charset="0"/>
            </a:rPr>
            <a:t> Publico</a:t>
          </a:r>
          <a:endParaRPr lang="es-ES" sz="1800" dirty="0">
            <a:latin typeface="Arial Black" pitchFamily="34" charset="0"/>
            <a:cs typeface="Arial" pitchFamily="34" charset="0"/>
          </a:endParaRPr>
        </a:p>
      </dgm:t>
    </dgm:pt>
    <dgm:pt modelId="{ADCA893B-0C29-46F7-BAAE-7F08A30B780C}" type="parTrans" cxnId="{EB6FA3F5-66F1-489B-A095-07637867101D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044EFC2B-A3C0-41DB-9F6E-EA78DE8DC93D}" type="sibTrans" cxnId="{EB6FA3F5-66F1-489B-A095-07637867101D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575D6707-D5CA-4C71-A295-55487D7A0C44}">
      <dgm:prSet phldrT="[Texto]" custT="1"/>
      <dgm:spPr/>
      <dgm:t>
        <a:bodyPr/>
        <a:lstStyle/>
        <a:p>
          <a:r>
            <a:rPr lang="es-ES" sz="1100" dirty="0" smtClean="0">
              <a:latin typeface="Arial Black" pitchFamily="34" charset="0"/>
              <a:cs typeface="Arial" pitchFamily="34" charset="0"/>
            </a:rPr>
            <a:t>Monitoramento  e Avaliaçao</a:t>
          </a:r>
          <a:endParaRPr lang="es-ES" sz="1100" dirty="0">
            <a:latin typeface="Arial Black" pitchFamily="34" charset="0"/>
            <a:cs typeface="Arial" pitchFamily="34" charset="0"/>
          </a:endParaRPr>
        </a:p>
      </dgm:t>
    </dgm:pt>
    <dgm:pt modelId="{899452D5-A26E-433C-B7F2-4ACD28EF3E4C}" type="parTrans" cxnId="{B22451AE-C3C7-4129-B73B-44D2E423C792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9E35B1E9-BC8A-43FD-8C18-34908010391C}" type="sibTrans" cxnId="{B22451AE-C3C7-4129-B73B-44D2E423C792}">
      <dgm:prSet/>
      <dgm:spPr/>
      <dgm:t>
        <a:bodyPr/>
        <a:lstStyle/>
        <a:p>
          <a:endParaRPr lang="es-ES" sz="1800">
            <a:latin typeface="Arial Black" pitchFamily="34" charset="0"/>
            <a:cs typeface="Arial" pitchFamily="34" charset="0"/>
          </a:endParaRPr>
        </a:p>
      </dgm:t>
    </dgm:pt>
    <dgm:pt modelId="{594B1BE7-33E4-4035-8E77-992294B192D9}" type="pres">
      <dgm:prSet presAssocID="{33A8800C-4574-4E96-BBA1-2E7F87FBBF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4610F8-EBC7-400E-A492-780AC4D18773}" type="pres">
      <dgm:prSet presAssocID="{59B0195C-AC68-4E15-997C-175B500FBBF6}" presName="centerShape" presStyleLbl="node0" presStyleIdx="0" presStyleCnt="1" custScaleX="126533"/>
      <dgm:spPr/>
      <dgm:t>
        <a:bodyPr/>
        <a:lstStyle/>
        <a:p>
          <a:endParaRPr lang="es-ES"/>
        </a:p>
      </dgm:t>
    </dgm:pt>
    <dgm:pt modelId="{FCEB905C-67D6-4C80-980F-F2B0D02029B8}" type="pres">
      <dgm:prSet presAssocID="{DC87875F-A182-4078-BBF8-B2761B558CBC}" presName="node" presStyleLbl="node1" presStyleIdx="0" presStyleCnt="4" custScaleX="449117" custScaleY="16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E344BB-56EA-44DA-B0ED-1049EAFB704F}" type="pres">
      <dgm:prSet presAssocID="{DC87875F-A182-4078-BBF8-B2761B558CBC}" presName="dummy" presStyleCnt="0"/>
      <dgm:spPr/>
    </dgm:pt>
    <dgm:pt modelId="{1C0BD309-5A1D-43FA-A43B-A0C0EEB1A6DF}" type="pres">
      <dgm:prSet presAssocID="{C414C6EA-97F8-4846-A3F6-8ED8A6F04903}" presName="sibTrans" presStyleLbl="sibTrans2D1" presStyleIdx="0" presStyleCnt="4"/>
      <dgm:spPr/>
      <dgm:t>
        <a:bodyPr/>
        <a:lstStyle/>
        <a:p>
          <a:endParaRPr lang="es-ES"/>
        </a:p>
      </dgm:t>
    </dgm:pt>
    <dgm:pt modelId="{D4B8CA0E-5FC4-4D81-81E7-F148A72B5915}" type="pres">
      <dgm:prSet presAssocID="{623F8F7E-77D2-423B-9F3E-0BB298279093}" presName="node" presStyleLbl="node1" presStyleIdx="1" presStyleCnt="4" custScaleX="219516" custScaleY="150638" custRadScaleRad="165270" custRadScaleInc="37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DA2318-39EC-4FC5-ABF7-D04169C25C4D}" type="pres">
      <dgm:prSet presAssocID="{623F8F7E-77D2-423B-9F3E-0BB298279093}" presName="dummy" presStyleCnt="0"/>
      <dgm:spPr/>
    </dgm:pt>
    <dgm:pt modelId="{EEC9B36A-D5DD-4187-ABB6-5593588BA8BD}" type="pres">
      <dgm:prSet presAssocID="{B82A57F4-B4C8-4F4E-BEA9-125D5A58579C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48241AA-4D80-4ADE-92CD-C162D719027D}" type="pres">
      <dgm:prSet presAssocID="{030FFF73-8270-464A-BDB1-1F1CDF12125F}" presName="node" presStyleLbl="node1" presStyleIdx="2" presStyleCnt="4" custScaleX="461949" custScaleY="168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D25EF6-44D6-4999-8762-219F22A45CD8}" type="pres">
      <dgm:prSet presAssocID="{030FFF73-8270-464A-BDB1-1F1CDF12125F}" presName="dummy" presStyleCnt="0"/>
      <dgm:spPr/>
    </dgm:pt>
    <dgm:pt modelId="{A20A0424-E605-4103-A024-9EE1506386CA}" type="pres">
      <dgm:prSet presAssocID="{044EFC2B-A3C0-41DB-9F6E-EA78DE8DC93D}" presName="sibTrans" presStyleLbl="sibTrans2D1" presStyleIdx="2" presStyleCnt="4"/>
      <dgm:spPr/>
      <dgm:t>
        <a:bodyPr/>
        <a:lstStyle/>
        <a:p>
          <a:endParaRPr lang="es-ES"/>
        </a:p>
      </dgm:t>
    </dgm:pt>
    <dgm:pt modelId="{1760AC8E-EF59-4D4E-8892-BBB798787A9A}" type="pres">
      <dgm:prSet presAssocID="{575D6707-D5CA-4C71-A295-55487D7A0C44}" presName="node" presStyleLbl="node1" presStyleIdx="3" presStyleCnt="4" custScaleX="224510" custScaleY="137512" custRadScaleRad="159552" custRadScaleInc="-41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1F721-46C4-4FF4-9975-09E0A119A60F}" type="pres">
      <dgm:prSet presAssocID="{575D6707-D5CA-4C71-A295-55487D7A0C44}" presName="dummy" presStyleCnt="0"/>
      <dgm:spPr/>
    </dgm:pt>
    <dgm:pt modelId="{FE323F52-7D4F-4882-B100-77BB56166E80}" type="pres">
      <dgm:prSet presAssocID="{9E35B1E9-BC8A-43FD-8C18-34908010391C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2DC90A8B-156D-47A2-B9D0-73291B88AF68}" srcId="{33A8800C-4574-4E96-BBA1-2E7F87FBBFF1}" destId="{59B0195C-AC68-4E15-997C-175B500FBBF6}" srcOrd="0" destOrd="0" parTransId="{25714F11-1C6C-4330-87DF-AAC292333B18}" sibTransId="{0974C3F3-F0FC-4E54-A6EF-7C651BE03881}"/>
    <dgm:cxn modelId="{7C4651ED-1CD9-4DA1-851D-629B4DAF6084}" type="presOf" srcId="{C414C6EA-97F8-4846-A3F6-8ED8A6F04903}" destId="{1C0BD309-5A1D-43FA-A43B-A0C0EEB1A6DF}" srcOrd="0" destOrd="0" presId="urn:microsoft.com/office/officeart/2005/8/layout/radial6"/>
    <dgm:cxn modelId="{570DD462-AF3F-40C3-8279-075825988BF5}" type="presOf" srcId="{B82A57F4-B4C8-4F4E-BEA9-125D5A58579C}" destId="{EEC9B36A-D5DD-4187-ABB6-5593588BA8BD}" srcOrd="0" destOrd="0" presId="urn:microsoft.com/office/officeart/2005/8/layout/radial6"/>
    <dgm:cxn modelId="{8AC2A5F8-B63E-414A-8057-5CF81B025360}" type="presOf" srcId="{030FFF73-8270-464A-BDB1-1F1CDF12125F}" destId="{648241AA-4D80-4ADE-92CD-C162D719027D}" srcOrd="0" destOrd="0" presId="urn:microsoft.com/office/officeart/2005/8/layout/radial6"/>
    <dgm:cxn modelId="{B22451AE-C3C7-4129-B73B-44D2E423C792}" srcId="{59B0195C-AC68-4E15-997C-175B500FBBF6}" destId="{575D6707-D5CA-4C71-A295-55487D7A0C44}" srcOrd="3" destOrd="0" parTransId="{899452D5-A26E-433C-B7F2-4ACD28EF3E4C}" sibTransId="{9E35B1E9-BC8A-43FD-8C18-34908010391C}"/>
    <dgm:cxn modelId="{9DDEC867-E1CB-466F-AF51-CB70D555741E}" type="presOf" srcId="{623F8F7E-77D2-423B-9F3E-0BB298279093}" destId="{D4B8CA0E-5FC4-4D81-81E7-F148A72B5915}" srcOrd="0" destOrd="0" presId="urn:microsoft.com/office/officeart/2005/8/layout/radial6"/>
    <dgm:cxn modelId="{EB6FA3F5-66F1-489B-A095-07637867101D}" srcId="{59B0195C-AC68-4E15-997C-175B500FBBF6}" destId="{030FFF73-8270-464A-BDB1-1F1CDF12125F}" srcOrd="2" destOrd="0" parTransId="{ADCA893B-0C29-46F7-BAAE-7F08A30B780C}" sibTransId="{044EFC2B-A3C0-41DB-9F6E-EA78DE8DC93D}"/>
    <dgm:cxn modelId="{69FF6307-FC51-4125-8830-4603C0768B78}" srcId="{59B0195C-AC68-4E15-997C-175B500FBBF6}" destId="{DC87875F-A182-4078-BBF8-B2761B558CBC}" srcOrd="0" destOrd="0" parTransId="{18A7D336-5918-478D-84BB-0AE0B60D73FC}" sibTransId="{C414C6EA-97F8-4846-A3F6-8ED8A6F04903}"/>
    <dgm:cxn modelId="{744FDD39-2945-486E-BE50-BAA817216902}" type="presOf" srcId="{575D6707-D5CA-4C71-A295-55487D7A0C44}" destId="{1760AC8E-EF59-4D4E-8892-BBB798787A9A}" srcOrd="0" destOrd="0" presId="urn:microsoft.com/office/officeart/2005/8/layout/radial6"/>
    <dgm:cxn modelId="{35C9A197-7160-4D68-B6BF-72FEDF63F721}" type="presOf" srcId="{59B0195C-AC68-4E15-997C-175B500FBBF6}" destId="{DA4610F8-EBC7-400E-A492-780AC4D18773}" srcOrd="0" destOrd="0" presId="urn:microsoft.com/office/officeart/2005/8/layout/radial6"/>
    <dgm:cxn modelId="{49071E08-FD9B-4B7F-BB6D-22FC48D1679F}" type="presOf" srcId="{044EFC2B-A3C0-41DB-9F6E-EA78DE8DC93D}" destId="{A20A0424-E605-4103-A024-9EE1506386CA}" srcOrd="0" destOrd="0" presId="urn:microsoft.com/office/officeart/2005/8/layout/radial6"/>
    <dgm:cxn modelId="{875C9B9E-899E-4A09-A61C-CE9A1C9E8BD3}" type="presOf" srcId="{9E35B1E9-BC8A-43FD-8C18-34908010391C}" destId="{FE323F52-7D4F-4882-B100-77BB56166E80}" srcOrd="0" destOrd="0" presId="urn:microsoft.com/office/officeart/2005/8/layout/radial6"/>
    <dgm:cxn modelId="{9C2D31AD-B43A-4845-AD6F-4557A68DBCBA}" srcId="{59B0195C-AC68-4E15-997C-175B500FBBF6}" destId="{623F8F7E-77D2-423B-9F3E-0BB298279093}" srcOrd="1" destOrd="0" parTransId="{6F3772C7-DDA8-4958-AE10-E9B63DC57B55}" sibTransId="{B82A57F4-B4C8-4F4E-BEA9-125D5A58579C}"/>
    <dgm:cxn modelId="{59D3C352-829D-4A76-B922-6D58C70D283E}" type="presOf" srcId="{DC87875F-A182-4078-BBF8-B2761B558CBC}" destId="{FCEB905C-67D6-4C80-980F-F2B0D02029B8}" srcOrd="0" destOrd="0" presId="urn:microsoft.com/office/officeart/2005/8/layout/radial6"/>
    <dgm:cxn modelId="{F9593290-6BDE-49C9-B306-1BB12DE91116}" type="presOf" srcId="{33A8800C-4574-4E96-BBA1-2E7F87FBBFF1}" destId="{594B1BE7-33E4-4035-8E77-992294B192D9}" srcOrd="0" destOrd="0" presId="urn:microsoft.com/office/officeart/2005/8/layout/radial6"/>
    <dgm:cxn modelId="{DDEB8ED7-B7ED-4BD9-BA3D-0B4C9A4A3862}" type="presParOf" srcId="{594B1BE7-33E4-4035-8E77-992294B192D9}" destId="{DA4610F8-EBC7-400E-A492-780AC4D18773}" srcOrd="0" destOrd="0" presId="urn:microsoft.com/office/officeart/2005/8/layout/radial6"/>
    <dgm:cxn modelId="{6BD80349-724D-43FD-A0A3-57784AE78406}" type="presParOf" srcId="{594B1BE7-33E4-4035-8E77-992294B192D9}" destId="{FCEB905C-67D6-4C80-980F-F2B0D02029B8}" srcOrd="1" destOrd="0" presId="urn:microsoft.com/office/officeart/2005/8/layout/radial6"/>
    <dgm:cxn modelId="{9F2F247F-30EB-465E-AB13-5E2BE193EFEC}" type="presParOf" srcId="{594B1BE7-33E4-4035-8E77-992294B192D9}" destId="{22E344BB-56EA-44DA-B0ED-1049EAFB704F}" srcOrd="2" destOrd="0" presId="urn:microsoft.com/office/officeart/2005/8/layout/radial6"/>
    <dgm:cxn modelId="{ED93D8BB-5655-4177-9560-D494FD060DC5}" type="presParOf" srcId="{594B1BE7-33E4-4035-8E77-992294B192D9}" destId="{1C0BD309-5A1D-43FA-A43B-A0C0EEB1A6DF}" srcOrd="3" destOrd="0" presId="urn:microsoft.com/office/officeart/2005/8/layout/radial6"/>
    <dgm:cxn modelId="{D49192CD-3756-44FB-8F1C-6CED0BE79D54}" type="presParOf" srcId="{594B1BE7-33E4-4035-8E77-992294B192D9}" destId="{D4B8CA0E-5FC4-4D81-81E7-F148A72B5915}" srcOrd="4" destOrd="0" presId="urn:microsoft.com/office/officeart/2005/8/layout/radial6"/>
    <dgm:cxn modelId="{C2A94B9A-FB4D-4BB7-AED4-FA7EAF22B0DE}" type="presParOf" srcId="{594B1BE7-33E4-4035-8E77-992294B192D9}" destId="{8ADA2318-39EC-4FC5-ABF7-D04169C25C4D}" srcOrd="5" destOrd="0" presId="urn:microsoft.com/office/officeart/2005/8/layout/radial6"/>
    <dgm:cxn modelId="{B0DE433A-D289-4F36-9324-5035E0527395}" type="presParOf" srcId="{594B1BE7-33E4-4035-8E77-992294B192D9}" destId="{EEC9B36A-D5DD-4187-ABB6-5593588BA8BD}" srcOrd="6" destOrd="0" presId="urn:microsoft.com/office/officeart/2005/8/layout/radial6"/>
    <dgm:cxn modelId="{CB13F9F1-2D12-412C-884D-BF209E30A2EF}" type="presParOf" srcId="{594B1BE7-33E4-4035-8E77-992294B192D9}" destId="{648241AA-4D80-4ADE-92CD-C162D719027D}" srcOrd="7" destOrd="0" presId="urn:microsoft.com/office/officeart/2005/8/layout/radial6"/>
    <dgm:cxn modelId="{93BDEB82-0279-4AE9-9569-9607FE039664}" type="presParOf" srcId="{594B1BE7-33E4-4035-8E77-992294B192D9}" destId="{7DD25EF6-44D6-4999-8762-219F22A45CD8}" srcOrd="8" destOrd="0" presId="urn:microsoft.com/office/officeart/2005/8/layout/radial6"/>
    <dgm:cxn modelId="{0DB050F1-11F7-4C67-8EFD-BD0E6E6BD727}" type="presParOf" srcId="{594B1BE7-33E4-4035-8E77-992294B192D9}" destId="{A20A0424-E605-4103-A024-9EE1506386CA}" srcOrd="9" destOrd="0" presId="urn:microsoft.com/office/officeart/2005/8/layout/radial6"/>
    <dgm:cxn modelId="{1A92B398-D3D2-4A25-B92B-3EA37B3341DF}" type="presParOf" srcId="{594B1BE7-33E4-4035-8E77-992294B192D9}" destId="{1760AC8E-EF59-4D4E-8892-BBB798787A9A}" srcOrd="10" destOrd="0" presId="urn:microsoft.com/office/officeart/2005/8/layout/radial6"/>
    <dgm:cxn modelId="{12B7BCBF-7406-46AE-806E-1EB1243D2087}" type="presParOf" srcId="{594B1BE7-33E4-4035-8E77-992294B192D9}" destId="{8171F721-46C4-4FF4-9975-09E0A119A60F}" srcOrd="11" destOrd="0" presId="urn:microsoft.com/office/officeart/2005/8/layout/radial6"/>
    <dgm:cxn modelId="{04B4E987-BBA9-441A-A066-08C25CE3367E}" type="presParOf" srcId="{594B1BE7-33E4-4035-8E77-992294B192D9}" destId="{FE323F52-7D4F-4882-B100-77BB56166E8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23F52-7D4F-4882-B100-77BB56166E80}">
      <dsp:nvSpPr>
        <dsp:cNvPr id="0" name=""/>
        <dsp:cNvSpPr/>
      </dsp:nvSpPr>
      <dsp:spPr>
        <a:xfrm>
          <a:off x="438263" y="625209"/>
          <a:ext cx="3392886" cy="3392886"/>
        </a:xfrm>
        <a:prstGeom prst="blockArc">
          <a:avLst>
            <a:gd name="adj1" fmla="val 10680455"/>
            <a:gd name="adj2" fmla="val 16202078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A0424-E605-4103-A024-9EE1506386CA}">
      <dsp:nvSpPr>
        <dsp:cNvPr id="0" name=""/>
        <dsp:cNvSpPr/>
      </dsp:nvSpPr>
      <dsp:spPr>
        <a:xfrm>
          <a:off x="438263" y="625210"/>
          <a:ext cx="3392886" cy="3392886"/>
        </a:xfrm>
        <a:prstGeom prst="blockArc">
          <a:avLst>
            <a:gd name="adj1" fmla="val 5397922"/>
            <a:gd name="adj2" fmla="val 10680456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B36A-D5DD-4187-ABB6-5593588BA8BD}">
      <dsp:nvSpPr>
        <dsp:cNvPr id="0" name=""/>
        <dsp:cNvSpPr/>
      </dsp:nvSpPr>
      <dsp:spPr>
        <a:xfrm>
          <a:off x="440137" y="625210"/>
          <a:ext cx="3392886" cy="3392886"/>
        </a:xfrm>
        <a:prstGeom prst="blockArc">
          <a:avLst>
            <a:gd name="adj1" fmla="val 111123"/>
            <a:gd name="adj2" fmla="val 5401796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BD309-5A1D-43FA-A43B-A0C0EEB1A6DF}">
      <dsp:nvSpPr>
        <dsp:cNvPr id="0" name=""/>
        <dsp:cNvSpPr/>
      </dsp:nvSpPr>
      <dsp:spPr>
        <a:xfrm>
          <a:off x="440137" y="625209"/>
          <a:ext cx="3392886" cy="3392886"/>
        </a:xfrm>
        <a:prstGeom prst="blockArc">
          <a:avLst>
            <a:gd name="adj1" fmla="val 16198204"/>
            <a:gd name="adj2" fmla="val 111124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610F8-EBC7-400E-A492-780AC4D18773}">
      <dsp:nvSpPr>
        <dsp:cNvPr id="0" name=""/>
        <dsp:cNvSpPr/>
      </dsp:nvSpPr>
      <dsp:spPr>
        <a:xfrm>
          <a:off x="1304942" y="1665090"/>
          <a:ext cx="1661538" cy="1313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u="none" kern="1200" dirty="0" smtClean="0"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rPr>
            <a:t>EIXOS</a:t>
          </a:r>
          <a:endParaRPr lang="es-ES" sz="2000" b="0" i="0" u="none" kern="1200" dirty="0">
            <a:solidFill>
              <a:schemeClr val="tx1"/>
            </a:solidFill>
            <a:effectLst/>
            <a:latin typeface="Arial Black" pitchFamily="34" charset="0"/>
            <a:cs typeface="Arial" pitchFamily="34" charset="0"/>
          </a:endParaRPr>
        </a:p>
      </dsp:txBody>
      <dsp:txXfrm>
        <a:off x="1548269" y="1857393"/>
        <a:ext cx="1174884" cy="928520"/>
      </dsp:txXfrm>
    </dsp:sp>
    <dsp:sp modelId="{FCEB905C-67D6-4C80-980F-F2B0D02029B8}">
      <dsp:nvSpPr>
        <dsp:cNvPr id="0" name=""/>
        <dsp:cNvSpPr/>
      </dsp:nvSpPr>
      <dsp:spPr>
        <a:xfrm>
          <a:off x="71596" y="-79936"/>
          <a:ext cx="4128231" cy="1476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latin typeface="Arial Black" pitchFamily="34" charset="0"/>
              <a:cs typeface="Arial" pitchFamily="34" charset="0"/>
            </a:rPr>
            <a:t>Organização</a:t>
          </a:r>
          <a:r>
            <a:rPr lang="es-ES" sz="1800" kern="1200" dirty="0" smtClean="0">
              <a:latin typeface="Arial Black" pitchFamily="34" charset="0"/>
              <a:cs typeface="Arial" pitchFamily="34" charset="0"/>
            </a:rPr>
            <a:t>  e </a:t>
          </a:r>
          <a:r>
            <a:rPr lang="es-ES" sz="1800" kern="1200" dirty="0" err="1" smtClean="0">
              <a:latin typeface="Arial Black" pitchFamily="34" charset="0"/>
              <a:cs typeface="Arial" pitchFamily="34" charset="0"/>
            </a:rPr>
            <a:t>Gestão</a:t>
          </a:r>
          <a:endParaRPr lang="es-ES" sz="1800" kern="1200" dirty="0">
            <a:latin typeface="Arial Black" pitchFamily="34" charset="0"/>
            <a:cs typeface="Arial" pitchFamily="34" charset="0"/>
          </a:endParaRPr>
        </a:p>
      </dsp:txBody>
      <dsp:txXfrm>
        <a:off x="676161" y="136289"/>
        <a:ext cx="2919101" cy="1044024"/>
      </dsp:txXfrm>
    </dsp:sp>
    <dsp:sp modelId="{D4B8CA0E-5FC4-4D81-81E7-F148A72B5915}">
      <dsp:nvSpPr>
        <dsp:cNvPr id="0" name=""/>
        <dsp:cNvSpPr/>
      </dsp:nvSpPr>
      <dsp:spPr>
        <a:xfrm>
          <a:off x="2790181" y="1683087"/>
          <a:ext cx="2017765" cy="1384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noProof="0" dirty="0" smtClean="0">
              <a:latin typeface="Arial Black" pitchFamily="34" charset="0"/>
              <a:cs typeface="Arial" pitchFamily="34" charset="0"/>
            </a:rPr>
            <a:t>Qualificação</a:t>
          </a:r>
          <a:r>
            <a:rPr lang="es-ES" sz="1200" kern="1200" dirty="0" smtClean="0">
              <a:latin typeface="Arial Black" pitchFamily="34" charset="0"/>
              <a:cs typeface="Arial" pitchFamily="34" charset="0"/>
            </a:rPr>
            <a:t> da </a:t>
          </a:r>
          <a:r>
            <a:rPr lang="pt-BR" sz="1200" kern="1200" noProof="0" dirty="0" smtClean="0">
              <a:latin typeface="Arial Black" pitchFamily="34" charset="0"/>
              <a:cs typeface="Arial" pitchFamily="34" charset="0"/>
            </a:rPr>
            <a:t>Pratica</a:t>
          </a:r>
          <a:r>
            <a:rPr lang="es-ES" sz="1200" kern="1200" dirty="0" smtClean="0">
              <a:latin typeface="Arial Black" pitchFamily="34" charset="0"/>
              <a:cs typeface="Arial" pitchFamily="34" charset="0"/>
            </a:rPr>
            <a:t> Clínica</a:t>
          </a:r>
          <a:endParaRPr lang="es-ES" sz="1200" kern="1200" dirty="0">
            <a:latin typeface="Arial Black" pitchFamily="34" charset="0"/>
            <a:cs typeface="Arial" pitchFamily="34" charset="0"/>
          </a:endParaRPr>
        </a:p>
      </dsp:txBody>
      <dsp:txXfrm>
        <a:off x="3085676" y="1885864"/>
        <a:ext cx="1426775" cy="979093"/>
      </dsp:txXfrm>
    </dsp:sp>
    <dsp:sp modelId="{648241AA-4D80-4ADE-92CD-C162D719027D}">
      <dsp:nvSpPr>
        <dsp:cNvPr id="0" name=""/>
        <dsp:cNvSpPr/>
      </dsp:nvSpPr>
      <dsp:spPr>
        <a:xfrm>
          <a:off x="12621" y="3209555"/>
          <a:ext cx="4246181" cy="1550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latin typeface="Arial Black" pitchFamily="34" charset="0"/>
              <a:cs typeface="Arial" pitchFamily="34" charset="0"/>
            </a:rPr>
            <a:t>Engajamento</a:t>
          </a:r>
          <a:r>
            <a:rPr lang="es-ES" sz="1800" kern="1200" dirty="0" smtClean="0">
              <a:latin typeface="Arial Black" pitchFamily="34" charset="0"/>
              <a:cs typeface="Arial" pitchFamily="34" charset="0"/>
            </a:rPr>
            <a:t> Publico</a:t>
          </a:r>
          <a:endParaRPr lang="es-ES" sz="1800" kern="1200" dirty="0">
            <a:latin typeface="Arial Black" pitchFamily="34" charset="0"/>
            <a:cs typeface="Arial" pitchFamily="34" charset="0"/>
          </a:endParaRPr>
        </a:p>
      </dsp:txBody>
      <dsp:txXfrm>
        <a:off x="634460" y="3436679"/>
        <a:ext cx="3002503" cy="1096652"/>
      </dsp:txXfrm>
    </dsp:sp>
    <dsp:sp modelId="{1760AC8E-EF59-4D4E-8892-BBB798787A9A}">
      <dsp:nvSpPr>
        <dsp:cNvPr id="0" name=""/>
        <dsp:cNvSpPr/>
      </dsp:nvSpPr>
      <dsp:spPr>
        <a:xfrm>
          <a:off x="-559475" y="1747486"/>
          <a:ext cx="2063669" cy="1263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 Black" pitchFamily="34" charset="0"/>
              <a:cs typeface="Arial" pitchFamily="34" charset="0"/>
            </a:rPr>
            <a:t>Monitoramento  e Avaliaçao</a:t>
          </a:r>
          <a:endParaRPr lang="es-ES" sz="1100" kern="1200" dirty="0">
            <a:latin typeface="Arial Black" pitchFamily="34" charset="0"/>
            <a:cs typeface="Arial" pitchFamily="34" charset="0"/>
          </a:endParaRPr>
        </a:p>
      </dsp:txBody>
      <dsp:txXfrm>
        <a:off x="-257258" y="1932594"/>
        <a:ext cx="1459235" cy="893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FC3CB6-F565-4811-BF28-D9B3F706921B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4523E2-2A51-4CCD-9A46-4C4053F1EC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195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A6FD39-783F-4622-B51D-85AFB0AC9265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EE00-9A7E-40A7-A9BA-F67484946B20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7F42-EC3F-4FF5-953F-9C0F7C8B96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572F-BEB2-4CEE-80F6-24294ADE7FF6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C302-50EF-4959-B7E3-D79FA8FF5A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7BC6-700C-4E6B-BAEC-599668C8F624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0FB3-25B9-4A1C-8280-A20018536D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EB55-EBA6-4DBB-A684-F3DAD13102B7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E7987-48B9-4B38-A7AB-D31236DF24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EE5B-064F-4CBE-9831-E178C75F4322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3167-9986-43A3-B2D9-986DBE8265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E715-D91D-4B34-9042-598A84758F47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E10F-2FA3-497D-A615-3EB95D93D9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490E-1EE0-4BC2-B5A3-CA9A73A6D61E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EC2D-4A32-4807-830A-0E5C0F2514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EF33-CE6A-40E6-909E-78F843DF529F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8638-A383-4342-AD53-E2CC9AFBCD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7FC6-29E0-42E5-8D2E-BFFDD35252C2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B9C7-B5DC-4869-8FA7-18D5380029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2453-7B06-4C35-8F09-E192B5C9A63A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ABCE-4EEF-42EF-BF5B-4D959122CD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340-74A5-49E1-8FE7-7B5740ED8599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D2D6-1C61-4F58-ADA5-A64FB8AD8E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B03A4D5-91F9-49A1-A3D4-C264341489AD}" type="datetimeFigureOut">
              <a:rPr lang="pt-BR"/>
              <a:pPr>
                <a:defRPr/>
              </a:pPr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FCC64A7-80BE-4C76-8EFC-EED4373F54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4007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45500" cy="1785926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Universidade Federal de Pelotas</a:t>
            </a:r>
            <a:b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Departamento de Medicina Social</a:t>
            </a:r>
            <a:b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Especialização em Saúde Da Família</a:t>
            </a:r>
            <a:br>
              <a:rPr lang="pt-BR" sz="28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Turma 8</a:t>
            </a:r>
            <a:r>
              <a:rPr lang="pt-BR" sz="28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357159" y="4722814"/>
            <a:ext cx="8358246" cy="177802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s-ES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Especializanda: </a:t>
            </a:r>
            <a:r>
              <a:rPr lang="es-ES" sz="16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Amarilys</a:t>
            </a:r>
            <a:r>
              <a:rPr lang="es-E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Vega </a:t>
            </a:r>
            <a:r>
              <a:rPr lang="es-ES" sz="16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Dominguez</a:t>
            </a:r>
            <a:endParaRPr lang="es-E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Orientadora: Daniela </a:t>
            </a:r>
            <a:r>
              <a:rPr lang="es-ES" sz="16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Nunes</a:t>
            </a:r>
            <a:r>
              <a:rPr lang="es-E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Cruz</a:t>
            </a:r>
          </a:p>
          <a:p>
            <a:pPr marL="0" indent="0" algn="ctr" eaLnBrk="1" hangingPunct="1">
              <a:lnSpc>
                <a:spcPct val="120000"/>
              </a:lnSpc>
              <a:buFont typeface="Arial" charset="0"/>
              <a:buNone/>
            </a:pPr>
            <a:endParaRPr lang="es-ES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Pelotas, 2015</a:t>
            </a:r>
            <a:endParaRPr lang="pt-BR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0034" y="282883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Melhoria da atenção à saúde dos usuários com HAS e/ou DM da unidade Básica de Saúde </a:t>
            </a:r>
            <a:r>
              <a:rPr lang="pt-BR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Cauamé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Boa 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Vista/RR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1357322" cy="12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457356" cy="1117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817682"/>
            <a:ext cx="842486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lgerian" pitchFamily="82" charset="0"/>
                <a:ea typeface="+mj-ea"/>
              </a:rPr>
              <a:t>OBJETIVOS, METAS e RESULTADOS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Rectángulo"/>
          <p:cNvSpPr>
            <a:spLocks noChangeArrowheads="1"/>
          </p:cNvSpPr>
          <p:nvPr/>
        </p:nvSpPr>
        <p:spPr bwMode="auto">
          <a:xfrm>
            <a:off x="214282" y="285728"/>
            <a:ext cx="87154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t-BR" sz="2000" b="1" dirty="0">
                <a:solidFill>
                  <a:srgbClr val="000000"/>
                </a:solidFill>
              </a:rPr>
              <a:t>Objetivo  1: </a:t>
            </a:r>
            <a:r>
              <a:rPr lang="pt-BR" sz="2000" dirty="0"/>
              <a:t>Ampliar a cobertura a hipertensos e</a:t>
            </a:r>
            <a:r>
              <a:rPr lang="pt-BR" sz="2000" b="1" dirty="0"/>
              <a:t>/</a:t>
            </a:r>
            <a:r>
              <a:rPr lang="pt-BR" sz="2000" dirty="0"/>
              <a:t>ou diabéticos.</a:t>
            </a:r>
          </a:p>
          <a:p>
            <a:pPr algn="just">
              <a:spcBef>
                <a:spcPct val="20000"/>
              </a:spcBef>
            </a:pPr>
            <a:r>
              <a:rPr lang="pt-BR" sz="2000" b="1" dirty="0" smtClean="0">
                <a:solidFill>
                  <a:srgbClr val="000000"/>
                </a:solidFill>
              </a:rPr>
              <a:t>Meta </a:t>
            </a:r>
            <a:r>
              <a:rPr lang="pt-BR" sz="2000" b="1" dirty="0">
                <a:solidFill>
                  <a:srgbClr val="000000"/>
                </a:solidFill>
              </a:rPr>
              <a:t>1.1:</a:t>
            </a:r>
            <a:r>
              <a:rPr lang="pt-BR" sz="2000" dirty="0">
                <a:solidFill>
                  <a:srgbClr val="000000"/>
                </a:solidFill>
              </a:rPr>
              <a:t> Cadastrar 75% dos hipertensos da área de abrangência da </a:t>
            </a:r>
            <a:r>
              <a:rPr lang="pt-BR" sz="2000" dirty="0" smtClean="0">
                <a:solidFill>
                  <a:srgbClr val="000000"/>
                </a:solidFill>
              </a:rPr>
              <a:t>equipe. </a:t>
            </a:r>
            <a:endParaRPr lang="es-ES" sz="2000" dirty="0"/>
          </a:p>
        </p:txBody>
      </p:sp>
      <p:sp>
        <p:nvSpPr>
          <p:cNvPr id="13316" name="3 Rectángulo"/>
          <p:cNvSpPr>
            <a:spLocks noChangeArrowheads="1"/>
          </p:cNvSpPr>
          <p:nvPr/>
        </p:nvSpPr>
        <p:spPr bwMode="auto">
          <a:xfrm>
            <a:off x="428596" y="5929330"/>
            <a:ext cx="81439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</a:rPr>
              <a:t>Figura 1: </a:t>
            </a:r>
            <a:r>
              <a:rPr lang="pt-BR" sz="1400" dirty="0" smtClean="0">
                <a:solidFill>
                  <a:srgbClr val="000000"/>
                </a:solidFill>
              </a:rPr>
              <a:t>- Cobertura </a:t>
            </a:r>
            <a:r>
              <a:rPr lang="pt-BR" sz="1400" dirty="0">
                <a:solidFill>
                  <a:srgbClr val="000000"/>
                </a:solidFill>
              </a:rPr>
              <a:t>do programa de atenção ao hipertenso na unidade de </a:t>
            </a:r>
            <a:r>
              <a:rPr lang="pt-BR" sz="1400" dirty="0" smtClean="0">
                <a:solidFill>
                  <a:srgbClr val="000000"/>
                </a:solidFill>
              </a:rPr>
              <a:t>saúde na Unidade Básica de Saúde </a:t>
            </a:r>
            <a:r>
              <a:rPr lang="pt-BR" sz="1400" dirty="0" err="1" smtClean="0">
                <a:solidFill>
                  <a:srgbClr val="000000"/>
                </a:solidFill>
              </a:rPr>
              <a:t>Cauame</a:t>
            </a:r>
            <a:r>
              <a:rPr lang="pt-BR" sz="1400" dirty="0" smtClean="0">
                <a:solidFill>
                  <a:srgbClr val="000000"/>
                </a:solidFill>
              </a:rPr>
              <a:t>, Boa Vista/RR, 2015.</a:t>
            </a:r>
            <a:endParaRPr lang="pt-BR" sz="1400" dirty="0">
              <a:solidFill>
                <a:srgbClr val="00000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428596" y="1714488"/>
          <a:ext cx="814393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Rectángulo"/>
          <p:cNvSpPr>
            <a:spLocks noChangeArrowheads="1"/>
          </p:cNvSpPr>
          <p:nvPr/>
        </p:nvSpPr>
        <p:spPr bwMode="auto">
          <a:xfrm>
            <a:off x="214282" y="428604"/>
            <a:ext cx="863917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Objetivo 1: </a:t>
            </a:r>
            <a:r>
              <a:rPr lang="pt-BR" sz="2000" dirty="0">
                <a:solidFill>
                  <a:prstClr val="black"/>
                </a:solidFill>
              </a:rPr>
              <a:t>Ampliar a cobertura a hipertensos e</a:t>
            </a:r>
            <a:r>
              <a:rPr lang="pt-BR" sz="2000" b="1" dirty="0">
                <a:solidFill>
                  <a:prstClr val="black"/>
                </a:solidFill>
              </a:rPr>
              <a:t>/</a:t>
            </a:r>
            <a:r>
              <a:rPr lang="pt-BR" sz="2000" dirty="0">
                <a:solidFill>
                  <a:prstClr val="black"/>
                </a:solidFill>
              </a:rPr>
              <a:t>ou diabéticos.</a:t>
            </a:r>
          </a:p>
          <a:p>
            <a:pPr algn="just"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Meta </a:t>
            </a:r>
            <a:r>
              <a:rPr lang="pt-BR" sz="2000" b="1" dirty="0">
                <a:solidFill>
                  <a:srgbClr val="000000"/>
                </a:solidFill>
              </a:rPr>
              <a:t>1.2</a:t>
            </a:r>
            <a:r>
              <a:rPr lang="pt-BR" sz="2000" dirty="0">
                <a:solidFill>
                  <a:srgbClr val="000000"/>
                </a:solidFill>
              </a:rPr>
              <a:t>: Cadastrar 75% dos diabéticos da área de abrangência da </a:t>
            </a:r>
            <a:r>
              <a:rPr lang="pt-BR" sz="2000" dirty="0" smtClean="0">
                <a:solidFill>
                  <a:srgbClr val="000000"/>
                </a:solidFill>
              </a:rPr>
              <a:t>equipe.</a:t>
            </a:r>
            <a:endParaRPr lang="es-ES" sz="2000" dirty="0"/>
          </a:p>
        </p:txBody>
      </p:sp>
      <p:sp>
        <p:nvSpPr>
          <p:cNvPr id="14340" name="3 Rectángulo"/>
          <p:cNvSpPr>
            <a:spLocks noChangeArrowheads="1"/>
          </p:cNvSpPr>
          <p:nvPr/>
        </p:nvSpPr>
        <p:spPr bwMode="auto">
          <a:xfrm>
            <a:off x="500034" y="5929330"/>
            <a:ext cx="80010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</a:rPr>
              <a:t>Figura 2</a:t>
            </a:r>
            <a:r>
              <a:rPr lang="pt-BR" sz="1400" dirty="0" smtClean="0">
                <a:solidFill>
                  <a:srgbClr val="000000"/>
                </a:solidFill>
              </a:rPr>
              <a:t>: - Cobertura </a:t>
            </a:r>
            <a:r>
              <a:rPr lang="pt-BR" sz="1400" dirty="0">
                <a:solidFill>
                  <a:srgbClr val="000000"/>
                </a:solidFill>
              </a:rPr>
              <a:t>do programa de atenção ao diabético na unidade de </a:t>
            </a:r>
            <a:r>
              <a:rPr lang="pt-BR" sz="1400" dirty="0" smtClean="0">
                <a:solidFill>
                  <a:srgbClr val="000000"/>
                </a:solidFill>
              </a:rPr>
              <a:t>saúde na Unidade Básica de Saúde </a:t>
            </a:r>
            <a:r>
              <a:rPr lang="pt-BR" sz="1400" dirty="0" err="1" smtClean="0">
                <a:solidFill>
                  <a:srgbClr val="000000"/>
                </a:solidFill>
              </a:rPr>
              <a:t>Cauame</a:t>
            </a:r>
            <a:r>
              <a:rPr lang="pt-BR" sz="1400" dirty="0" smtClean="0">
                <a:solidFill>
                  <a:srgbClr val="000000"/>
                </a:solidFill>
              </a:rPr>
              <a:t>, Boa Vista/RR, 2015.</a:t>
            </a:r>
            <a:endParaRPr lang="pt-BR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500034" y="1928802"/>
          <a:ext cx="800105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Rectángulo"/>
          <p:cNvSpPr>
            <a:spLocks noChangeArrowheads="1"/>
          </p:cNvSpPr>
          <p:nvPr/>
        </p:nvSpPr>
        <p:spPr bwMode="auto">
          <a:xfrm>
            <a:off x="142876" y="285728"/>
            <a:ext cx="8929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0000"/>
                </a:solidFill>
              </a:rPr>
              <a:t>Objetivo  2: </a:t>
            </a:r>
            <a:r>
              <a:rPr lang="pt-BR" sz="2000" dirty="0"/>
              <a:t>Melhorar a qualidade da atenção a hipertensos e/ou diabéticos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> </a:t>
            </a:r>
            <a:endParaRPr lang="pt-BR" sz="2000" dirty="0"/>
          </a:p>
          <a:p>
            <a:pPr algn="just"/>
            <a:r>
              <a:rPr lang="pt-BR" sz="2000" b="1" dirty="0">
                <a:solidFill>
                  <a:srgbClr val="000000"/>
                </a:solidFill>
              </a:rPr>
              <a:t>Meta </a:t>
            </a:r>
            <a:r>
              <a:rPr lang="pt-BR" sz="2000" b="1" dirty="0" smtClean="0">
                <a:solidFill>
                  <a:srgbClr val="000000"/>
                </a:solidFill>
              </a:rPr>
              <a:t>2.1:</a:t>
            </a:r>
            <a:r>
              <a:rPr lang="pt-BR" sz="2000" dirty="0" smtClean="0">
                <a:solidFill>
                  <a:srgbClr val="000000"/>
                </a:solidFill>
              </a:rPr>
              <a:t>: </a:t>
            </a:r>
            <a:r>
              <a:rPr lang="pt-BR" sz="2000" dirty="0">
                <a:solidFill>
                  <a:srgbClr val="000000"/>
                </a:solidFill>
              </a:rPr>
              <a:t>Realizar exame clínico apropriado em 100% dos hipertensos.</a:t>
            </a:r>
          </a:p>
        </p:txBody>
      </p:sp>
      <p:sp>
        <p:nvSpPr>
          <p:cNvPr id="15364" name="3 Rectángulo"/>
          <p:cNvSpPr>
            <a:spLocks noChangeArrowheads="1"/>
          </p:cNvSpPr>
          <p:nvPr/>
        </p:nvSpPr>
        <p:spPr bwMode="auto">
          <a:xfrm>
            <a:off x="571472" y="5786454"/>
            <a:ext cx="81439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</a:rPr>
              <a:t>Figura 3: Proporção de hipertensos com o exame clínico em dia de acordo com o protocolo</a:t>
            </a:r>
            <a:r>
              <a:rPr lang="pt-BR" sz="1400" dirty="0" smtClean="0">
                <a:solidFill>
                  <a:srgbClr val="000000"/>
                </a:solidFill>
              </a:rPr>
              <a:t>. na Unidade Básica de Saúde </a:t>
            </a:r>
            <a:r>
              <a:rPr lang="pt-BR" sz="1400" dirty="0" err="1" smtClean="0">
                <a:solidFill>
                  <a:srgbClr val="000000"/>
                </a:solidFill>
              </a:rPr>
              <a:t>Cauame</a:t>
            </a:r>
            <a:r>
              <a:rPr lang="pt-BR" sz="1400" dirty="0" smtClean="0">
                <a:solidFill>
                  <a:srgbClr val="000000"/>
                </a:solidFill>
              </a:rPr>
              <a:t>, Boa Vista/RR, 2015.</a:t>
            </a:r>
            <a:endParaRPr lang="pt-BR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642910" y="1643050"/>
          <a:ext cx="792961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142844" y="303213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0000"/>
                </a:solidFill>
              </a:rPr>
              <a:t>Objetivo </a:t>
            </a:r>
            <a:r>
              <a:rPr lang="pt-BR" sz="2000" b="1" dirty="0" smtClean="0">
                <a:solidFill>
                  <a:srgbClr val="000000"/>
                </a:solidFill>
              </a:rPr>
              <a:t>2: </a:t>
            </a:r>
            <a:r>
              <a:rPr lang="pt-BR" sz="2000" dirty="0">
                <a:solidFill>
                  <a:srgbClr val="000000"/>
                </a:solidFill>
              </a:rPr>
              <a:t>Melhorar a qualidade da atenção a hipertensos e/ou diabéticos. </a:t>
            </a:r>
            <a:endParaRPr lang="pt-BR" sz="2000" dirty="0" smtClean="0">
              <a:solidFill>
                <a:srgbClr val="000000"/>
              </a:solidFill>
            </a:endParaRPr>
          </a:p>
          <a:p>
            <a:pPr algn="just"/>
            <a:endParaRPr lang="pt-BR" sz="2000" dirty="0">
              <a:solidFill>
                <a:srgbClr val="000000"/>
              </a:solidFill>
            </a:endParaRPr>
          </a:p>
          <a:p>
            <a:pPr algn="just"/>
            <a:r>
              <a:rPr lang="pt-BR" sz="2000" b="1" dirty="0">
                <a:solidFill>
                  <a:srgbClr val="000000"/>
                </a:solidFill>
              </a:rPr>
              <a:t>Meta </a:t>
            </a:r>
            <a:r>
              <a:rPr lang="pt-BR" sz="2000" b="1" dirty="0" smtClean="0">
                <a:solidFill>
                  <a:srgbClr val="000000"/>
                </a:solidFill>
              </a:rPr>
              <a:t>2.2:</a:t>
            </a:r>
            <a:r>
              <a:rPr lang="pt-BR" sz="2000" dirty="0" smtClean="0">
                <a:solidFill>
                  <a:srgbClr val="000000"/>
                </a:solidFill>
              </a:rPr>
              <a:t>: </a:t>
            </a:r>
            <a:r>
              <a:rPr lang="pt-BR" sz="2000" dirty="0">
                <a:solidFill>
                  <a:srgbClr val="000000"/>
                </a:solidFill>
              </a:rPr>
              <a:t>Realizar exame clínico apropriado em 100% dos </a:t>
            </a:r>
            <a:r>
              <a:rPr lang="pt-BR" sz="2000" dirty="0" smtClean="0">
                <a:solidFill>
                  <a:srgbClr val="000000"/>
                </a:solidFill>
              </a:rPr>
              <a:t>diabéticos.</a:t>
            </a:r>
            <a:r>
              <a:rPr lang="pt-BR" dirty="0" smtClean="0">
                <a:solidFill>
                  <a:srgbClr val="000000"/>
                </a:solidFill>
              </a:rPr>
              <a:t>.</a:t>
            </a:r>
            <a:endParaRPr lang="es-ES" dirty="0"/>
          </a:p>
        </p:txBody>
      </p:sp>
      <p:sp>
        <p:nvSpPr>
          <p:cNvPr id="16388" name="3 Rectángulo"/>
          <p:cNvSpPr>
            <a:spLocks noChangeArrowheads="1"/>
          </p:cNvSpPr>
          <p:nvPr/>
        </p:nvSpPr>
        <p:spPr bwMode="auto">
          <a:xfrm>
            <a:off x="611188" y="5732463"/>
            <a:ext cx="7961340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</a:rPr>
              <a:t>Figura 4: Proporção de diabéticos com o exame clínico em dia de acordo com o protocolo</a:t>
            </a:r>
            <a:r>
              <a:rPr lang="pt-BR" sz="1400" dirty="0" smtClean="0">
                <a:solidFill>
                  <a:srgbClr val="000000"/>
                </a:solidFill>
              </a:rPr>
              <a:t>. na Unidade Básica de Saúde </a:t>
            </a:r>
            <a:r>
              <a:rPr lang="pt-BR" sz="1400" dirty="0" err="1" smtClean="0">
                <a:solidFill>
                  <a:srgbClr val="000000"/>
                </a:solidFill>
              </a:rPr>
              <a:t>Cauame</a:t>
            </a:r>
            <a:r>
              <a:rPr lang="pt-BR" sz="1400" dirty="0" smtClean="0">
                <a:solidFill>
                  <a:srgbClr val="000000"/>
                </a:solidFill>
              </a:rPr>
              <a:t>, Boa Vista/RR, 2015</a:t>
            </a:r>
            <a:endParaRPr lang="pt-BR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714348" y="1785926"/>
          <a:ext cx="778674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Rectángulo"/>
          <p:cNvSpPr>
            <a:spLocks noChangeArrowheads="1"/>
          </p:cNvSpPr>
          <p:nvPr/>
        </p:nvSpPr>
        <p:spPr bwMode="auto">
          <a:xfrm>
            <a:off x="0" y="232784"/>
            <a:ext cx="89646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</a:rPr>
              <a:t>Objetivo 2: </a:t>
            </a:r>
            <a:r>
              <a:rPr lang="pt-BR" sz="2000" dirty="0">
                <a:solidFill>
                  <a:srgbClr val="000000"/>
                </a:solidFill>
              </a:rPr>
              <a:t>Melhorar a qualidade da atenção a hipertensos e/ou diabéticos. </a:t>
            </a:r>
            <a:endParaRPr lang="pt-BR" sz="2000" dirty="0" smtClean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pPr algn="just">
              <a:spcAft>
                <a:spcPts val="800"/>
              </a:spcAft>
            </a:pPr>
            <a:r>
              <a:rPr lang="pt-BR" sz="2000" b="1" dirty="0">
                <a:ea typeface="Calibri" pitchFamily="34" charset="0"/>
                <a:cs typeface="Times New Roman" pitchFamily="18" charset="0"/>
              </a:rPr>
              <a:t>Meta </a:t>
            </a:r>
            <a:r>
              <a:rPr lang="pt-BR" sz="2000" b="1" dirty="0" smtClean="0">
                <a:ea typeface="Calibri" pitchFamily="34" charset="0"/>
                <a:cs typeface="Times New Roman" pitchFamily="18" charset="0"/>
              </a:rPr>
              <a:t>2.3:</a:t>
            </a:r>
            <a:r>
              <a:rPr lang="pt-BR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000" dirty="0">
                <a:ea typeface="Calibri" pitchFamily="34" charset="0"/>
                <a:cs typeface="Times New Roman" pitchFamily="18" charset="0"/>
              </a:rPr>
              <a:t>Garantir a 100% dos hipertensos a realização de </a:t>
            </a:r>
            <a:r>
              <a:rPr lang="pt-BR" sz="2000" dirty="0" smtClean="0">
                <a:ea typeface="Calibri" pitchFamily="34" charset="0"/>
                <a:cs typeface="Times New Roman" pitchFamily="18" charset="0"/>
              </a:rPr>
              <a:t>exames complementares </a:t>
            </a:r>
            <a:r>
              <a:rPr lang="pt-BR" sz="2000" dirty="0">
                <a:ea typeface="Calibri" pitchFamily="34" charset="0"/>
                <a:cs typeface="Times New Roman" pitchFamily="18" charset="0"/>
              </a:rPr>
              <a:t>em dia de acordo com o protocolo.</a:t>
            </a:r>
            <a:endParaRPr lang="es-E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2" name="5 Rectángulo"/>
          <p:cNvSpPr>
            <a:spLocks noChangeArrowheads="1"/>
          </p:cNvSpPr>
          <p:nvPr/>
        </p:nvSpPr>
        <p:spPr bwMode="auto">
          <a:xfrm>
            <a:off x="428596" y="5587803"/>
            <a:ext cx="82868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rgbClr val="000000"/>
                </a:solidFill>
                <a:cs typeface="Calibri" pitchFamily="34" charset="0"/>
              </a:rPr>
              <a:t>Figura 5 – Proporção </a:t>
            </a:r>
            <a:r>
              <a:rPr lang="pt-BR" sz="1400" dirty="0">
                <a:solidFill>
                  <a:srgbClr val="000000"/>
                </a:solidFill>
                <a:cs typeface="Calibri" pitchFamily="34" charset="0"/>
              </a:rPr>
              <a:t>de  hipertensos com exames complementares  em dia de </a:t>
            </a:r>
            <a:r>
              <a:rPr lang="pt-BR" sz="1400" dirty="0" smtClean="0">
                <a:solidFill>
                  <a:srgbClr val="000000"/>
                </a:solidFill>
                <a:cs typeface="Calibri" pitchFamily="34" charset="0"/>
              </a:rPr>
              <a:t>acordo  </a:t>
            </a:r>
            <a:r>
              <a:rPr lang="pt-BR" sz="1400" dirty="0">
                <a:solidFill>
                  <a:srgbClr val="000000"/>
                </a:solidFill>
                <a:cs typeface="Calibri" pitchFamily="34" charset="0"/>
              </a:rPr>
              <a:t>com o  protocolo na unidade básica de </a:t>
            </a:r>
            <a:r>
              <a:rPr lang="pt-BR" sz="1400" dirty="0" smtClean="0">
                <a:solidFill>
                  <a:srgbClr val="000000"/>
                </a:solidFill>
                <a:cs typeface="Calibri" pitchFamily="34" charset="0"/>
              </a:rPr>
              <a:t>saúde na Unidade Básica de Saúde </a:t>
            </a:r>
            <a:r>
              <a:rPr lang="pt-BR" sz="1400" dirty="0" err="1" smtClean="0">
                <a:solidFill>
                  <a:srgbClr val="000000"/>
                </a:solidFill>
                <a:cs typeface="Calibri" pitchFamily="34" charset="0"/>
              </a:rPr>
              <a:t>Cauame</a:t>
            </a:r>
            <a:r>
              <a:rPr lang="pt-BR" sz="1400" dirty="0" smtClean="0">
                <a:solidFill>
                  <a:srgbClr val="000000"/>
                </a:solidFill>
                <a:cs typeface="Calibri" pitchFamily="34" charset="0"/>
              </a:rPr>
              <a:t>, Boa Vista/RR, 2015.</a:t>
            </a:r>
            <a:endParaRPr lang="es-ES" sz="1400" dirty="0">
              <a:cs typeface="Calibri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500034" y="1714488"/>
          <a:ext cx="821537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Rectángulo"/>
          <p:cNvSpPr>
            <a:spLocks noChangeArrowheads="1"/>
          </p:cNvSpPr>
          <p:nvPr/>
        </p:nvSpPr>
        <p:spPr bwMode="auto">
          <a:xfrm>
            <a:off x="71438" y="186617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Objetivo </a:t>
            </a:r>
            <a:r>
              <a:rPr lang="pt-BR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2: </a:t>
            </a:r>
            <a:r>
              <a:rPr lang="pt-BR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Melhorar a qualidade da atenção a hipertensos e/ou diabéticos. </a:t>
            </a:r>
            <a:endParaRPr lang="pt-BR" sz="20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endParaRPr lang="pt-BR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t-BR" sz="2000" b="1" dirty="0" smtClean="0">
                <a:ea typeface="Calibri" pitchFamily="34" charset="0"/>
                <a:cs typeface="Times New Roman" pitchFamily="18" charset="0"/>
              </a:rPr>
              <a:t>Meta 2.4:</a:t>
            </a:r>
            <a:r>
              <a:rPr lang="pt-BR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000" dirty="0">
                <a:ea typeface="Calibri" pitchFamily="34" charset="0"/>
                <a:cs typeface="Times New Roman" pitchFamily="18" charset="0"/>
              </a:rPr>
              <a:t>Garantir a 100% dos diabéticos a realização de </a:t>
            </a:r>
            <a:r>
              <a:rPr lang="pt-BR" sz="2000" dirty="0" smtClean="0">
                <a:ea typeface="Calibri" pitchFamily="34" charset="0"/>
                <a:cs typeface="Times New Roman" pitchFamily="18" charset="0"/>
              </a:rPr>
              <a:t>exames complementares      em </a:t>
            </a:r>
            <a:r>
              <a:rPr lang="pt-BR" sz="2000" dirty="0">
                <a:ea typeface="Calibri" pitchFamily="34" charset="0"/>
                <a:cs typeface="Times New Roman" pitchFamily="18" charset="0"/>
              </a:rPr>
              <a:t>dia </a:t>
            </a:r>
            <a:r>
              <a:rPr lang="pt-BR" sz="2000" dirty="0" smtClean="0">
                <a:ea typeface="Calibri" pitchFamily="34" charset="0"/>
                <a:cs typeface="Times New Roman" pitchFamily="18" charset="0"/>
              </a:rPr>
              <a:t>de </a:t>
            </a:r>
            <a:r>
              <a:rPr lang="pt-BR" sz="2000" dirty="0">
                <a:ea typeface="Calibri" pitchFamily="34" charset="0"/>
                <a:cs typeface="Times New Roman" pitchFamily="18" charset="0"/>
              </a:rPr>
              <a:t>acordo com o protocolo</a:t>
            </a:r>
            <a:r>
              <a:rPr lang="pt-BR" sz="2000" dirty="0" smtClean="0">
                <a:ea typeface="Calibri" pitchFamily="34" charset="0"/>
                <a:cs typeface="Times New Roman" pitchFamily="18" charset="0"/>
              </a:rPr>
              <a:t>..    </a:t>
            </a:r>
            <a:endParaRPr lang="es-E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6" name="3 Rectángulo"/>
          <p:cNvSpPr>
            <a:spLocks noChangeArrowheads="1"/>
          </p:cNvSpPr>
          <p:nvPr/>
        </p:nvSpPr>
        <p:spPr bwMode="auto">
          <a:xfrm>
            <a:off x="428596" y="5715016"/>
            <a:ext cx="80724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cs typeface="Calibri" pitchFamily="34" charset="0"/>
              </a:rPr>
              <a:t>Figura </a:t>
            </a:r>
            <a:r>
              <a:rPr lang="pt-BR" sz="1400" dirty="0" smtClean="0">
                <a:solidFill>
                  <a:srgbClr val="000000"/>
                </a:solidFill>
                <a:cs typeface="Calibri" pitchFamily="34" charset="0"/>
              </a:rPr>
              <a:t>6 - Proporção </a:t>
            </a:r>
            <a:r>
              <a:rPr lang="pt-BR" sz="1400" dirty="0">
                <a:solidFill>
                  <a:srgbClr val="000000"/>
                </a:solidFill>
                <a:cs typeface="Calibri" pitchFamily="34" charset="0"/>
              </a:rPr>
              <a:t>de diabéticos com exames complementares em dia </a:t>
            </a:r>
            <a:r>
              <a:rPr lang="pt-BR" sz="1400" dirty="0" smtClean="0">
                <a:solidFill>
                  <a:srgbClr val="000000"/>
                </a:solidFill>
                <a:cs typeface="Calibri" pitchFamily="34" charset="0"/>
              </a:rPr>
              <a:t>de</a:t>
            </a:r>
            <a:r>
              <a:rPr lang="es-ES" sz="1400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cs typeface="Calibri" pitchFamily="34" charset="0"/>
              </a:rPr>
              <a:t>acordo </a:t>
            </a:r>
            <a:r>
              <a:rPr lang="pt-BR" sz="1400" dirty="0">
                <a:solidFill>
                  <a:srgbClr val="000000"/>
                </a:solidFill>
                <a:cs typeface="Calibri" pitchFamily="34" charset="0"/>
              </a:rPr>
              <a:t>com  protocolo na unidade básica de </a:t>
            </a:r>
            <a:r>
              <a:rPr lang="pt-BR" sz="1400" dirty="0" smtClean="0">
                <a:solidFill>
                  <a:srgbClr val="000000"/>
                </a:solidFill>
                <a:cs typeface="Calibri" pitchFamily="34" charset="0"/>
              </a:rPr>
              <a:t>saúde na Unidade Básica de Saúde </a:t>
            </a:r>
            <a:r>
              <a:rPr lang="pt-BR" sz="1400" dirty="0" err="1" smtClean="0">
                <a:solidFill>
                  <a:srgbClr val="000000"/>
                </a:solidFill>
                <a:cs typeface="Calibri" pitchFamily="34" charset="0"/>
              </a:rPr>
              <a:t>Cauame</a:t>
            </a:r>
            <a:r>
              <a:rPr lang="pt-BR" sz="1400" dirty="0" smtClean="0">
                <a:solidFill>
                  <a:srgbClr val="000000"/>
                </a:solidFill>
                <a:cs typeface="Calibri" pitchFamily="34" charset="0"/>
              </a:rPr>
              <a:t>, Boa Vista/RR, 2015.</a:t>
            </a:r>
            <a:endParaRPr lang="es-ES" sz="1400" dirty="0">
              <a:cs typeface="Calibri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28596" y="1785926"/>
          <a:ext cx="807249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4"/>
          <p:cNvSpPr txBox="1">
            <a:spLocks noChangeArrowheads="1"/>
          </p:cNvSpPr>
          <p:nvPr/>
        </p:nvSpPr>
        <p:spPr bwMode="auto">
          <a:xfrm>
            <a:off x="250825" y="620713"/>
            <a:ext cx="86423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>
                <a:solidFill>
                  <a:srgbClr val="000000"/>
                </a:solidFill>
              </a:rPr>
              <a:t>Objetivo 2: </a:t>
            </a:r>
            <a:r>
              <a:rPr lang="pt-BR" sz="2400">
                <a:solidFill>
                  <a:srgbClr val="000000"/>
                </a:solidFill>
              </a:rPr>
              <a:t>Melhorar a qualidade da atenção a hipertensos e/ou diabéticos.</a:t>
            </a:r>
          </a:p>
          <a:p>
            <a:pPr>
              <a:lnSpc>
                <a:spcPct val="150000"/>
              </a:lnSpc>
            </a:pPr>
            <a:r>
              <a:rPr lang="pt-BR" sz="2400">
                <a:solidFill>
                  <a:srgbClr val="000000"/>
                </a:solidFill>
              </a:rPr>
              <a:t> </a:t>
            </a:r>
            <a:endParaRPr lang="pt-BR" sz="2400" b="1"/>
          </a:p>
          <a:p>
            <a:r>
              <a:rPr lang="pt-BR" sz="2400" b="1"/>
              <a:t>Meta 2.5</a:t>
            </a:r>
            <a:r>
              <a:rPr lang="pt-BR" sz="2400"/>
              <a:t>: Priorizar a prescrição de medicamentos da farmácia popular para 100% dos hipertensos cadastrados.</a:t>
            </a:r>
          </a:p>
          <a:p>
            <a:endParaRPr lang="en-US" sz="2400"/>
          </a:p>
          <a:p>
            <a:r>
              <a:rPr lang="en-US" sz="2400" b="1"/>
              <a:t>Resultados: </a:t>
            </a:r>
            <a:r>
              <a:rPr lang="en-US" sz="2400"/>
              <a:t>1 mês – 100% (104); 2 mês – 100% (260)</a:t>
            </a:r>
          </a:p>
          <a:p>
            <a:r>
              <a:rPr lang="en-US" sz="2400"/>
              <a:t>		3 mês – 100% (267); 4 mês – 100% (268)</a:t>
            </a:r>
          </a:p>
          <a:p>
            <a:endParaRPr lang="en-US" sz="2400"/>
          </a:p>
          <a:p>
            <a:r>
              <a:rPr lang="pt-BR" sz="2400" b="1"/>
              <a:t>Meta 2.6</a:t>
            </a:r>
            <a:r>
              <a:rPr lang="pt-BR" sz="2400"/>
              <a:t>: Priorizar a prescrição de medicamentos da farmácia popular para 100% dos diabéticos cadastrados.</a:t>
            </a:r>
          </a:p>
          <a:p>
            <a:endParaRPr lang="en-US" sz="2400"/>
          </a:p>
          <a:p>
            <a:r>
              <a:rPr lang="en-US" sz="2400" b="1"/>
              <a:t>Resultados: </a:t>
            </a:r>
            <a:r>
              <a:rPr lang="en-US" sz="2400"/>
              <a:t>1 mês – 100% (45); 2 mês – 100% (98)</a:t>
            </a:r>
          </a:p>
          <a:p>
            <a:r>
              <a:rPr lang="en-US" sz="2400"/>
              <a:t>		3 mês – 100% (102); 4 mês – 100% (104)</a:t>
            </a:r>
          </a:p>
          <a:p>
            <a:endParaRPr lang="en-US" sz="2400"/>
          </a:p>
          <a:p>
            <a:endParaRPr lang="en-US" sz="2400"/>
          </a:p>
          <a:p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 bwMode="auto">
          <a:xfrm>
            <a:off x="22225" y="1412875"/>
            <a:ext cx="8723313" cy="17065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pt-BR" sz="2400" b="1" dirty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2400" b="1" dirty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pt-BR" sz="2400" b="1" dirty="0" smtClean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pt-BR" sz="2400" b="1" dirty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2400" b="1" dirty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pt-BR" sz="2400" b="1" dirty="0" smtClean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pt-BR" sz="2400" b="1" dirty="0" smtClean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pt-BR" sz="2400" b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Objetivo </a:t>
            </a:r>
            <a:r>
              <a:rPr lang="pt-BR" sz="2400" b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2: </a:t>
            </a:r>
            <a:r>
              <a:rPr lang="pt-BR" sz="24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Melhorar a qualidade da atenção a </a:t>
            </a:r>
            <a:r>
              <a:rPr lang="pt-BR" sz="2400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hipertenso e/ou diabéticos.</a:t>
            </a:r>
            <a:r>
              <a:rPr lang="pt-BR" sz="2400" b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pt-BR" sz="2400" b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pt-BR" sz="2400" b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   </a:t>
            </a:r>
            <a:r>
              <a:rPr lang="pt-BR" sz="2400" b="1" dirty="0" smtClean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Meta 2.7: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Realizar avaliação da necessidade de atendimento   odontológico em 100% dos hipertensos</a:t>
            </a:r>
            <a:r>
              <a:rPr lang="pt-BR" sz="2400" dirty="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pt-BR" sz="2400" dirty="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</a:br>
            <a:endParaRPr lang="es-ES" sz="2000" dirty="0" smtClean="0"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179388" y="5062538"/>
            <a:ext cx="8821737" cy="19843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Resultados: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1 mês – 100% (45); 2 mês – 100% (98)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3 mês – 100% (102); 4 mês – 100% (104)</a:t>
            </a:r>
          </a:p>
        </p:txBody>
      </p:sp>
      <p:sp>
        <p:nvSpPr>
          <p:cNvPr id="20484" name="3 Rectángulo"/>
          <p:cNvSpPr>
            <a:spLocks noChangeArrowheads="1"/>
          </p:cNvSpPr>
          <p:nvPr/>
        </p:nvSpPr>
        <p:spPr bwMode="auto">
          <a:xfrm>
            <a:off x="66675" y="301148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  Resultados: </a:t>
            </a:r>
            <a:r>
              <a:rPr lang="en-US" sz="2400">
                <a:solidFill>
                  <a:srgbClr val="000000"/>
                </a:solidFill>
              </a:rPr>
              <a:t>1 mês – 100% (104); 2 mês – 100% (260)</a:t>
            </a:r>
          </a:p>
          <a:p>
            <a:r>
              <a:rPr lang="en-US" sz="2400">
                <a:solidFill>
                  <a:srgbClr val="000000"/>
                </a:solidFill>
              </a:rPr>
              <a:t>		   3 mês – 100% (267); 4 mês – 100% (268)</a:t>
            </a:r>
          </a:p>
        </p:txBody>
      </p:sp>
      <p:sp>
        <p:nvSpPr>
          <p:cNvPr id="20485" name="4 Rectángulo"/>
          <p:cNvSpPr>
            <a:spLocks noChangeArrowheads="1"/>
          </p:cNvSpPr>
          <p:nvPr/>
        </p:nvSpPr>
        <p:spPr bwMode="auto">
          <a:xfrm>
            <a:off x="179388" y="3862388"/>
            <a:ext cx="8713787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400" b="1">
                <a:ea typeface="Calibri" pitchFamily="34" charset="0"/>
                <a:cs typeface="Times New Roman" pitchFamily="18" charset="0"/>
              </a:rPr>
              <a:t>Meta 2.8 </a:t>
            </a:r>
            <a:r>
              <a:rPr lang="pt-BR" sz="2400">
                <a:ea typeface="Calibri" pitchFamily="34" charset="0"/>
                <a:cs typeface="Times New Roman" pitchFamily="18" charset="0"/>
              </a:rPr>
              <a:t>Realizar avaliação da necessidade de atendimento odontológico em 100% dos diabéticos</a:t>
            </a:r>
            <a:r>
              <a:rPr lang="pt-BR"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s-E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4"/>
          <p:cNvSpPr txBox="1">
            <a:spLocks noChangeArrowheads="1"/>
          </p:cNvSpPr>
          <p:nvPr/>
        </p:nvSpPr>
        <p:spPr bwMode="auto">
          <a:xfrm>
            <a:off x="250825" y="620713"/>
            <a:ext cx="86423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algn="just" eaLnBrk="1" hangingPunct="1">
              <a:defRPr/>
            </a:pPr>
            <a:r>
              <a:rPr lang="pt-BR" sz="2400" b="1" dirty="0" smtClean="0">
                <a:solidFill>
                  <a:prstClr val="black"/>
                </a:solidFill>
                <a:ea typeface="+mj-ea"/>
              </a:rPr>
              <a:t>Objetivo 3: </a:t>
            </a:r>
            <a:r>
              <a:rPr lang="pt-BR" sz="2400" dirty="0" smtClean="0">
                <a:solidFill>
                  <a:prstClr val="black"/>
                </a:solidFill>
                <a:ea typeface="+mj-ea"/>
              </a:rPr>
              <a:t>Melhorar a adesão de hipertensos e/ou diabéticos ao programa</a:t>
            </a:r>
          </a:p>
          <a:p>
            <a:pPr eaLnBrk="1" hangingPunct="1">
              <a:defRPr/>
            </a:pPr>
            <a:endParaRPr lang="pt-BR" sz="2400" b="1" dirty="0" smtClean="0"/>
          </a:p>
          <a:p>
            <a:pPr eaLnBrk="1" hangingPunct="1">
              <a:defRPr/>
            </a:pPr>
            <a:endParaRPr lang="pt-BR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Meta </a:t>
            </a:r>
            <a:r>
              <a:rPr lang="pt-BR" sz="2400" b="1" dirty="0" smtClean="0"/>
              <a:t>3.1: </a:t>
            </a:r>
            <a:r>
              <a:rPr lang="pt-BR" sz="2400" dirty="0" smtClean="0"/>
              <a:t>Buscar 100% dos hipertensos faltosos às consultas na unidade de saúde conforme a periodicidade recomendada</a:t>
            </a:r>
            <a:endParaRPr lang="es-ES" sz="2400" dirty="0" smtClean="0"/>
          </a:p>
          <a:p>
            <a:pPr eaLnBrk="1" hangingPunct="1">
              <a:defRPr/>
            </a:pPr>
            <a:endParaRPr lang="pt-BR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2400" b="1" dirty="0" err="1" smtClean="0"/>
              <a:t>Resultados</a:t>
            </a:r>
            <a:r>
              <a:rPr lang="en-US" sz="2400" b="1" dirty="0" smtClean="0"/>
              <a:t>: </a:t>
            </a:r>
            <a:r>
              <a:rPr lang="en-US" sz="2400" dirty="0" smtClean="0"/>
              <a:t>1 </a:t>
            </a:r>
            <a:r>
              <a:rPr lang="en-US" sz="2400" dirty="0" err="1" smtClean="0"/>
              <a:t>mês</a:t>
            </a:r>
            <a:r>
              <a:rPr lang="en-US" sz="2400" dirty="0" smtClean="0"/>
              <a:t> – 100% (43); 2 </a:t>
            </a:r>
            <a:r>
              <a:rPr lang="en-US" sz="2400" dirty="0" err="1" smtClean="0"/>
              <a:t>mês</a:t>
            </a:r>
            <a:r>
              <a:rPr lang="en-US" sz="2400" dirty="0" smtClean="0"/>
              <a:t> – 100% (138)</a:t>
            </a:r>
          </a:p>
          <a:p>
            <a:pPr>
              <a:defRPr/>
            </a:pPr>
            <a:r>
              <a:rPr lang="en-US" sz="2400" dirty="0" smtClean="0"/>
              <a:t>                      3 </a:t>
            </a:r>
            <a:r>
              <a:rPr lang="en-US" sz="2400" dirty="0" err="1" smtClean="0"/>
              <a:t>mês</a:t>
            </a:r>
            <a:r>
              <a:rPr lang="en-US" sz="2400" dirty="0" smtClean="0"/>
              <a:t> – 100% (145); 4 </a:t>
            </a:r>
            <a:r>
              <a:rPr lang="en-US" sz="2400" dirty="0" err="1" smtClean="0"/>
              <a:t>mês</a:t>
            </a:r>
            <a:r>
              <a:rPr lang="en-US" sz="2400" dirty="0" smtClean="0"/>
              <a:t> – 100% (146)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Algerian" pitchFamily="82" charset="0"/>
                <a:cs typeface="Arial" charset="0"/>
              </a:rPr>
              <a:t>INTRODUÇÃO</a:t>
            </a:r>
          </a:p>
        </p:txBody>
      </p:sp>
      <p:sp>
        <p:nvSpPr>
          <p:cNvPr id="3075" name="Subtítul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HAS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e DM  são doenças silenciosas.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HAS a mais frequente das doenças cardiovasculares</a:t>
            </a:r>
            <a:r>
              <a:rPr lang="pt-BR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 responsável </a:t>
            </a:r>
            <a:r>
              <a:rPr lang="pt-BR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por 25% a 40% da </a:t>
            </a:r>
            <a:r>
              <a:rPr lang="pt-BR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etiologia da cardiopatia isquêmica e dos acidentes vasculares cerebrais. </a:t>
            </a:r>
            <a:endParaRPr lang="pt-BR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SimSun"/>
              </a:rPr>
              <a:t>È</a:t>
            </a:r>
            <a:r>
              <a:rPr lang="pt-BR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SimSun"/>
              </a:rPr>
              <a:t> </a:t>
            </a:r>
            <a:r>
              <a:rPr lang="pt-BR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SimSun"/>
              </a:rPr>
              <a:t>um importante fator de risco para doenças decorrentes de aterosclerose e </a:t>
            </a:r>
            <a:r>
              <a:rPr lang="pt-BR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SimSun"/>
              </a:rPr>
              <a:t>trombose,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causando 33% dos óbitos de causas conhecidas..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No Brasil, são cerca de 17 milhões de portadores de HAS, 35% da população de 40 anos ou mais, aproximadamente  22.156 hipertensos moram em Roraima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						                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BRASIL, 2013</a:t>
            </a:r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00" name="Retângulo 5"/>
          <p:cNvSpPr>
            <a:spLocks noChangeArrowheads="1"/>
          </p:cNvSpPr>
          <p:nvPr/>
        </p:nvSpPr>
        <p:spPr bwMode="auto">
          <a:xfrm>
            <a:off x="1357313" y="2643188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4"/>
          <p:cNvSpPr txBox="1">
            <a:spLocks noChangeArrowheads="1"/>
          </p:cNvSpPr>
          <p:nvPr/>
        </p:nvSpPr>
        <p:spPr bwMode="auto">
          <a:xfrm>
            <a:off x="250825" y="620713"/>
            <a:ext cx="86423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2400" dirty="0" smtClean="0"/>
          </a:p>
          <a:p>
            <a:pPr algn="just" eaLnBrk="1" hangingPunct="1">
              <a:defRPr/>
            </a:pPr>
            <a:endParaRPr lang="pt-BR" sz="2400" b="1" dirty="0" smtClean="0">
              <a:solidFill>
                <a:prstClr val="black"/>
              </a:solidFill>
              <a:ea typeface="+mj-ea"/>
            </a:endParaRPr>
          </a:p>
          <a:p>
            <a:pPr algn="just" eaLnBrk="1" hangingPunct="1">
              <a:defRPr/>
            </a:pPr>
            <a:r>
              <a:rPr lang="pt-BR" sz="2400" b="1" dirty="0" smtClean="0">
                <a:solidFill>
                  <a:prstClr val="black"/>
                </a:solidFill>
                <a:ea typeface="+mj-ea"/>
              </a:rPr>
              <a:t>Objetivo 3: </a:t>
            </a:r>
            <a:r>
              <a:rPr lang="pt-BR" sz="2400" dirty="0" smtClean="0">
                <a:solidFill>
                  <a:prstClr val="black"/>
                </a:solidFill>
                <a:ea typeface="+mj-ea"/>
              </a:rPr>
              <a:t>Melhorar a adesão de hipertensos e/ou diabéticos ao programa</a:t>
            </a:r>
          </a:p>
          <a:p>
            <a:pPr eaLnBrk="1" hangingPunct="1">
              <a:defRPr/>
            </a:pPr>
            <a:endParaRPr lang="pt-BR" sz="2400" b="1" dirty="0" smtClean="0"/>
          </a:p>
          <a:p>
            <a:pPr eaLnBrk="1" hangingPunct="1">
              <a:defRPr/>
            </a:pPr>
            <a:endParaRPr lang="pt-BR" sz="2400" b="1" dirty="0" smtClean="0"/>
          </a:p>
          <a:p>
            <a:pPr eaLnBrk="1" hangingPunct="1">
              <a:defRPr/>
            </a:pPr>
            <a:r>
              <a:rPr lang="pt-BR" sz="2400" b="1" dirty="0" smtClean="0"/>
              <a:t>Meta 3.2</a:t>
            </a:r>
            <a:r>
              <a:rPr lang="pt-BR" sz="2400" dirty="0" smtClean="0"/>
              <a:t>: Buscar 100% dos diabéticos faltosos às consultas na unidade de saúde conforme a periodicidade recomendada.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b="1" dirty="0" err="1" smtClean="0"/>
              <a:t>Resultados</a:t>
            </a:r>
            <a:r>
              <a:rPr lang="en-US" sz="2400" b="1" dirty="0" smtClean="0"/>
              <a:t>: </a:t>
            </a:r>
            <a:r>
              <a:rPr lang="en-US" sz="2400" dirty="0" smtClean="0"/>
              <a:t>1 </a:t>
            </a:r>
            <a:r>
              <a:rPr lang="en-US" sz="2400" dirty="0" err="1" smtClean="0"/>
              <a:t>mês</a:t>
            </a:r>
            <a:r>
              <a:rPr lang="en-US" sz="2400" dirty="0" smtClean="0"/>
              <a:t> – 100% (18); 2 </a:t>
            </a:r>
            <a:r>
              <a:rPr lang="en-US" sz="2400" dirty="0" err="1" smtClean="0"/>
              <a:t>mês</a:t>
            </a:r>
            <a:r>
              <a:rPr lang="en-US" sz="2400" dirty="0" smtClean="0"/>
              <a:t> – 100% (51)</a:t>
            </a:r>
          </a:p>
          <a:p>
            <a:pPr eaLnBrk="1" hangingPunct="1">
              <a:defRPr/>
            </a:pPr>
            <a:r>
              <a:rPr lang="en-US" sz="2400" dirty="0" smtClean="0"/>
              <a:t>		3 </a:t>
            </a:r>
            <a:r>
              <a:rPr lang="en-US" sz="2400" dirty="0" err="1" smtClean="0"/>
              <a:t>mês</a:t>
            </a:r>
            <a:r>
              <a:rPr lang="en-US" sz="2400" dirty="0" smtClean="0"/>
              <a:t> – 100% (56); 4 </a:t>
            </a:r>
            <a:r>
              <a:rPr lang="en-US" sz="2400" dirty="0" err="1" smtClean="0"/>
              <a:t>mês</a:t>
            </a:r>
            <a:r>
              <a:rPr lang="en-US" sz="2400" dirty="0" smtClean="0"/>
              <a:t> – 100% (58)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4"/>
          <p:cNvSpPr txBox="1">
            <a:spLocks noChangeArrowheads="1"/>
          </p:cNvSpPr>
          <p:nvPr/>
        </p:nvSpPr>
        <p:spPr bwMode="auto">
          <a:xfrm>
            <a:off x="250825" y="620713"/>
            <a:ext cx="864235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prstClr val="black"/>
                </a:solidFill>
              </a:rPr>
              <a:t>Objetivo 4</a:t>
            </a:r>
            <a:r>
              <a:rPr lang="pt-BR" sz="2400" b="1" dirty="0" smtClean="0">
                <a:solidFill>
                  <a:srgbClr val="7F7F7F"/>
                </a:solidFill>
              </a:rPr>
              <a:t>: </a:t>
            </a:r>
            <a:r>
              <a:rPr lang="pt-BR" sz="2400" dirty="0" smtClean="0"/>
              <a:t>Melhorar o registro das informações.</a:t>
            </a:r>
            <a:endParaRPr lang="pt-BR" sz="2400" b="1" dirty="0" smtClean="0"/>
          </a:p>
          <a:p>
            <a:pPr algn="just" eaLnBrk="1" hangingPunct="1"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Meta 4.1:</a:t>
            </a:r>
            <a:r>
              <a:rPr lang="es-ES" sz="2400" dirty="0" smtClean="0">
                <a:cs typeface="Calibri" pitchFamily="34" charset="0"/>
              </a:rPr>
              <a:t> </a:t>
            </a:r>
            <a:r>
              <a:rPr lang="pt-BR" sz="2400" dirty="0" smtClean="0">
                <a:cs typeface="Calibri" pitchFamily="34" charset="0"/>
              </a:rPr>
              <a:t>Manter ficha de acompanhamento de 100% dos hipertensos cadastrados na unidade de </a:t>
            </a:r>
            <a:r>
              <a:rPr lang="pt-BR" sz="2400" dirty="0" err="1" smtClean="0">
                <a:cs typeface="Calibri" pitchFamily="34" charset="0"/>
              </a:rPr>
              <a:t>saude</a:t>
            </a:r>
            <a:r>
              <a:rPr lang="pt-BR" sz="2400" i="1" dirty="0" smtClean="0">
                <a:cs typeface="Calibri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pt-BR" sz="2400" i="1" dirty="0" smtClean="0">
                <a:cs typeface="Calibri" pitchFamily="34" charset="0"/>
              </a:rPr>
              <a:t> 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Resultados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1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(104); 2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(260)</a:t>
            </a: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		3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(267); 4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(268)</a:t>
            </a:r>
          </a:p>
          <a:p>
            <a:pPr algn="just" eaLnBrk="1" hangingPunct="1"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Meta 4.2:</a:t>
            </a:r>
            <a:r>
              <a:rPr lang="pt-BR" sz="2400" dirty="0" smtClean="0">
                <a:solidFill>
                  <a:srgbClr val="000000"/>
                </a:solidFill>
              </a:rPr>
              <a:t>.</a:t>
            </a:r>
            <a:r>
              <a:rPr lang="es-ES" sz="2400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400" dirty="0" smtClean="0">
                <a:ea typeface="Calibri" pitchFamily="34" charset="0"/>
                <a:cs typeface="Times New Roman" pitchFamily="18" charset="0"/>
              </a:rPr>
              <a:t>Manter ficha de acompanhamento de 100% dos diabéticos cadastrados na unidade de saúde.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Resultados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1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(45); 2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(98)</a:t>
            </a: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		3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(102); 4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(104)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4"/>
          <p:cNvSpPr txBox="1">
            <a:spLocks noChangeArrowheads="1"/>
          </p:cNvSpPr>
          <p:nvPr/>
        </p:nvSpPr>
        <p:spPr bwMode="auto">
          <a:xfrm>
            <a:off x="250825" y="620713"/>
            <a:ext cx="864235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prstClr val="black"/>
                </a:solidFill>
              </a:rPr>
              <a:t>Objetivo 5</a:t>
            </a:r>
            <a:r>
              <a:rPr lang="pt-BR" sz="2400" b="1" dirty="0" smtClean="0"/>
              <a:t>: </a:t>
            </a:r>
            <a:r>
              <a:rPr lang="pt-BR" sz="2400" dirty="0" smtClean="0"/>
              <a:t>Mapear hipertensos e diabéticos de risco para doença cardiovascular.</a:t>
            </a:r>
            <a:endParaRPr lang="pt-BR" sz="2400" dirty="0" smtClean="0">
              <a:solidFill>
                <a:srgbClr val="7F7F7F"/>
              </a:solidFill>
              <a:latin typeface="Century Gothic"/>
              <a:cs typeface="+mn-cs"/>
            </a:endParaRP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Meta 5.1:</a:t>
            </a:r>
            <a:r>
              <a:rPr lang="pt-BR" sz="2400" dirty="0" smtClean="0">
                <a:ea typeface="Calibri" pitchFamily="34" charset="0"/>
                <a:cs typeface="Times New Roman" pitchFamily="18" charset="0"/>
              </a:rPr>
              <a:t> Realizar estratificação do risco cardiovascular em 100% dos hipertensos cadastrados na unidade de saúde.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Resultados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1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(104); 2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(260)</a:t>
            </a: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		3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(267); 4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(268)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Meta 5.2: </a:t>
            </a:r>
            <a:r>
              <a:rPr lang="pt-BR" sz="2400" dirty="0" smtClean="0">
                <a:cs typeface="Calibri" pitchFamily="34" charset="0"/>
              </a:rPr>
              <a:t>Realizar estratificação do risco cardiovascular em 100% dos diabéticos cadastrados na unidade de saúde.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Resultados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1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(45);   2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(98)</a:t>
            </a: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		3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(102); 4 </a:t>
            </a:r>
            <a:r>
              <a:rPr lang="en-US" sz="2400" dirty="0" err="1" smtClean="0">
                <a:solidFill>
                  <a:srgbClr val="000000"/>
                </a:solidFill>
              </a:rPr>
              <a:t>mês</a:t>
            </a:r>
            <a:r>
              <a:rPr lang="en-US" sz="2400" dirty="0" smtClean="0">
                <a:solidFill>
                  <a:srgbClr val="000000"/>
                </a:solidFill>
              </a:rPr>
              <a:t> – 100% (104)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4"/>
          <p:cNvSpPr txBox="1">
            <a:spLocks noChangeArrowheads="1"/>
          </p:cNvSpPr>
          <p:nvPr/>
        </p:nvSpPr>
        <p:spPr bwMode="auto">
          <a:xfrm>
            <a:off x="250825" y="620713"/>
            <a:ext cx="86423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 dirty="0"/>
          </a:p>
          <a:p>
            <a:pPr algn="just"/>
            <a:r>
              <a:rPr lang="pt-BR" sz="2400" b="1" dirty="0">
                <a:solidFill>
                  <a:srgbClr val="000000"/>
                </a:solidFill>
              </a:rPr>
              <a:t>Objetivo 6:</a:t>
            </a:r>
            <a:r>
              <a:rPr lang="pt-BR" sz="2400" b="1" dirty="0">
                <a:solidFill>
                  <a:srgbClr val="7F7F7F"/>
                </a:solidFill>
              </a:rPr>
              <a:t> </a:t>
            </a:r>
            <a:r>
              <a:rPr lang="pt-BR" sz="2400" dirty="0"/>
              <a:t>Promover a saúde de hipertensos e diabéticos</a:t>
            </a:r>
            <a:endParaRPr lang="pt-BR" sz="2400" b="1" dirty="0"/>
          </a:p>
          <a:p>
            <a:pPr algn="just"/>
            <a:endParaRPr lang="pt-BR" sz="2400" b="1" dirty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Meta 6.1</a:t>
            </a:r>
            <a:r>
              <a:rPr lang="pt-BR" sz="2400" dirty="0"/>
              <a:t>: Garantir orientação nutricional sobre alimentação saudável a 100% dos hipertensos.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Resultados</a:t>
            </a:r>
            <a:r>
              <a:rPr lang="en-US" sz="2400" b="1" dirty="0"/>
              <a:t>: </a:t>
            </a:r>
            <a:r>
              <a:rPr lang="en-US" sz="2400" dirty="0"/>
              <a:t>1 </a:t>
            </a:r>
            <a:r>
              <a:rPr lang="en-US" sz="2400" dirty="0" err="1"/>
              <a:t>mês</a:t>
            </a:r>
            <a:r>
              <a:rPr lang="en-US" sz="2400" dirty="0"/>
              <a:t> – 100% (104); 2 </a:t>
            </a:r>
            <a:r>
              <a:rPr lang="en-US" sz="2400" dirty="0" err="1"/>
              <a:t>mês</a:t>
            </a:r>
            <a:r>
              <a:rPr lang="en-US" sz="2400" dirty="0"/>
              <a:t> – 100% (260)</a:t>
            </a:r>
          </a:p>
          <a:p>
            <a:pPr algn="just"/>
            <a:r>
              <a:rPr lang="en-US" sz="2400" dirty="0"/>
              <a:t>		3 </a:t>
            </a:r>
            <a:r>
              <a:rPr lang="en-US" sz="2400" dirty="0" err="1"/>
              <a:t>mês</a:t>
            </a:r>
            <a:r>
              <a:rPr lang="en-US" sz="2400" dirty="0"/>
              <a:t> – 100% (267); 4 </a:t>
            </a:r>
            <a:r>
              <a:rPr lang="en-US" sz="2400" dirty="0" err="1"/>
              <a:t>mês</a:t>
            </a:r>
            <a:r>
              <a:rPr lang="en-US" sz="2400" dirty="0"/>
              <a:t> – 100% (268)</a:t>
            </a:r>
          </a:p>
          <a:p>
            <a:pPr algn="just"/>
            <a:endParaRPr lang="en-US" sz="2400" dirty="0"/>
          </a:p>
          <a:p>
            <a:pPr algn="just"/>
            <a:r>
              <a:rPr lang="pt-BR" sz="2400" b="1" dirty="0"/>
              <a:t>Meta 6.2</a:t>
            </a:r>
            <a:r>
              <a:rPr lang="pt-BR" sz="2400" dirty="0"/>
              <a:t>: Garantir orientação nutricional sobre alimentação saudável a 100% dos diabéticos.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Resultados</a:t>
            </a:r>
            <a:r>
              <a:rPr lang="en-US" sz="2400" b="1" dirty="0"/>
              <a:t>: </a:t>
            </a:r>
            <a:r>
              <a:rPr lang="en-US" sz="2400" dirty="0"/>
              <a:t>1 </a:t>
            </a:r>
            <a:r>
              <a:rPr lang="en-US" sz="2400" dirty="0" err="1"/>
              <a:t>mês</a:t>
            </a:r>
            <a:r>
              <a:rPr lang="en-US" sz="2400" dirty="0"/>
              <a:t> – 100% (45); 2 </a:t>
            </a:r>
            <a:r>
              <a:rPr lang="en-US" sz="2400" dirty="0" err="1"/>
              <a:t>mês</a:t>
            </a:r>
            <a:r>
              <a:rPr lang="en-US" sz="2400" dirty="0"/>
              <a:t> – 100% (98)</a:t>
            </a:r>
          </a:p>
          <a:p>
            <a:pPr algn="just"/>
            <a:r>
              <a:rPr lang="en-US" sz="2400" dirty="0"/>
              <a:t>		3 </a:t>
            </a:r>
            <a:r>
              <a:rPr lang="en-US" sz="2400" dirty="0" err="1"/>
              <a:t>mês</a:t>
            </a:r>
            <a:r>
              <a:rPr lang="en-US" sz="2400" dirty="0"/>
              <a:t> – 100% (102); 4 </a:t>
            </a:r>
            <a:r>
              <a:rPr lang="en-US" sz="2400" dirty="0" err="1"/>
              <a:t>mês</a:t>
            </a:r>
            <a:r>
              <a:rPr lang="en-US" sz="2400" dirty="0"/>
              <a:t> – 100% (104)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4"/>
          <p:cNvSpPr txBox="1">
            <a:spLocks noChangeArrowheads="1"/>
          </p:cNvSpPr>
          <p:nvPr/>
        </p:nvSpPr>
        <p:spPr bwMode="auto">
          <a:xfrm>
            <a:off x="250825" y="620713"/>
            <a:ext cx="86423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 dirty="0"/>
          </a:p>
          <a:p>
            <a:pPr algn="just"/>
            <a:r>
              <a:rPr lang="pt-BR" sz="2400" b="1" dirty="0">
                <a:solidFill>
                  <a:srgbClr val="000000"/>
                </a:solidFill>
              </a:rPr>
              <a:t>Objetivo 6:</a:t>
            </a:r>
            <a:r>
              <a:rPr lang="pt-BR" sz="2400" b="1" dirty="0">
                <a:solidFill>
                  <a:srgbClr val="7F7F7F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Promover a saúde de hipertensos e diabéticos</a:t>
            </a:r>
            <a:endParaRPr lang="pt-BR" sz="2400" b="1" dirty="0">
              <a:solidFill>
                <a:srgbClr val="000000"/>
              </a:solidFill>
            </a:endParaRPr>
          </a:p>
          <a:p>
            <a:pPr algn="just"/>
            <a:endParaRPr lang="pt-BR" sz="2400" b="1" dirty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Meta 6.3</a:t>
            </a:r>
            <a:r>
              <a:rPr lang="pt-BR" sz="2400" dirty="0"/>
              <a:t>: Garantir a orientação em relação à prática regular de atividade física a 100% dos hipertensos.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Resultados</a:t>
            </a:r>
            <a:r>
              <a:rPr lang="en-US" sz="2400" b="1" dirty="0"/>
              <a:t>: </a:t>
            </a:r>
            <a:r>
              <a:rPr lang="en-US" sz="2400" dirty="0"/>
              <a:t>1 </a:t>
            </a:r>
            <a:r>
              <a:rPr lang="en-US" sz="2400" dirty="0" err="1"/>
              <a:t>mês</a:t>
            </a:r>
            <a:r>
              <a:rPr lang="en-US" sz="2400" dirty="0"/>
              <a:t> – 100% (92); 2 </a:t>
            </a:r>
            <a:r>
              <a:rPr lang="en-US" sz="2400" dirty="0" err="1"/>
              <a:t>mês</a:t>
            </a:r>
            <a:r>
              <a:rPr lang="en-US" sz="2400" dirty="0"/>
              <a:t> – 100% (142)</a:t>
            </a:r>
          </a:p>
          <a:p>
            <a:pPr algn="just"/>
            <a:r>
              <a:rPr lang="en-US" sz="2400" dirty="0"/>
              <a:t>		3 </a:t>
            </a:r>
            <a:r>
              <a:rPr lang="en-US" sz="2400" dirty="0" err="1"/>
              <a:t>mês</a:t>
            </a:r>
            <a:r>
              <a:rPr lang="en-US" sz="2400" dirty="0"/>
              <a:t> – 100% (199); 4 </a:t>
            </a:r>
            <a:r>
              <a:rPr lang="en-US" sz="2400" dirty="0" err="1"/>
              <a:t>mês</a:t>
            </a:r>
            <a:r>
              <a:rPr lang="en-US" sz="2400" dirty="0"/>
              <a:t> – 100% (239)</a:t>
            </a:r>
          </a:p>
          <a:p>
            <a:pPr algn="just"/>
            <a:endParaRPr lang="en-US" sz="2400" dirty="0"/>
          </a:p>
          <a:p>
            <a:pPr algn="just"/>
            <a:r>
              <a:rPr lang="pt-BR" sz="2400" b="1" dirty="0"/>
              <a:t>Meta 6.4</a:t>
            </a:r>
            <a:r>
              <a:rPr lang="pt-BR" sz="2400" dirty="0"/>
              <a:t>: Garantir a orientação em relação à prática regular de atividade física a 100% dos diabéticos.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Resultados</a:t>
            </a:r>
            <a:r>
              <a:rPr lang="en-US" sz="2400" b="1" dirty="0"/>
              <a:t>: </a:t>
            </a:r>
            <a:r>
              <a:rPr lang="en-US" sz="2400" dirty="0"/>
              <a:t>1 </a:t>
            </a:r>
            <a:r>
              <a:rPr lang="en-US" sz="2400" dirty="0" err="1"/>
              <a:t>mês</a:t>
            </a:r>
            <a:r>
              <a:rPr lang="en-US" sz="2400" dirty="0"/>
              <a:t> – 100% (31); 2 </a:t>
            </a:r>
            <a:r>
              <a:rPr lang="en-US" sz="2400" dirty="0" err="1"/>
              <a:t>mês</a:t>
            </a:r>
            <a:r>
              <a:rPr lang="en-US" sz="2400" dirty="0"/>
              <a:t> – 100% (50)</a:t>
            </a:r>
          </a:p>
          <a:p>
            <a:pPr algn="just"/>
            <a:r>
              <a:rPr lang="en-US" sz="2400" dirty="0"/>
              <a:t>		3 </a:t>
            </a:r>
            <a:r>
              <a:rPr lang="en-US" sz="2400" dirty="0" err="1"/>
              <a:t>mês</a:t>
            </a:r>
            <a:r>
              <a:rPr lang="en-US" sz="2400" dirty="0"/>
              <a:t> – 100% (72); 4 </a:t>
            </a:r>
            <a:r>
              <a:rPr lang="en-US" sz="2400" dirty="0" err="1"/>
              <a:t>mês</a:t>
            </a:r>
            <a:r>
              <a:rPr lang="en-US" sz="2400" dirty="0"/>
              <a:t> – 100% (90)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4"/>
          <p:cNvSpPr txBox="1">
            <a:spLocks noChangeArrowheads="1"/>
          </p:cNvSpPr>
          <p:nvPr/>
        </p:nvSpPr>
        <p:spPr bwMode="auto">
          <a:xfrm>
            <a:off x="250825" y="620713"/>
            <a:ext cx="86423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 dirty="0"/>
          </a:p>
          <a:p>
            <a:pPr algn="just"/>
            <a:r>
              <a:rPr lang="pt-BR" sz="2400" b="1" dirty="0">
                <a:solidFill>
                  <a:srgbClr val="000000"/>
                </a:solidFill>
              </a:rPr>
              <a:t>Objetivo 6:</a:t>
            </a:r>
            <a:r>
              <a:rPr lang="pt-BR" sz="2400" b="1" dirty="0">
                <a:solidFill>
                  <a:srgbClr val="7F7F7F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Promover a saúde de hipertensos e diabéticos</a:t>
            </a:r>
            <a:endParaRPr lang="pt-BR" sz="2400" b="1" dirty="0">
              <a:solidFill>
                <a:srgbClr val="000000"/>
              </a:solidFill>
            </a:endParaRPr>
          </a:p>
          <a:p>
            <a:pPr algn="just"/>
            <a:endParaRPr lang="pt-BR" sz="2400" b="1" dirty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Meta 6.5</a:t>
            </a:r>
            <a:r>
              <a:rPr lang="pt-BR" sz="2400" dirty="0"/>
              <a:t>: Garantir a orientação sobre os riscos do tabagismo a 100% dos hipertensos.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Resultados</a:t>
            </a:r>
            <a:r>
              <a:rPr lang="en-US" sz="2400" b="1" dirty="0"/>
              <a:t>: </a:t>
            </a:r>
            <a:r>
              <a:rPr lang="en-US" sz="2400" dirty="0"/>
              <a:t>1 </a:t>
            </a:r>
            <a:r>
              <a:rPr lang="en-US" sz="2400" dirty="0" err="1"/>
              <a:t>mês</a:t>
            </a:r>
            <a:r>
              <a:rPr lang="en-US" sz="2400" dirty="0"/>
              <a:t> – 100% (104); 2 </a:t>
            </a:r>
            <a:r>
              <a:rPr lang="en-US" sz="2400" dirty="0" err="1"/>
              <a:t>mês</a:t>
            </a:r>
            <a:r>
              <a:rPr lang="en-US" sz="2400" dirty="0"/>
              <a:t> – 100% (260)</a:t>
            </a:r>
          </a:p>
          <a:p>
            <a:pPr algn="just"/>
            <a:r>
              <a:rPr lang="en-US" sz="2400" dirty="0"/>
              <a:t>		3 </a:t>
            </a:r>
            <a:r>
              <a:rPr lang="en-US" sz="2400" dirty="0" err="1"/>
              <a:t>mês</a:t>
            </a:r>
            <a:r>
              <a:rPr lang="en-US" sz="2400" dirty="0"/>
              <a:t> – 100% (267); 4 </a:t>
            </a:r>
            <a:r>
              <a:rPr lang="en-US" sz="2400" dirty="0" err="1"/>
              <a:t>mês</a:t>
            </a:r>
            <a:r>
              <a:rPr lang="en-US" sz="2400" dirty="0"/>
              <a:t> – 100% (268)</a:t>
            </a:r>
          </a:p>
          <a:p>
            <a:pPr algn="just"/>
            <a:endParaRPr lang="en-US" sz="2400" dirty="0"/>
          </a:p>
          <a:p>
            <a:pPr algn="just"/>
            <a:r>
              <a:rPr lang="pt-BR" sz="2400" b="1" dirty="0"/>
              <a:t>Meta 6.6</a:t>
            </a:r>
            <a:r>
              <a:rPr lang="pt-BR" sz="2400" dirty="0"/>
              <a:t>: Garantir a orientação sobre os riscos do tabagismo a 100% dos diabéticos.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Resultados</a:t>
            </a:r>
            <a:r>
              <a:rPr lang="en-US" sz="2400" b="1" dirty="0"/>
              <a:t>: </a:t>
            </a:r>
            <a:r>
              <a:rPr lang="en-US" sz="2400" dirty="0"/>
              <a:t>1 </a:t>
            </a:r>
            <a:r>
              <a:rPr lang="en-US" sz="2400" dirty="0" err="1"/>
              <a:t>mês</a:t>
            </a:r>
            <a:r>
              <a:rPr lang="en-US" sz="2400" dirty="0"/>
              <a:t> – 100% (45); 2 </a:t>
            </a:r>
            <a:r>
              <a:rPr lang="en-US" sz="2400" dirty="0" err="1"/>
              <a:t>mês</a:t>
            </a:r>
            <a:r>
              <a:rPr lang="en-US" sz="2400" dirty="0"/>
              <a:t> – 100% (98)</a:t>
            </a:r>
          </a:p>
          <a:p>
            <a:pPr algn="just"/>
            <a:r>
              <a:rPr lang="en-US" sz="2400" dirty="0"/>
              <a:t>		3 </a:t>
            </a:r>
            <a:r>
              <a:rPr lang="en-US" sz="2400" dirty="0" err="1"/>
              <a:t>mês</a:t>
            </a:r>
            <a:r>
              <a:rPr lang="en-US" sz="2400" dirty="0"/>
              <a:t> – 100% (102); 4 </a:t>
            </a:r>
            <a:r>
              <a:rPr lang="en-US" sz="2400" dirty="0" err="1"/>
              <a:t>mês</a:t>
            </a:r>
            <a:r>
              <a:rPr lang="en-US" sz="2400" dirty="0"/>
              <a:t> – 100% (104)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4"/>
          <p:cNvSpPr txBox="1">
            <a:spLocks noChangeArrowheads="1"/>
          </p:cNvSpPr>
          <p:nvPr/>
        </p:nvSpPr>
        <p:spPr bwMode="auto">
          <a:xfrm>
            <a:off x="250825" y="620713"/>
            <a:ext cx="86423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 dirty="0"/>
          </a:p>
          <a:p>
            <a:pPr algn="just"/>
            <a:r>
              <a:rPr lang="pt-BR" sz="2400" b="1" dirty="0">
                <a:solidFill>
                  <a:srgbClr val="000000"/>
                </a:solidFill>
              </a:rPr>
              <a:t>Objetivo 6:</a:t>
            </a:r>
            <a:r>
              <a:rPr lang="pt-BR" sz="2400" b="1" dirty="0">
                <a:solidFill>
                  <a:srgbClr val="7F7F7F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Promover a saúde de hipertensos e diabéticos</a:t>
            </a:r>
            <a:endParaRPr lang="pt-BR" sz="2400" b="1" dirty="0">
              <a:solidFill>
                <a:srgbClr val="000000"/>
              </a:solidFill>
            </a:endParaRPr>
          </a:p>
          <a:p>
            <a:pPr algn="just"/>
            <a:endParaRPr lang="pt-BR" sz="2400" b="1" dirty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Meta 6.7</a:t>
            </a:r>
            <a:r>
              <a:rPr lang="pt-BR" sz="2400" dirty="0"/>
              <a:t>: Garantir orientação sobre higiene bucal a 100% dos hipertensos.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Resultados</a:t>
            </a:r>
            <a:r>
              <a:rPr lang="en-US" sz="2400" b="1" dirty="0"/>
              <a:t>: </a:t>
            </a:r>
            <a:r>
              <a:rPr lang="en-US" sz="2400" dirty="0"/>
              <a:t>1 </a:t>
            </a:r>
            <a:r>
              <a:rPr lang="en-US" sz="2400" dirty="0" err="1"/>
              <a:t>mês</a:t>
            </a:r>
            <a:r>
              <a:rPr lang="en-US" sz="2400" dirty="0"/>
              <a:t> – 100% (104); 2 </a:t>
            </a:r>
            <a:r>
              <a:rPr lang="en-US" sz="2400" dirty="0" err="1"/>
              <a:t>mês</a:t>
            </a:r>
            <a:r>
              <a:rPr lang="en-US" sz="2400" dirty="0"/>
              <a:t> – 100% (260)</a:t>
            </a:r>
          </a:p>
          <a:p>
            <a:pPr algn="just"/>
            <a:r>
              <a:rPr lang="en-US" sz="2400" dirty="0"/>
              <a:t>		3 </a:t>
            </a:r>
            <a:r>
              <a:rPr lang="en-US" sz="2400" dirty="0" err="1"/>
              <a:t>mês</a:t>
            </a:r>
            <a:r>
              <a:rPr lang="en-US" sz="2400" dirty="0"/>
              <a:t> – 100% (267); 4 </a:t>
            </a:r>
            <a:r>
              <a:rPr lang="en-US" sz="2400" dirty="0" err="1"/>
              <a:t>mês</a:t>
            </a:r>
            <a:r>
              <a:rPr lang="en-US" sz="2400" dirty="0"/>
              <a:t> – 100% (268)</a:t>
            </a:r>
          </a:p>
          <a:p>
            <a:pPr algn="just"/>
            <a:endParaRPr lang="en-US" sz="2400" dirty="0"/>
          </a:p>
          <a:p>
            <a:pPr algn="just"/>
            <a:r>
              <a:rPr lang="pt-BR" sz="2400" b="1" dirty="0"/>
              <a:t>Meta 6.8</a:t>
            </a:r>
            <a:r>
              <a:rPr lang="pt-BR" sz="2400" dirty="0"/>
              <a:t>: Garantir orientação sobre higiene bucal a 100% dos diabéticos.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Resultados</a:t>
            </a:r>
            <a:r>
              <a:rPr lang="en-US" sz="2400" b="1" dirty="0"/>
              <a:t>: </a:t>
            </a:r>
            <a:r>
              <a:rPr lang="en-US" sz="2400" dirty="0"/>
              <a:t>1 </a:t>
            </a:r>
            <a:r>
              <a:rPr lang="en-US" sz="2400" dirty="0" err="1"/>
              <a:t>mês</a:t>
            </a:r>
            <a:r>
              <a:rPr lang="en-US" sz="2400" dirty="0"/>
              <a:t> – 100% (45); 2 </a:t>
            </a:r>
            <a:r>
              <a:rPr lang="en-US" sz="2400" dirty="0" err="1"/>
              <a:t>mês</a:t>
            </a:r>
            <a:r>
              <a:rPr lang="en-US" sz="2400" dirty="0"/>
              <a:t> – 100% (98)</a:t>
            </a:r>
          </a:p>
          <a:p>
            <a:pPr algn="just"/>
            <a:r>
              <a:rPr lang="en-US" sz="2400" dirty="0"/>
              <a:t>		3 </a:t>
            </a:r>
            <a:r>
              <a:rPr lang="en-US" sz="2400" dirty="0" err="1"/>
              <a:t>mês</a:t>
            </a:r>
            <a:r>
              <a:rPr lang="en-US" sz="2400" dirty="0"/>
              <a:t> – 100% (102); 4 </a:t>
            </a:r>
            <a:r>
              <a:rPr lang="en-US" sz="2400" dirty="0" err="1"/>
              <a:t>mês</a:t>
            </a:r>
            <a:r>
              <a:rPr lang="en-US" sz="2400" dirty="0"/>
              <a:t> – 100% (104)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Algerian" pitchFamily="82" charset="0"/>
                <a:cs typeface="Arial" charset="0"/>
              </a:rPr>
              <a:t>DISCUSSÃO</a:t>
            </a:r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Importância para a equipe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Permitiu qualificar o atendimento dos usuários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Organizar o processo de trabalho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Ao final da intervenção, observa-se que a equipe está mais integrada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cs typeface="Arial" charset="0"/>
              </a:rPr>
              <a:t>DISCUSSÃO</a:t>
            </a: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Algerian" pitchFamily="82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Importância para o serviço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Permitiu organizar o trabalho ao cadastrar e registrar adequadamente os hipertensos e/ou diabéticos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Surgiram novas </a:t>
            </a:r>
            <a:r>
              <a:rPr lang="pt-B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idéias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ao desenvolver as ações de saúde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Contribuiu para melhorar o acolhimento das pessoas tanto quanto seus agendamentos para consultas, estabelecendo a prioridade, segundo a avaliação do risco.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cs typeface="Arial" charset="0"/>
              </a:rPr>
              <a:t>DISCUSSÃO</a:t>
            </a: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Algerian" pitchFamily="82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Importância para a comunidade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Registro adequado dos usuários com HAS e DM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Receberam visitas domiciliares para agendar suas consultas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 Receberam orientações sobre temas de interesse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 Melhora no acompanhamento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- Formação do grupo de hipertensos e/ou diabéticos o qual funciona semanalmente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52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Algerian" pitchFamily="82" charset="0"/>
                <a:cs typeface="Arial" charset="0"/>
              </a:rPr>
              <a:t>INTRODUÇÃO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897437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 DM configura-se hoje como uma epidemia mundial,</a:t>
            </a:r>
            <a:r>
              <a:rPr lang="pt-BR" i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SimSun"/>
              </a:rPr>
              <a:t> </a:t>
            </a:r>
            <a:r>
              <a:rPr lang="pt-BR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SimSun"/>
              </a:rPr>
              <a:t>no </a:t>
            </a:r>
            <a:r>
              <a:rPr lang="pt-BR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SimSun"/>
              </a:rPr>
              <a:t>Brasil 12.054.827 pessoas são portadoras de DM.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Junto com a HAS é responsável pela primeira causa de mortalidade e de hospitalizações, de amputações de membros inferiores.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Representa ainda 62,1% dos diagnósticos primários em pessoas com insuficiência renal crônica submetidas à diálise.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						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BRASIL, 2013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latin typeface="Algerian" pitchFamily="82" charset="0"/>
                <a:cs typeface="Arial" charset="0"/>
              </a:rPr>
              <a:t>REFLEXÃO CRÍTICA SOBRE SEU PROCESSO PESSOAL DE APRENDIZAGEM</a:t>
            </a:r>
            <a:endParaRPr lang="pt-BR" sz="3200" dirty="0" smtClean="0">
              <a:latin typeface="Algerian" pitchFamily="82" charset="0"/>
              <a:cs typeface="Arial" charset="0"/>
            </a:endParaRP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t-BR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Expectativas iniciais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dirty="0" smtClean="0">
                <a:latin typeface="Arial" charset="0"/>
                <a:cs typeface="Arial" charset="0"/>
              </a:rPr>
              <a:t>Boas expectativas iniciais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dirty="0" smtClean="0">
                <a:latin typeface="Arial" charset="0"/>
                <a:cs typeface="Arial" charset="0"/>
              </a:rPr>
              <a:t>Grande desafio enfrentando Ensino a Distância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endParaRPr lang="pt-BR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Dificuldades apresentadas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pt-BR" dirty="0" smtClean="0">
                <a:latin typeface="Arial" charset="0"/>
                <a:cs typeface="Arial" charset="0"/>
              </a:rPr>
              <a:t>-   Dominar o idioma português 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dirty="0" smtClean="0">
                <a:latin typeface="Arial" charset="0"/>
                <a:cs typeface="Arial" charset="0"/>
              </a:rPr>
              <a:t>Rotinas do curso não acompanhadas por um mesmo orientador.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714375"/>
            <a:ext cx="8229600" cy="6143625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pt-BR" dirty="0" smtClean="0"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pt-BR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Significado pessoal do curso de especialização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t-BR" dirty="0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pt-BR" dirty="0" smtClean="0">
                <a:latin typeface="Arial" charset="0"/>
                <a:cs typeface="Arial" charset="0"/>
              </a:rPr>
              <a:t>Avaliação do curso como excelente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dirty="0" smtClean="0">
                <a:latin typeface="Arial" charset="0"/>
                <a:cs typeface="Arial" charset="0"/>
              </a:rPr>
              <a:t> Modalidade do Ensino a Distância bem estruturada e organizada.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dirty="0" smtClean="0">
                <a:latin typeface="Arial" charset="0"/>
                <a:cs typeface="Arial" charset="0"/>
              </a:rPr>
              <a:t>Grande experiência de superação profissional e pessoal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dirty="0" smtClean="0">
                <a:latin typeface="Arial" charset="0"/>
                <a:cs typeface="Arial" charset="0"/>
              </a:rPr>
              <a:t>Conhecimento com maior </a:t>
            </a:r>
            <a:r>
              <a:rPr lang="pt-BR" dirty="0">
                <a:latin typeface="Arial" charset="0"/>
                <a:cs typeface="Arial" charset="0"/>
              </a:rPr>
              <a:t>abordagem das doenças no </a:t>
            </a:r>
            <a:r>
              <a:rPr lang="pt-BR" dirty="0" smtClean="0">
                <a:latin typeface="Arial" charset="0"/>
                <a:cs typeface="Arial" charset="0"/>
              </a:rPr>
              <a:t>Brasil e o funcionamento do SUS no Brasil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pt-BR" dirty="0" smtClean="0">
                <a:latin typeface="Arial" charset="0"/>
                <a:cs typeface="Arial" charset="0"/>
              </a:rPr>
              <a:t>- Boa impressão da forma como fomos orientados para desenvolver o curso. </a:t>
            </a:r>
          </a:p>
          <a:p>
            <a:pPr eaLnBrk="1" hangingPunct="1">
              <a:buFontTx/>
              <a:buChar char="-"/>
              <a:defRPr/>
            </a:pPr>
            <a:endParaRPr lang="pt-BR" dirty="0" smtClean="0"/>
          </a:p>
        </p:txBody>
      </p:sp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539750" y="188913"/>
            <a:ext cx="8208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REFLEXÃO CRÍTICA SOBRE SEU PROCESSO PESSOAL DE APRENDIZAGEM</a:t>
            </a:r>
            <a:endParaRPr lang="pt-BR" sz="2800" dirty="0" smtClean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611188" y="0"/>
            <a:ext cx="8075612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Algerian" pitchFamily="82" charset="0"/>
                <a:cs typeface="Arial" charset="0"/>
              </a:rPr>
              <a:t>REFERÊNCIAS</a:t>
            </a:r>
            <a:endParaRPr lang="pt-BR" sz="4000" dirty="0" smtClean="0">
              <a:latin typeface="Algerian" pitchFamily="82" charset="0"/>
            </a:endParaRPr>
          </a:p>
        </p:txBody>
      </p:sp>
      <p:sp>
        <p:nvSpPr>
          <p:cNvPr id="34819" name="CaixaDeTexto 5"/>
          <p:cNvSpPr txBox="1">
            <a:spLocks noChangeArrowheads="1"/>
          </p:cNvSpPr>
          <p:nvPr/>
        </p:nvSpPr>
        <p:spPr bwMode="auto">
          <a:xfrm>
            <a:off x="611188" y="1484313"/>
            <a:ext cx="79930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/>
              <a:t>BRASIL. Ministério da Saúde. Secretaria de Atenção à Saúde. Departamento de Atenção Básica. Cadernos de Atenção Básica, n. 36. Estratégias para o cuidado da pessoa com doença crônica: </a:t>
            </a:r>
            <a:r>
              <a:rPr lang="pt-BR" sz="2400" b="1" dirty="0"/>
              <a:t>diabetes mellitus</a:t>
            </a:r>
            <a:r>
              <a:rPr lang="pt-BR" sz="2400" dirty="0"/>
              <a:t>. Ministério da Saúde. Brasília: Ministério da Saúde, 2013a.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Brasil. Ministério da Saúde. Secretaria de Atenção à Saúde. Departamento de Atenção Básica. Cadernos de Atenção Básica, n. 37. Estratégias para o cuidado da pessoa com doença crônica: </a:t>
            </a:r>
            <a:r>
              <a:rPr lang="pt-BR" sz="2400" b="1" dirty="0"/>
              <a:t>hipertensão arterial sistêmica.</a:t>
            </a:r>
            <a:r>
              <a:rPr lang="pt-BR" sz="2400" dirty="0"/>
              <a:t> Brasília: Ministério da Saúde, 2013b.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-531813"/>
            <a:ext cx="8505825" cy="1600201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latin typeface="Algerian" pitchFamily="82" charset="0"/>
              </a:rPr>
              <a:t>TRABALHO EM EQUIPE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35843" name="5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12875"/>
            <a:ext cx="7416800" cy="471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088" y="-315913"/>
            <a:ext cx="7797800" cy="1368426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latin typeface="Algerian" pitchFamily="82" charset="0"/>
              </a:rPr>
              <a:t>GRUPO HIPERDIA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36867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125538"/>
            <a:ext cx="763270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OBRIGADA!</a:t>
            </a:r>
            <a:endParaRPr lang="pt-BR" sz="2800" dirty="0" smtClean="0">
              <a:latin typeface="Arial" charset="0"/>
              <a:cs typeface="Arial" charset="0"/>
            </a:endParaRP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pic>
        <p:nvPicPr>
          <p:cNvPr id="46084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14400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1 Rectángulo"/>
          <p:cNvSpPr/>
          <p:nvPr/>
        </p:nvSpPr>
        <p:spPr>
          <a:xfrm>
            <a:off x="3131840" y="5661248"/>
            <a:ext cx="580158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Muito</a:t>
            </a: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54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Obrigada</a:t>
            </a:r>
            <a:endParaRPr lang="es-ES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Algerian" pitchFamily="82" charset="0"/>
                <a:cs typeface="Arial" charset="0"/>
              </a:rPr>
              <a:t>INTRODUÇÃO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36563" y="155733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Roraima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Extensão Superficial 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5.117 </a:t>
            </a:r>
            <a:r>
              <a:rPr lang="pt-BR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km²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Capital: Boa Vista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496.936 habitantes (65,3%)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50 habitantes/Km</a:t>
            </a:r>
            <a:r>
              <a:rPr lang="pt-BR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2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32 UBS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16 CSF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0 NASF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4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Hospitais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2 CAPS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                        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492375"/>
            <a:ext cx="42481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Algerian" pitchFamily="82" charset="0"/>
                <a:cs typeface="Arial" charset="0"/>
              </a:rPr>
              <a:t>INTRODUÇÃO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Unidade Básica  De Saúde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: CAUAMÊ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Área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urbana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: 8.000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pessoas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2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Equipes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de ESF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ESF 1.6: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3.986 Pessoas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Médica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Enfermeira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Téc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Enfermagem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5 ACS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                       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811463"/>
            <a:ext cx="47069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92375"/>
            <a:ext cx="58674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Algerian" pitchFamily="82" charset="0"/>
                <a:cs typeface="Arial" charset="0"/>
              </a:rPr>
              <a:t>INTRODUÇÃO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196974"/>
            <a:ext cx="8715436" cy="5232421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 typeface="Arial" charset="0"/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Situação da ação programática na unidade antes da intervenção:</a:t>
            </a:r>
            <a:endParaRPr lang="pt-BR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-"/>
            </a:pPr>
            <a:r>
              <a:rPr lang="pt-BR" dirty="0" smtClean="0">
                <a:latin typeface="Arial" charset="0"/>
                <a:cs typeface="Arial" charset="0"/>
              </a:rPr>
              <a:t>Não existiam registros adequados e atualizados da cobertura de atenção aos hipertensos e/ou diabéticos na UBS. </a:t>
            </a:r>
          </a:p>
          <a:p>
            <a:pPr algn="just" eaLnBrk="1" hangingPunct="1">
              <a:lnSpc>
                <a:spcPct val="120000"/>
              </a:lnSpc>
              <a:buFontTx/>
              <a:buChar char="-"/>
            </a:pPr>
            <a:r>
              <a:rPr lang="pt-BR" dirty="0" smtClean="0">
                <a:latin typeface="Arial" charset="0"/>
                <a:cs typeface="Arial" charset="0"/>
              </a:rPr>
              <a:t>Somente havia cadastrados 321 usuários com  HAS  e 123 com  DM na equipe. 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pt-BR" dirty="0" smtClean="0">
                <a:latin typeface="Arial" charset="0"/>
                <a:cs typeface="Arial" charset="0"/>
              </a:rPr>
              <a:t>A atenção aos usuários com essas doenças crônicas não estavam estruturadas de forma programática.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en-US" dirty="0" smtClean="0">
                <a:latin typeface="Arial" charset="0"/>
                <a:cs typeface="Arial" charset="0"/>
              </a:rPr>
              <a:t>O </a:t>
            </a:r>
            <a:r>
              <a:rPr lang="pt-BR" dirty="0" smtClean="0">
                <a:latin typeface="Arial" charset="0"/>
                <a:cs typeface="Arial" charset="0"/>
              </a:rPr>
              <a:t>processo</a:t>
            </a:r>
            <a:r>
              <a:rPr lang="en-US" dirty="0" smtClean="0">
                <a:latin typeface="Arial" charset="0"/>
                <a:cs typeface="Arial" charset="0"/>
              </a:rPr>
              <a:t>  de </a:t>
            </a:r>
            <a:r>
              <a:rPr lang="en-US" dirty="0" err="1" smtClean="0">
                <a:latin typeface="Arial" charset="0"/>
                <a:cs typeface="Arial" charset="0"/>
              </a:rPr>
              <a:t>trabalho</a:t>
            </a:r>
            <a:r>
              <a:rPr lang="en-US" dirty="0" smtClean="0">
                <a:latin typeface="Arial" charset="0"/>
                <a:cs typeface="Arial" charset="0"/>
              </a:rPr>
              <a:t>  </a:t>
            </a:r>
            <a:r>
              <a:rPr lang="en-US" dirty="0" err="1" smtClean="0">
                <a:latin typeface="Arial" charset="0"/>
                <a:cs typeface="Arial" charset="0"/>
              </a:rPr>
              <a:t>da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pt-BR" dirty="0" smtClean="0">
                <a:latin typeface="Arial" charset="0"/>
                <a:cs typeface="Arial" charset="0"/>
              </a:rPr>
              <a:t>equipe</a:t>
            </a:r>
            <a:r>
              <a:rPr lang="en-US" dirty="0" smtClean="0">
                <a:latin typeface="Arial" charset="0"/>
                <a:cs typeface="Arial" charset="0"/>
              </a:rPr>
              <a:t>  </a:t>
            </a:r>
            <a:r>
              <a:rPr lang="pt-BR" dirty="0" smtClean="0">
                <a:latin typeface="Arial" charset="0"/>
                <a:cs typeface="Arial" charset="0"/>
              </a:rPr>
              <a:t>não</a:t>
            </a:r>
            <a:r>
              <a:rPr lang="en-US" dirty="0" smtClean="0">
                <a:latin typeface="Arial" charset="0"/>
                <a:cs typeface="Arial" charset="0"/>
              </a:rPr>
              <a:t>  era </a:t>
            </a:r>
            <a:r>
              <a:rPr lang="en-US" dirty="0" err="1" smtClean="0">
                <a:latin typeface="Arial" charset="0"/>
                <a:cs typeface="Arial" charset="0"/>
              </a:rPr>
              <a:t>conhecido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en-US" dirty="0" err="1" smtClean="0">
                <a:latin typeface="Arial" charset="0"/>
                <a:cs typeface="Arial" charset="0"/>
              </a:rPr>
              <a:t>Fragilidades</a:t>
            </a:r>
            <a:r>
              <a:rPr lang="en-US" dirty="0" smtClean="0">
                <a:latin typeface="Arial" charset="0"/>
                <a:cs typeface="Arial" charset="0"/>
              </a:rPr>
              <a:t>  </a:t>
            </a:r>
            <a:r>
              <a:rPr lang="en-US" dirty="0" err="1" smtClean="0">
                <a:latin typeface="Arial" charset="0"/>
                <a:cs typeface="Arial" charset="0"/>
              </a:rPr>
              <a:t>nas</a:t>
            </a:r>
            <a:r>
              <a:rPr lang="en-US" dirty="0" smtClean="0">
                <a:latin typeface="Arial" charset="0"/>
                <a:cs typeface="Arial" charset="0"/>
              </a:rPr>
              <a:t>  </a:t>
            </a:r>
            <a:r>
              <a:rPr lang="en-US" dirty="0" err="1" smtClean="0">
                <a:latin typeface="Arial" charset="0"/>
                <a:cs typeface="Arial" charset="0"/>
              </a:rPr>
              <a:t>ações</a:t>
            </a:r>
            <a:r>
              <a:rPr lang="en-US" dirty="0" smtClean="0">
                <a:latin typeface="Arial" charset="0"/>
                <a:cs typeface="Arial" charset="0"/>
              </a:rPr>
              <a:t> de </a:t>
            </a:r>
            <a:r>
              <a:rPr lang="en-US" dirty="0" err="1" smtClean="0">
                <a:latin typeface="Arial" charset="0"/>
                <a:cs typeface="Arial" charset="0"/>
              </a:rPr>
              <a:t>engajamento</a:t>
            </a:r>
            <a:r>
              <a:rPr lang="en-US" dirty="0" smtClean="0">
                <a:latin typeface="Arial" charset="0"/>
                <a:cs typeface="Arial" charset="0"/>
              </a:rPr>
              <a:t>  </a:t>
            </a:r>
            <a:r>
              <a:rPr lang="en-US" dirty="0" err="1" smtClean="0">
                <a:latin typeface="Arial" charset="0"/>
                <a:cs typeface="Arial" charset="0"/>
              </a:rPr>
              <a:t>público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  <a:endParaRPr lang="pt-BR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Algerian" pitchFamily="82" charset="0"/>
                <a:cs typeface="Arial" charset="0"/>
              </a:rPr>
              <a:t>OBJETIVO Geral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lvl="1" algn="ctr" eaLnBrk="1" hangingPunct="1">
              <a:buFont typeface="Arial" charset="0"/>
              <a:buNone/>
            </a:pPr>
            <a:endParaRPr lang="pt-BR" sz="3200" dirty="0" smtClean="0">
              <a:latin typeface="Arial" charset="0"/>
              <a:cs typeface="Arial" charset="0"/>
            </a:endParaRPr>
          </a:p>
          <a:p>
            <a:pPr lvl="1" algn="ctr" eaLnBrk="1" hangingPunct="1">
              <a:buFont typeface="Arial" charset="0"/>
              <a:buNone/>
            </a:pPr>
            <a:endParaRPr lang="pt-BR" sz="3200" dirty="0" smtClean="0">
              <a:latin typeface="Arial" charset="0"/>
              <a:cs typeface="Arial" charset="0"/>
            </a:endParaRPr>
          </a:p>
          <a:p>
            <a:pPr lvl="1" algn="ctr" eaLnBrk="1" hangingPunct="1">
              <a:buFont typeface="Arial" charset="0"/>
              <a:buNone/>
            </a:pPr>
            <a:r>
              <a:rPr lang="pt-BR" sz="3200" dirty="0" smtClean="0">
                <a:latin typeface="Arial" charset="0"/>
                <a:cs typeface="Arial" charset="0"/>
              </a:rPr>
              <a:t>Melhorar a atenção à saúde dos usuários com HAS e/ou DM na Unidade Básica de Saúde </a:t>
            </a:r>
            <a:r>
              <a:rPr lang="pt-BR" sz="3200" dirty="0" err="1" smtClean="0">
                <a:latin typeface="Arial" charset="0"/>
                <a:cs typeface="Arial" charset="0"/>
              </a:rPr>
              <a:t>Cauame</a:t>
            </a:r>
            <a:r>
              <a:rPr lang="pt-BR" sz="3200" dirty="0" smtClean="0">
                <a:latin typeface="Arial" charset="0"/>
                <a:cs typeface="Arial" charset="0"/>
              </a:rPr>
              <a:t>, Boa Vista/RR</a:t>
            </a:r>
          </a:p>
          <a:p>
            <a:pPr algn="just" eaLnBrk="1" hangingPunct="1">
              <a:lnSpc>
                <a:spcPct val="200000"/>
              </a:lnSpc>
              <a:buFont typeface="Arial" charset="0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latin typeface="Algerian" pitchFamily="82" charset="0"/>
              </a:rPr>
              <a:t>METODOLOGIA</a:t>
            </a:r>
            <a:endParaRPr lang="es-ES" sz="4000" dirty="0">
              <a:latin typeface="Algerian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052736"/>
          <a:ext cx="42484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5724525" y="1341438"/>
            <a:ext cx="3419475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600" b="1" u="sng" dirty="0">
                <a:latin typeface="Arial" pitchFamily="34" charset="0"/>
                <a:cs typeface="Arial" pitchFamily="34" charset="0"/>
              </a:rPr>
              <a:t>Ações realizadas</a:t>
            </a:r>
            <a:r>
              <a:rPr lang="pt-BR" sz="16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Century Gothic"/>
                <a:cs typeface="+mn-cs"/>
              </a:rPr>
              <a:t>Capacitações com toda equipe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1600" dirty="0">
              <a:solidFill>
                <a:schemeClr val="accent6">
                  <a:lumMod val="50000"/>
                </a:schemeClr>
              </a:solidFill>
              <a:latin typeface="Century Gothic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Century Gothic"/>
                <a:cs typeface="+mn-cs"/>
              </a:rPr>
              <a:t>Preenchimento das Fichas espelho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accent6">
                  <a:lumMod val="50000"/>
                </a:schemeClr>
              </a:solidFill>
              <a:latin typeface="Century Gothic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Century Gothic"/>
                <a:cs typeface="+mn-cs"/>
              </a:rPr>
              <a:t>Preenchimento da Planilha de Coleta de dados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accent6">
                  <a:lumMod val="50000"/>
                </a:schemeClr>
              </a:solidFill>
              <a:latin typeface="Century Gothic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Century Gothic"/>
                <a:cs typeface="+mn-cs"/>
              </a:rPr>
              <a:t>Atualização dos dados e monitoramento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accent6">
                  <a:lumMod val="50000"/>
                </a:schemeClr>
              </a:solidFill>
              <a:latin typeface="Century Gothic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Century Gothic"/>
                <a:cs typeface="+mn-cs"/>
              </a:rPr>
              <a:t>Criação do Grupo de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Century Gothic"/>
                <a:cs typeface="+mn-cs"/>
              </a:rPr>
              <a:t>hipertensos e diabéticos</a:t>
            </a:r>
            <a:endParaRPr lang="pt-BR" sz="1600" dirty="0">
              <a:solidFill>
                <a:schemeClr val="accent6">
                  <a:lumMod val="50000"/>
                </a:schemeClr>
              </a:solidFill>
              <a:latin typeface="Century Gothic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8175" y="-60325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latin typeface="Algerian" pitchFamily="82" charset="0"/>
              </a:rPr>
              <a:t>Logística</a:t>
            </a:r>
            <a:endParaRPr lang="es-ES" sz="4000" dirty="0">
              <a:latin typeface="Algerian" pitchFamily="82" charset="0"/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s-E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Protocolos                                     </a:t>
            </a:r>
            <a:r>
              <a:rPr lang="es-E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Fichas-</a:t>
            </a:r>
            <a:r>
              <a:rPr lang="es-ES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espelho</a:t>
            </a: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s-E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s-E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s-E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s-E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E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</a:t>
            </a:r>
            <a:r>
              <a:rPr lang="es-E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Planilha</a:t>
            </a:r>
            <a:r>
              <a:rPr lang="es-E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 coleta de dados  </a:t>
            </a:r>
          </a:p>
        </p:txBody>
      </p:sp>
      <p:pic>
        <p:nvPicPr>
          <p:cNvPr id="12292" name="Imagem 31"/>
          <p:cNvPicPr>
            <a:picLocks noChangeAspect="1" noChangeArrowheads="1"/>
          </p:cNvPicPr>
          <p:nvPr/>
        </p:nvPicPr>
        <p:blipFill>
          <a:blip r:embed="rId2"/>
          <a:srcRect l="18132" t="14682" r="19461" b="6786"/>
          <a:stretch>
            <a:fillRect/>
          </a:stretch>
        </p:blipFill>
        <p:spPr bwMode="auto">
          <a:xfrm>
            <a:off x="4572000" y="1557338"/>
            <a:ext cx="3786213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24000"/>
            <a:ext cx="353377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Imagem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3" y="4221163"/>
            <a:ext cx="4857784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2613</TotalTime>
  <Words>1632</Words>
  <Application>Microsoft Office PowerPoint</Application>
  <PresentationFormat>Apresentação na tela (4:3)</PresentationFormat>
  <Paragraphs>305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Ejecutivo</vt:lpstr>
      <vt:lpstr>      Universidade Federal de Pelotas Departamento de Medicina Social Especialização em Saúde Da Família Turma 8 </vt:lpstr>
      <vt:lpstr>INTRODUÇÃO</vt:lpstr>
      <vt:lpstr>INTRODUÇÃO</vt:lpstr>
      <vt:lpstr>INTRODUÇÃO</vt:lpstr>
      <vt:lpstr>INTRODUÇÃO</vt:lpstr>
      <vt:lpstr>INTRODUÇÃO</vt:lpstr>
      <vt:lpstr>OBJETIVO Geral</vt:lpstr>
      <vt:lpstr>METODOLOGIA</vt:lpstr>
      <vt:lpstr>Logística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Objetivo 2: Melhorar a qualidade da atenção a hipertenso e/ou diabéticos.     Meta 2.7: Realizar avaliação da necessidade de atendimento   odontológico em 100% dos hipertensos.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Apresentação do PowerPoint</vt:lpstr>
      <vt:lpstr>REFLEXÃO CRÍTICA SOBRE SEU PROCESSO PESSOAL DE APRENDIZAGEM</vt:lpstr>
      <vt:lpstr>Apresentação do PowerPoint</vt:lpstr>
      <vt:lpstr>REFERÊNCIAS</vt:lpstr>
      <vt:lpstr>TRABALHO EM EQUIPE</vt:lpstr>
      <vt:lpstr>GRUPO HIPERDIA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Yanet</dc:creator>
  <cp:lastModifiedBy>DIREÇÃO</cp:lastModifiedBy>
  <cp:revision>459</cp:revision>
  <dcterms:created xsi:type="dcterms:W3CDTF">2015-04-07T22:39:53Z</dcterms:created>
  <dcterms:modified xsi:type="dcterms:W3CDTF">2015-10-13T21:55:03Z</dcterms:modified>
</cp:coreProperties>
</file>