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074" autoAdjust="0"/>
    <p:restoredTop sz="94660" autoAdjust="0"/>
  </p:normalViewPr>
  <p:slideViewPr>
    <p:cSldViewPr>
      <p:cViewPr>
        <p:scale>
          <a:sx n="81" d="100"/>
          <a:sy n="81" d="100"/>
        </p:scale>
        <p:origin x="-82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specializa&#231;&#227;o%20UfPel\Unidade%203%20-%20Interven&#231;&#227;o\diario%2013e%20planilhas\Ana%20Beatriz%20-%20Coleta%20de%20dados%20Pre-Nat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specializa&#231;&#227;o%20UfPel\Unidade%203%20-%20Interven&#231;&#227;o\diario%2013e%20planilhas\Ana%20Beatriz%20-%20%20Coleta%20de%20dados%20Puerp&#233;rio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%20Coleta%20de%20dados%20Puerp&#233;rio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%20Coleta%20de%20dados%20Puerp&#233;rio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%20Coleta%20de%20dados%20Puerp&#233;rio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%20Coleta%20de%20dados%20Puerp&#233;ri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atriz\Desktop\PROVAB-%20especializa&#231;&#227;o\Interven&#231;&#227;o%2013\Ana%20Beatriz%20-%20Coleta%20de%20dados%20Pre-Nat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specializa&#231;&#227;o%20UfPel\Unidade%203%20-%20Interven&#231;&#227;o\diario%2013e%20planilhas\Ana%20Beatriz%20-%20Coleta%20de%20dados%20Pre-Nat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Especializa&#231;&#227;o%20UfPel\Unidade%203%20-%20Interven&#231;&#227;o\diario%2013e%20planilhas\Ana%20Beatriz%20-%20Coleta%20de%20dados%20Pre-Nat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1.03125</c:v>
                </c:pt>
                <c:pt idx="1">
                  <c:v>1.125</c:v>
                </c:pt>
                <c:pt idx="2">
                  <c:v>1.0625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23712"/>
        <c:axId val="80325248"/>
      </c:barChart>
      <c:catAx>
        <c:axId val="803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25248"/>
        <c:crosses val="autoZero"/>
        <c:auto val="1"/>
        <c:lblAlgn val="ctr"/>
        <c:lblOffset val="100"/>
        <c:noMultiLvlLbl val="0"/>
      </c:catAx>
      <c:valAx>
        <c:axId val="80325248"/>
        <c:scaling>
          <c:orientation val="minMax"/>
          <c:max val="1.100000000000000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237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47428300671341"/>
          <c:y val="5.6717852797135988E-2"/>
          <c:w val="0.83448041611431478"/>
          <c:h val="0.7773517965426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16448"/>
        <c:axId val="93426432"/>
      </c:barChart>
      <c:catAx>
        <c:axId val="9341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26432"/>
        <c:crosses val="autoZero"/>
        <c:auto val="1"/>
        <c:lblAlgn val="ctr"/>
        <c:lblOffset val="100"/>
        <c:noMultiLvlLbl val="0"/>
      </c:catAx>
      <c:valAx>
        <c:axId val="934264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164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53248"/>
        <c:axId val="78854784"/>
      </c:barChart>
      <c:catAx>
        <c:axId val="788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54784"/>
        <c:crosses val="autoZero"/>
        <c:auto val="1"/>
        <c:lblAlgn val="ctr"/>
        <c:lblOffset val="100"/>
        <c:noMultiLvlLbl val="0"/>
      </c:catAx>
      <c:valAx>
        <c:axId val="788547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532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0</c:v>
                </c:pt>
                <c:pt idx="1">
                  <c:v>0.1388888888888889</c:v>
                </c:pt>
                <c:pt idx="2">
                  <c:v>0.3235294117647079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863744"/>
        <c:axId val="78894208"/>
      </c:barChart>
      <c:catAx>
        <c:axId val="7886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94208"/>
        <c:crosses val="autoZero"/>
        <c:auto val="1"/>
        <c:lblAlgn val="ctr"/>
        <c:lblOffset val="100"/>
        <c:noMultiLvlLbl val="0"/>
      </c:catAx>
      <c:valAx>
        <c:axId val="788942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8637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e puérperas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Indicadores!$D$103:$F$103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Indicadores!$D$104:$F$104</c:f>
              <c:numCache>
                <c:formatCode>0.0%</c:formatCode>
                <c:ptCount val="3"/>
                <c:pt idx="0">
                  <c:v>1</c:v>
                </c:pt>
                <c:pt idx="1">
                  <c:v>0.97222222222222221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42272"/>
        <c:axId val="93543808"/>
      </c:barChart>
      <c:catAx>
        <c:axId val="935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543808"/>
        <c:crosses val="autoZero"/>
        <c:auto val="1"/>
        <c:lblAlgn val="ctr"/>
        <c:lblOffset val="100"/>
        <c:noMultiLvlLbl val="0"/>
      </c:catAx>
      <c:valAx>
        <c:axId val="935438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5422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4560"/>
        <c:axId val="94116096"/>
      </c:barChart>
      <c:catAx>
        <c:axId val="9411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16096"/>
        <c:crosses val="autoZero"/>
        <c:auto val="1"/>
        <c:lblAlgn val="ctr"/>
        <c:lblOffset val="100"/>
        <c:noMultiLvlLbl val="0"/>
      </c:catAx>
      <c:valAx>
        <c:axId val="941160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145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Indicadores!$D$17:$F$17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Indicadores!$D$18:$F$18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25056"/>
        <c:axId val="94151424"/>
      </c:barChart>
      <c:catAx>
        <c:axId val="9412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51424"/>
        <c:crosses val="autoZero"/>
        <c:auto val="1"/>
        <c:lblAlgn val="ctr"/>
        <c:lblOffset val="100"/>
        <c:noMultiLvlLbl val="0"/>
      </c:catAx>
      <c:valAx>
        <c:axId val="941514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250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Indicadores!$D$17:$F$17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Indicadores!$D$18:$F$18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89056"/>
        <c:axId val="94190592"/>
      </c:barChart>
      <c:catAx>
        <c:axId val="941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90592"/>
        <c:crosses val="autoZero"/>
        <c:auto val="1"/>
        <c:lblAlgn val="ctr"/>
        <c:lblOffset val="100"/>
        <c:noMultiLvlLbl val="0"/>
      </c:catAx>
      <c:valAx>
        <c:axId val="941905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1890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Indicadores!$D$17:$F$17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Indicadores!$D$18:$F$18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10784"/>
        <c:axId val="94312320"/>
      </c:barChart>
      <c:catAx>
        <c:axId val="943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12320"/>
        <c:crosses val="autoZero"/>
        <c:auto val="1"/>
        <c:lblAlgn val="ctr"/>
        <c:lblOffset val="100"/>
        <c:noMultiLvlLbl val="0"/>
      </c:catAx>
      <c:valAx>
        <c:axId val="94312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107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Indicadores!$D$17:$F$17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Indicadores!$D$18:$F$18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29856"/>
        <c:axId val="94339840"/>
      </c:barChart>
      <c:catAx>
        <c:axId val="9432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39840"/>
        <c:crosses val="autoZero"/>
        <c:auto val="1"/>
        <c:lblAlgn val="ctr"/>
        <c:lblOffset val="100"/>
        <c:noMultiLvlLbl val="0"/>
      </c:catAx>
      <c:valAx>
        <c:axId val="943398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3298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0.78787878787878785</c:v>
                </c:pt>
                <c:pt idx="1">
                  <c:v>0.80555555555555569</c:v>
                </c:pt>
                <c:pt idx="2">
                  <c:v>0.79411764705882371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79264"/>
        <c:axId val="80381056"/>
      </c:barChart>
      <c:catAx>
        <c:axId val="8037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81056"/>
        <c:crosses val="autoZero"/>
        <c:auto val="1"/>
        <c:lblAlgn val="ctr"/>
        <c:lblOffset val="100"/>
        <c:noMultiLvlLbl val="0"/>
      </c:catAx>
      <c:valAx>
        <c:axId val="803810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noFill/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3792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1612863190701"/>
          <c:y val="8.1511109516777369E-2"/>
          <c:w val="0.84722924385899967"/>
          <c:h val="0.81698722739384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0.60606060606060663</c:v>
                </c:pt>
                <c:pt idx="1">
                  <c:v>0.58333333333333337</c:v>
                </c:pt>
                <c:pt idx="2">
                  <c:v>0.70588235294117663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06400"/>
        <c:axId val="80407936"/>
      </c:barChart>
      <c:catAx>
        <c:axId val="804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07936"/>
        <c:crosses val="autoZero"/>
        <c:auto val="1"/>
        <c:lblAlgn val="ctr"/>
        <c:lblOffset val="100"/>
        <c:noMultiLvlLbl val="0"/>
      </c:catAx>
      <c:valAx>
        <c:axId val="80407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064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9.0909090909091064E-2</c:v>
                </c:pt>
                <c:pt idx="1">
                  <c:v>8.3333333333333343E-2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863616"/>
        <c:axId val="80865152"/>
      </c:barChart>
      <c:catAx>
        <c:axId val="8086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65152"/>
        <c:crosses val="autoZero"/>
        <c:auto val="1"/>
        <c:lblAlgn val="ctr"/>
        <c:lblOffset val="100"/>
        <c:noMultiLvlLbl val="0"/>
      </c:catAx>
      <c:valAx>
        <c:axId val="808651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636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Indicadores!$D$27:$F$27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Indicadores!$D$28:$F$28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31744"/>
        <c:axId val="80441728"/>
      </c:barChart>
      <c:catAx>
        <c:axId val="8043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41728"/>
        <c:crosses val="autoZero"/>
        <c:auto val="1"/>
        <c:lblAlgn val="ctr"/>
        <c:lblOffset val="100"/>
        <c:noMultiLvlLbl val="0"/>
      </c:catAx>
      <c:valAx>
        <c:axId val="804417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317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59648"/>
        <c:axId val="80461184"/>
      </c:barChart>
      <c:catAx>
        <c:axId val="804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61184"/>
        <c:crosses val="autoZero"/>
        <c:auto val="1"/>
        <c:lblAlgn val="ctr"/>
        <c:lblOffset val="100"/>
        <c:noMultiLvlLbl val="0"/>
      </c:catAx>
      <c:valAx>
        <c:axId val="804611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596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0.60606060606060663</c:v>
                </c:pt>
                <c:pt idx="1">
                  <c:v>0.6388888888888905</c:v>
                </c:pt>
                <c:pt idx="2">
                  <c:v>0.91176470588235126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90880"/>
        <c:axId val="93292416"/>
      </c:barChart>
      <c:catAx>
        <c:axId val="932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92416"/>
        <c:crosses val="autoZero"/>
        <c:auto val="1"/>
        <c:lblAlgn val="ctr"/>
        <c:lblOffset val="100"/>
        <c:noMultiLvlLbl val="0"/>
      </c:catAx>
      <c:valAx>
        <c:axId val="932924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908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0.51515151515151514</c:v>
                </c:pt>
                <c:pt idx="1">
                  <c:v>0.5</c:v>
                </c:pt>
                <c:pt idx="2">
                  <c:v>0.82352941176470584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77888"/>
        <c:axId val="93491968"/>
      </c:barChart>
      <c:catAx>
        <c:axId val="9347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91968"/>
        <c:crosses val="autoZero"/>
        <c:auto val="1"/>
        <c:lblAlgn val="ctr"/>
        <c:lblOffset val="100"/>
        <c:noMultiLvlLbl val="0"/>
      </c:catAx>
      <c:valAx>
        <c:axId val="934919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4778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3188305343201"/>
          <c:y val="8.6060303063969307E-2"/>
          <c:w val="0.84782774995858112"/>
          <c:h val="0.80677315315133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93664"/>
        <c:axId val="93395200"/>
      </c:barChart>
      <c:catAx>
        <c:axId val="9339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395200"/>
        <c:crosses val="autoZero"/>
        <c:auto val="1"/>
        <c:lblAlgn val="ctr"/>
        <c:lblOffset val="100"/>
        <c:noMultiLvlLbl val="0"/>
      </c:catAx>
      <c:valAx>
        <c:axId val="933952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3936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E62444-8B8C-4DB6-879C-ECCE03749F85}" type="datetimeFigureOut">
              <a:rPr lang="pt-BR" smtClean="0"/>
              <a:t>30/01/2015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4DCEEC-C2F1-4EEA-BBB4-D7491B8D3D9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0906" y="404664"/>
            <a:ext cx="7772400" cy="1470025"/>
          </a:xfrm>
        </p:spPr>
        <p:txBody>
          <a:bodyPr>
            <a:normAutofit/>
          </a:bodyPr>
          <a:lstStyle/>
          <a:p>
            <a:r>
              <a:rPr lang="pt-BR" sz="2000" b="1" dirty="0"/>
              <a:t>UNIVERSIDADE ABERTA DO SUS – UNASUS</a:t>
            </a:r>
            <a:br>
              <a:rPr lang="pt-BR" sz="2000" b="1" dirty="0"/>
            </a:br>
            <a:r>
              <a:rPr lang="pt-BR" sz="2000" b="1" dirty="0"/>
              <a:t>UNIVERSIDADE FEDERAL DE PELOTAS</a:t>
            </a:r>
            <a:br>
              <a:rPr lang="pt-BR" sz="2000" b="1" dirty="0"/>
            </a:br>
            <a:r>
              <a:rPr lang="pt-BR" sz="2000" b="1" dirty="0"/>
              <a:t>ESPECIALIZAÇÃO EM SAÚDE DA FAMÍLIA</a:t>
            </a:r>
            <a:br>
              <a:rPr lang="pt-BR" sz="2000" b="1" dirty="0"/>
            </a:br>
            <a:r>
              <a:rPr lang="pt-BR" sz="2000" dirty="0"/>
              <a:t>MODALIDADE À DISTÂNCIA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2627" y="270892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MELHORIA DA ASSISTÊNCIA AO PRÉ-NATAL E PUERPÉRIO NA UNIDADE BÁSICA DE SAÚDE DE VALE DOURADO, NATAL/RN</a:t>
            </a:r>
            <a:endParaRPr lang="pt-BR" dirty="0">
              <a:solidFill>
                <a:schemeClr val="accent1"/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04664"/>
            <a:ext cx="1323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499992" y="43651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Ana Beatriz Oliveira Germano</a:t>
            </a:r>
          </a:p>
          <a:p>
            <a:r>
              <a:rPr lang="pt-BR" b="1" dirty="0" smtClean="0"/>
              <a:t>Orientadora: Ivone Andreatta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15816" y="616530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Natal, 03 de Fevereiro 2015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525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064" y="18864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6064" y="1616151"/>
            <a:ext cx="8183880" cy="4187952"/>
          </a:xfrm>
        </p:spPr>
        <p:txBody>
          <a:bodyPr/>
          <a:lstStyle/>
          <a:p>
            <a:r>
              <a:rPr lang="pt-BR" sz="2000" b="1" dirty="0" smtClean="0"/>
              <a:t>Meta 2 : </a:t>
            </a:r>
            <a:r>
              <a:rPr lang="pt-BR" sz="2000" dirty="0"/>
              <a:t>Garantir a 100% das gestantes o ingresso no primeiro trimestre de gestação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63482664"/>
              </p:ext>
            </p:extLst>
          </p:nvPr>
        </p:nvGraphicFramePr>
        <p:xfrm>
          <a:off x="2195736" y="2636912"/>
          <a:ext cx="4622289" cy="241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91680" y="5157192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2 Proporção de gestantes captadas no primeiro trimestre de gestação, UBS de Vale Dourado, Natal/RN, 2014</a:t>
            </a:r>
            <a:endParaRPr lang="pt-BR" sz="1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53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" y="332656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0060" y="1412776"/>
            <a:ext cx="8183880" cy="4187952"/>
          </a:xfrm>
        </p:spPr>
        <p:txBody>
          <a:bodyPr/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3: </a:t>
            </a:r>
            <a:r>
              <a:rPr lang="pt-BR" sz="2000" dirty="0"/>
              <a:t>Realizar pelo menos um exame ginecológico em 100% das gestantes durante o pré-natal.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51486901"/>
              </p:ext>
            </p:extLst>
          </p:nvPr>
        </p:nvGraphicFramePr>
        <p:xfrm>
          <a:off x="2051720" y="2420888"/>
          <a:ext cx="485762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47664" y="5301208"/>
            <a:ext cx="604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3</a:t>
            </a:r>
            <a:r>
              <a:rPr lang="pt-BR" sz="1200" b="1" dirty="0" smtClean="0"/>
              <a:t> </a:t>
            </a:r>
            <a:r>
              <a:rPr lang="pt-BR" sz="1200" b="1" dirty="0"/>
              <a:t>Proporção de gestantes com pelo menos um exame ginecológico por trimestre, UBS de Vale Dourado, Natal/RN, 2014</a:t>
            </a:r>
            <a:endParaRPr lang="pt-BR" sz="1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0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068" y="116632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068" y="1484784"/>
            <a:ext cx="8183880" cy="4187952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Meta 4 : </a:t>
            </a:r>
            <a:r>
              <a:rPr lang="pt-BR" sz="2000" dirty="0"/>
              <a:t>Realizar pelo menos um exame de mamas em mais de 100% das gestantes durante o pré-natal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7792243"/>
              </p:ext>
            </p:extLst>
          </p:nvPr>
        </p:nvGraphicFramePr>
        <p:xfrm>
          <a:off x="2325052" y="2277110"/>
          <a:ext cx="4767228" cy="27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19672" y="515719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</a:t>
            </a:r>
            <a:r>
              <a:rPr lang="pt-BR" sz="1200" b="1" dirty="0" smtClean="0"/>
              <a:t>4 Proporção </a:t>
            </a:r>
            <a:r>
              <a:rPr lang="pt-BR" sz="1200" b="1" dirty="0"/>
              <a:t>de gestantes com pelo menos um exame das mamas durante o pré-natal, UBS de Vale Dourado, Natal/RN, 2014</a:t>
            </a:r>
            <a:endParaRPr lang="pt-BR" sz="1200" dirty="0"/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8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076" y="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187952"/>
          </a:xfrm>
        </p:spPr>
        <p:txBody>
          <a:bodyPr>
            <a:normAutofit/>
          </a:bodyPr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5: </a:t>
            </a:r>
            <a:r>
              <a:rPr lang="pt-BR" sz="2000" dirty="0"/>
              <a:t>Garantir a 100% das gestantes a solicitação de exames laboratoriais de </a:t>
            </a:r>
            <a:r>
              <a:rPr lang="pt-BR" sz="2000" dirty="0" smtClean="0"/>
              <a:t>acordo </a:t>
            </a:r>
            <a:r>
              <a:rPr lang="pt-BR" sz="2000" dirty="0"/>
              <a:t>com protocolo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81192664"/>
              </p:ext>
            </p:extLst>
          </p:nvPr>
        </p:nvGraphicFramePr>
        <p:xfrm>
          <a:off x="2051720" y="2348880"/>
          <a:ext cx="4821138" cy="262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63688" y="515719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5</a:t>
            </a:r>
            <a:r>
              <a:rPr lang="pt-BR" sz="1200" b="1" dirty="0" smtClean="0"/>
              <a:t> </a:t>
            </a:r>
            <a:r>
              <a:rPr lang="pt-BR" sz="1200" b="1" dirty="0"/>
              <a:t>Proporção de gestantes com solicitação de exames laboratoriais de acordo com o protocolo, UBS de Vale Dourado, Natal/RN, 2014</a:t>
            </a:r>
            <a:endParaRPr lang="pt-BR" sz="1200" dirty="0"/>
          </a:p>
          <a:p>
            <a:pPr algn="just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099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072" y="274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8072" y="1412776"/>
            <a:ext cx="8183880" cy="4187952"/>
          </a:xfrm>
        </p:spPr>
        <p:txBody>
          <a:bodyPr>
            <a:normAutofit/>
          </a:bodyPr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6: </a:t>
            </a:r>
            <a:r>
              <a:rPr lang="pt-BR" sz="2000" dirty="0"/>
              <a:t>Garantir a 100% das gestantes a prescrição de suplementação de sulfato ferroso e ácido fólico conforme protocolo.</a:t>
            </a: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95658716"/>
              </p:ext>
            </p:extLst>
          </p:nvPr>
        </p:nvGraphicFramePr>
        <p:xfrm>
          <a:off x="2123728" y="2420888"/>
          <a:ext cx="4666009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475656" y="544522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6</a:t>
            </a:r>
            <a:r>
              <a:rPr lang="pt-BR" sz="1200" b="1" dirty="0" smtClean="0"/>
              <a:t> </a:t>
            </a:r>
            <a:r>
              <a:rPr lang="pt-BR" sz="1200" b="1" dirty="0"/>
              <a:t>Proporção de gestantes com prescrição de suplementação de sulfato ferroso e ácido fólico, UBS de Vale Dourado, Natal/RN, 2014</a:t>
            </a:r>
            <a:endParaRPr lang="pt-BR" sz="1200" dirty="0"/>
          </a:p>
          <a:p>
            <a:pPr algn="just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722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59166"/>
              </p:ext>
            </p:extLst>
          </p:nvPr>
        </p:nvGraphicFramePr>
        <p:xfrm>
          <a:off x="1547664" y="2852936"/>
          <a:ext cx="561662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19672" y="485651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7</a:t>
            </a:r>
            <a:r>
              <a:rPr lang="pt-BR" sz="1200" b="1" dirty="0" smtClean="0"/>
              <a:t> </a:t>
            </a:r>
            <a:r>
              <a:rPr lang="pt-BR" sz="1200" b="1" dirty="0"/>
              <a:t>Proporção de gestantes com  o esquema da vacina </a:t>
            </a:r>
            <a:r>
              <a:rPr lang="pt-BR" sz="1200" b="1" dirty="0" err="1"/>
              <a:t>anti-tetânica</a:t>
            </a:r>
            <a:r>
              <a:rPr lang="pt-BR" sz="1200" b="1" dirty="0"/>
              <a:t> completo, UBS de Vale Dourado, Natal/RN, 2014</a:t>
            </a:r>
            <a:endParaRPr lang="pt-BR" sz="1200" dirty="0"/>
          </a:p>
          <a:p>
            <a:pPr algn="just"/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1556792"/>
            <a:ext cx="6984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7: </a:t>
            </a:r>
            <a:r>
              <a:rPr lang="pt-BR" sz="2000" dirty="0"/>
              <a:t>Garantir que 100% das gestantes completem o esquema da vacina antitetânica.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07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064" y="116632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6064" y="1412776"/>
            <a:ext cx="8183880" cy="4187952"/>
          </a:xfrm>
        </p:spPr>
        <p:txBody>
          <a:bodyPr/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8: </a:t>
            </a:r>
            <a:r>
              <a:rPr lang="pt-BR" sz="2000" dirty="0"/>
              <a:t>Garantir que 100% das gestantes completem o esquema da vacina de Hepatite B.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86756499"/>
              </p:ext>
            </p:extLst>
          </p:nvPr>
        </p:nvGraphicFramePr>
        <p:xfrm>
          <a:off x="2123728" y="2348880"/>
          <a:ext cx="458634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19672" y="502332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8</a:t>
            </a:r>
            <a:r>
              <a:rPr lang="pt-BR" sz="1200" b="1" dirty="0" smtClean="0"/>
              <a:t> </a:t>
            </a:r>
            <a:r>
              <a:rPr lang="pt-BR" sz="1200" b="1" dirty="0"/>
              <a:t>Proporção de gestantes com o esquema da vacina de Hepatite B completo, UBS de Vale Dourado, Natal/RN, 2014</a:t>
            </a:r>
            <a:endParaRPr lang="pt-BR" sz="12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860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068" y="18864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068" y="1412776"/>
            <a:ext cx="8183880" cy="4187952"/>
          </a:xfrm>
        </p:spPr>
        <p:txBody>
          <a:bodyPr/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9: </a:t>
            </a:r>
            <a:r>
              <a:rPr lang="pt-BR" sz="2000" dirty="0"/>
              <a:t>Realizar registros de forma adequada, de todas as ações realizadas em prontuário específico para mais de 100% das gestantes.</a:t>
            </a:r>
          </a:p>
          <a:p>
            <a:endParaRPr lang="pt-BR" b="1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02465746"/>
              </p:ext>
            </p:extLst>
          </p:nvPr>
        </p:nvGraphicFramePr>
        <p:xfrm>
          <a:off x="2123728" y="2564904"/>
          <a:ext cx="47321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91680" y="515719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9</a:t>
            </a:r>
            <a:r>
              <a:rPr lang="pt-BR" sz="1200" b="1" dirty="0" smtClean="0"/>
              <a:t> </a:t>
            </a:r>
            <a:r>
              <a:rPr lang="pt-BR" sz="1200" b="1" dirty="0"/>
              <a:t>Proporção de gestantes com registro na ficha espelho de pré-natal/vacinação, UBS de Vale Dourado, Natal/RN, 2014</a:t>
            </a:r>
            <a:endParaRPr lang="pt-BR" sz="1200" dirty="0"/>
          </a:p>
          <a:p>
            <a:pPr algn="just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6190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4187952"/>
          </a:xfrm>
        </p:spPr>
        <p:txBody>
          <a:bodyPr>
            <a:normAutofit/>
          </a:bodyPr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10: </a:t>
            </a:r>
            <a:r>
              <a:rPr lang="pt-BR" sz="2000" dirty="0"/>
              <a:t>Avaliar risco gestacional em 100% das gestantes acompanhadas.</a:t>
            </a: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57711851"/>
              </p:ext>
            </p:extLst>
          </p:nvPr>
        </p:nvGraphicFramePr>
        <p:xfrm>
          <a:off x="2195736" y="2420888"/>
          <a:ext cx="460870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79712" y="5085184"/>
            <a:ext cx="59046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</a:t>
            </a:r>
            <a:r>
              <a:rPr lang="pt-BR" sz="1200" b="1" dirty="0" smtClean="0"/>
              <a:t>10 </a:t>
            </a:r>
            <a:r>
              <a:rPr lang="pt-BR" sz="1200" b="1" dirty="0"/>
              <a:t>Proporção de gestantes com avaliação de risco gestacional, UBS de Vale Dourado, Natal/RN, 2014</a:t>
            </a:r>
            <a:endParaRPr lang="pt-BR" sz="1200" dirty="0"/>
          </a:p>
          <a:p>
            <a:r>
              <a:rPr lang="pt-BR" sz="1600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8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088" y="116632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820"/>
            <a:ext cx="8183880" cy="4187952"/>
          </a:xfrm>
        </p:spPr>
        <p:txBody>
          <a:bodyPr/>
          <a:lstStyle/>
          <a:p>
            <a:r>
              <a:rPr lang="pt-BR" sz="2000" b="1" dirty="0" smtClean="0"/>
              <a:t>Meta 11</a:t>
            </a:r>
            <a:r>
              <a:rPr lang="pt-BR" sz="2000" dirty="0" smtClean="0"/>
              <a:t>: Realizar </a:t>
            </a:r>
            <a:r>
              <a:rPr lang="pt-BR" sz="2000" dirty="0"/>
              <a:t>avaliação da prioridade de atendimento odontológico em mais de 100% das gestantes cadastradas na unidade de saúde.</a:t>
            </a:r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1680" y="5229200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</a:t>
            </a:r>
            <a:r>
              <a:rPr lang="pt-BR" sz="1200" b="1" dirty="0" smtClean="0"/>
              <a:t>11 </a:t>
            </a:r>
            <a:r>
              <a:rPr lang="pt-BR" sz="1200" b="1" dirty="0"/>
              <a:t>Proporção de gestantes com avaliação de necessidade de atendimento odontológico, UBS de Vale Dourado, Natal/RN, 2014</a:t>
            </a:r>
            <a:endParaRPr lang="pt-BR" sz="1200" dirty="0"/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48698505"/>
              </p:ext>
            </p:extLst>
          </p:nvPr>
        </p:nvGraphicFramePr>
        <p:xfrm>
          <a:off x="2195736" y="2708920"/>
          <a:ext cx="455624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4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/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Importância</a:t>
            </a:r>
          </a:p>
          <a:p>
            <a:endParaRPr lang="pt-BR" dirty="0" smtClean="0"/>
          </a:p>
          <a:p>
            <a:r>
              <a:rPr lang="pt-BR" dirty="0" smtClean="0"/>
              <a:t>Caracterização do município</a:t>
            </a:r>
          </a:p>
          <a:p>
            <a:endParaRPr lang="pt-BR" dirty="0" smtClean="0"/>
          </a:p>
          <a:p>
            <a:r>
              <a:rPr lang="pt-BR" dirty="0" smtClean="0"/>
              <a:t>Caracterização da Unidade Básica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1026" name="Picture 2" descr="https://fbcdn-sphotos-f-a.akamaihd.net/hphotos-ak-xfa1/v/t1.0-9/293850_118121261665461_315679961_n.jpg?oh=80505560cc7d01404ca0e27a45c1e017&amp;oe=5557B273&amp;__gda__=1433265869_d7b9f4b71c3276cdc55ee67c527d1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2952328" cy="1995940"/>
          </a:xfrm>
          <a:prstGeom prst="rect">
            <a:avLst/>
          </a:prstGeom>
          <a:noFill/>
          <a:effectLst>
            <a:glow rad="177800">
              <a:schemeClr val="tx1">
                <a:alpha val="38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822" y="1340768"/>
            <a:ext cx="8183880" cy="4187952"/>
          </a:xfrm>
        </p:spPr>
        <p:txBody>
          <a:bodyPr/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12: </a:t>
            </a:r>
            <a:r>
              <a:rPr lang="pt-BR" sz="2000" dirty="0"/>
              <a:t>Garantir a primeira consulta odontológica programática para 100% das gestantes cadastradas</a:t>
            </a:r>
            <a:r>
              <a:rPr lang="pt-BR" sz="2000" b="1" dirty="0"/>
              <a:t>. </a:t>
            </a:r>
            <a:endParaRPr lang="pt-BR" sz="2000" dirty="0"/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6414" y="5085184"/>
            <a:ext cx="6457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</a:t>
            </a:r>
            <a:r>
              <a:rPr lang="pt-BR" sz="1200" b="1" dirty="0" smtClean="0"/>
              <a:t>12 </a:t>
            </a:r>
            <a:r>
              <a:rPr lang="pt-BR" sz="1200" b="1" dirty="0"/>
              <a:t>Proporção de gestantes com primeira consulta odontológica programática, UBS de Vale Dourado, Natal/RN, 2014</a:t>
            </a:r>
            <a:endParaRPr lang="pt-BR" sz="1200" dirty="0"/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523868190"/>
              </p:ext>
            </p:extLst>
          </p:nvPr>
        </p:nvGraphicFramePr>
        <p:xfrm>
          <a:off x="2367298" y="2276872"/>
          <a:ext cx="4382928" cy="264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3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/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13:</a:t>
            </a:r>
            <a:r>
              <a:rPr lang="pt-BR" sz="2000" dirty="0" smtClean="0"/>
              <a:t> </a:t>
            </a:r>
            <a:r>
              <a:rPr lang="pt-BR" sz="2000" dirty="0"/>
              <a:t>Dar orientações para 100% das gestantes e puérperas com primeira consulta odontológica em relação a sua higiene bucal.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52292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Figura </a:t>
            </a:r>
            <a:r>
              <a:rPr lang="pt-BR" sz="1200" b="1" dirty="0" smtClean="0"/>
              <a:t>13 </a:t>
            </a:r>
            <a:r>
              <a:rPr lang="pt-BR" sz="1200" b="1" dirty="0"/>
              <a:t>Proporção de gestantes e puérperas com orientação sobre higiene bucal, UBS de Vale Dourado, Natal/RN, 2014</a:t>
            </a:r>
            <a:endParaRPr lang="pt-BR" sz="1200" dirty="0"/>
          </a:p>
          <a:p>
            <a:endParaRPr lang="pt-BR" sz="1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31473098"/>
              </p:ext>
            </p:extLst>
          </p:nvPr>
        </p:nvGraphicFramePr>
        <p:xfrm>
          <a:off x="2153476" y="2636912"/>
          <a:ext cx="4765040" cy="245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4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292" y="18864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292" y="1572877"/>
            <a:ext cx="8183880" cy="4187952"/>
          </a:xfrm>
        </p:spPr>
        <p:txBody>
          <a:bodyPr/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14</a:t>
            </a:r>
            <a:r>
              <a:rPr lang="pt-BR" sz="2000" dirty="0" smtClean="0"/>
              <a:t>: </a:t>
            </a:r>
            <a:r>
              <a:rPr lang="pt-BR" sz="2000" dirty="0"/>
              <a:t>Garantir a 95% das puérperas cadastradas no programa de Pré-Natal e Puerpério da Unidade de Saúde consulta puerperal antes dos 42 dias após o parto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7664" y="537063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Figura </a:t>
            </a:r>
            <a:r>
              <a:rPr lang="pt-BR" sz="1200" b="1" dirty="0" smtClean="0"/>
              <a:t>14 </a:t>
            </a:r>
            <a:r>
              <a:rPr lang="pt-BR" sz="1200" b="1" dirty="0"/>
              <a:t>Proporção de puérperas com consulta até 42 dias após o parto, UBS de Vale Dourado, Natal/RN, 2014</a:t>
            </a:r>
            <a:endParaRPr lang="pt-BR" sz="1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26918231"/>
              </p:ext>
            </p:extLst>
          </p:nvPr>
        </p:nvGraphicFramePr>
        <p:xfrm>
          <a:off x="2173796" y="2852936"/>
          <a:ext cx="4630452" cy="229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8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1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187952"/>
          </a:xfrm>
        </p:spPr>
        <p:txBody>
          <a:bodyPr/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15: </a:t>
            </a:r>
            <a:r>
              <a:rPr lang="pt-BR" sz="2000" dirty="0"/>
              <a:t>Examinar as mamas em 100% das puérperas cadastradas no Programa.</a:t>
            </a:r>
          </a:p>
          <a:p>
            <a:r>
              <a:rPr lang="pt-BR" sz="2000" b="1" dirty="0"/>
              <a:t>Meta </a:t>
            </a:r>
            <a:r>
              <a:rPr lang="pt-BR" sz="2000" b="1" dirty="0" smtClean="0"/>
              <a:t>16: </a:t>
            </a:r>
            <a:r>
              <a:rPr lang="pt-BR" sz="2000" dirty="0"/>
              <a:t>Examinar o abdome em 100% das puérperas cadastradas no Programa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07251711"/>
              </p:ext>
            </p:extLst>
          </p:nvPr>
        </p:nvGraphicFramePr>
        <p:xfrm>
          <a:off x="1979712" y="2852936"/>
          <a:ext cx="5040560" cy="213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259632" y="508518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</a:t>
            </a:r>
            <a:r>
              <a:rPr lang="pt-BR" sz="1200" b="1" dirty="0" smtClean="0"/>
              <a:t>15 </a:t>
            </a:r>
            <a:r>
              <a:rPr lang="pt-BR" sz="1200" b="1" dirty="0"/>
              <a:t>Proporção de puérperas que tiveram as mamas </a:t>
            </a:r>
            <a:r>
              <a:rPr lang="pt-BR" sz="1200" b="1" dirty="0" smtClean="0"/>
              <a:t>e abdome examinados</a:t>
            </a:r>
            <a:r>
              <a:rPr lang="pt-BR" sz="1200" b="1" dirty="0"/>
              <a:t>, </a:t>
            </a:r>
            <a:r>
              <a:rPr lang="pt-BR" sz="1200" b="1" dirty="0" smtClean="0"/>
              <a:t>na UBS </a:t>
            </a:r>
            <a:r>
              <a:rPr lang="pt-BR" sz="1200" b="1" dirty="0"/>
              <a:t>de Vale Dourado, Natal/RN, 2014</a:t>
            </a:r>
            <a:endParaRPr lang="pt-BR" sz="12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079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516" y="188640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0516" y="1616151"/>
            <a:ext cx="8183880" cy="4187952"/>
          </a:xfrm>
        </p:spPr>
        <p:txBody>
          <a:bodyPr/>
          <a:lstStyle/>
          <a:p>
            <a:r>
              <a:rPr lang="pt-BR" sz="2000" b="1" dirty="0"/>
              <a:t>Meta </a:t>
            </a:r>
            <a:r>
              <a:rPr lang="pt-BR" sz="2000" b="1" dirty="0" smtClean="0"/>
              <a:t>17: </a:t>
            </a:r>
            <a:r>
              <a:rPr lang="pt-BR" sz="2000" dirty="0"/>
              <a:t>Avaliar o estado psíquico em 100% das puérperas cadastradas no Programa.</a:t>
            </a:r>
          </a:p>
          <a:p>
            <a:r>
              <a:rPr lang="pt-BR" sz="2000" b="1" dirty="0" smtClean="0"/>
              <a:t>Meta 18: </a:t>
            </a:r>
            <a:r>
              <a:rPr lang="pt-BR" sz="2000" dirty="0"/>
              <a:t>Realizar exame ginecológico em 100 % das puérperas cadastradas no Programa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43597074"/>
              </p:ext>
            </p:extLst>
          </p:nvPr>
        </p:nvGraphicFramePr>
        <p:xfrm>
          <a:off x="1979712" y="3068960"/>
          <a:ext cx="4248472" cy="192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34858" y="522920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Figura </a:t>
            </a:r>
            <a:r>
              <a:rPr lang="pt-BR" sz="1200" b="1" dirty="0" smtClean="0"/>
              <a:t>16 </a:t>
            </a:r>
            <a:r>
              <a:rPr lang="pt-BR" sz="1200" b="1" dirty="0"/>
              <a:t>Proporção de puérperas que </a:t>
            </a:r>
            <a:r>
              <a:rPr lang="pt-BR" sz="1200" b="1" dirty="0" smtClean="0"/>
              <a:t>tiveram avaliação do estado psíquico e que receberam exame ginecológico na UBS </a:t>
            </a:r>
            <a:r>
              <a:rPr lang="pt-BR" sz="1200" b="1" dirty="0"/>
              <a:t>de Vale Dourado, Natal/RN, 2014</a:t>
            </a:r>
            <a:endParaRPr lang="pt-BR" sz="1200" dirty="0"/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41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060" y="27856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BR" sz="1600" b="1" dirty="0"/>
              <a:t>Meta </a:t>
            </a:r>
            <a:r>
              <a:rPr lang="pt-BR" sz="1600" b="1" dirty="0" smtClean="0"/>
              <a:t>19:</a:t>
            </a:r>
            <a:r>
              <a:rPr lang="pt-BR" sz="1600" dirty="0" smtClean="0"/>
              <a:t> </a:t>
            </a:r>
            <a:r>
              <a:rPr lang="pt-BR" sz="1600" dirty="0"/>
              <a:t>Orientar 100% das puérperas cadastradas no Programa sobre os cuidado do recém-nascido</a:t>
            </a:r>
          </a:p>
          <a:p>
            <a:r>
              <a:rPr lang="pt-BR" sz="1600" b="1" dirty="0"/>
              <a:t>Meta </a:t>
            </a:r>
            <a:r>
              <a:rPr lang="pt-BR" sz="1600" b="1" dirty="0" smtClean="0"/>
              <a:t>20:</a:t>
            </a:r>
            <a:r>
              <a:rPr lang="pt-BR" sz="1600" dirty="0" smtClean="0"/>
              <a:t> </a:t>
            </a:r>
            <a:r>
              <a:rPr lang="pt-BR" sz="1600" dirty="0"/>
              <a:t>Orientar 100% das puérperas cadastradas no Programa  sobre aleitamento materno exclusivo</a:t>
            </a:r>
          </a:p>
          <a:p>
            <a:r>
              <a:rPr lang="pt-BR" sz="1600" b="1" dirty="0"/>
              <a:t>Meta </a:t>
            </a:r>
            <a:r>
              <a:rPr lang="pt-BR" sz="1600" b="1" dirty="0" smtClean="0"/>
              <a:t>21:</a:t>
            </a:r>
            <a:r>
              <a:rPr lang="pt-BR" sz="1600" dirty="0" smtClean="0"/>
              <a:t> </a:t>
            </a:r>
            <a:r>
              <a:rPr lang="pt-BR" sz="1600" dirty="0"/>
              <a:t>Orientar 100% das puérperas cadastradas no Programa de Pré-Natal e Puerpério sobre planejamento </a:t>
            </a:r>
            <a:r>
              <a:rPr lang="pt-BR" sz="1600" dirty="0" smtClean="0"/>
              <a:t>familiar</a:t>
            </a:r>
            <a:endParaRPr lang="pt-BR" sz="16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76956923"/>
              </p:ext>
            </p:extLst>
          </p:nvPr>
        </p:nvGraphicFramePr>
        <p:xfrm>
          <a:off x="1979712" y="3212976"/>
          <a:ext cx="4248472" cy="1851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57110" y="522920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</a:t>
            </a:r>
            <a:r>
              <a:rPr lang="pt-BR" sz="1200" b="1" dirty="0" smtClean="0"/>
              <a:t>17 </a:t>
            </a:r>
            <a:r>
              <a:rPr lang="pt-BR" sz="1200" b="1" dirty="0"/>
              <a:t>Proporção de puérperas que receberam orientação sobre os cuidados com o recém-nascido, aleitamento materno e planejamento familiar,</a:t>
            </a:r>
            <a:r>
              <a:rPr lang="pt-BR" sz="1200" dirty="0"/>
              <a:t> </a:t>
            </a:r>
            <a:r>
              <a:rPr lang="pt-BR" sz="1200" b="1" dirty="0"/>
              <a:t>UBS de Vale Dourado, Natal/RN, 2014</a:t>
            </a:r>
            <a:endParaRPr lang="pt-BR" sz="1200" dirty="0"/>
          </a:p>
          <a:p>
            <a:pPr algn="just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648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r>
              <a:rPr lang="pt-BR" dirty="0"/>
              <a:t>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pt-BR" sz="1600" b="1" dirty="0"/>
              <a:t>Meta </a:t>
            </a:r>
            <a:r>
              <a:rPr lang="pt-BR" sz="1600" b="1" dirty="0" smtClean="0"/>
              <a:t>22:</a:t>
            </a:r>
            <a:r>
              <a:rPr lang="pt-BR" sz="1600" dirty="0" smtClean="0"/>
              <a:t> </a:t>
            </a:r>
            <a:r>
              <a:rPr lang="pt-BR" sz="1600" dirty="0"/>
              <a:t>Orientar 100% das gestantes sobre os cuidados com o recém-nascido (teste do pezinho, decúbito dorsal para dormir).</a:t>
            </a:r>
          </a:p>
          <a:p>
            <a:r>
              <a:rPr lang="pt-BR" sz="1600" b="1" dirty="0"/>
              <a:t>Meta </a:t>
            </a:r>
            <a:r>
              <a:rPr lang="pt-BR" sz="1600" b="1" dirty="0" smtClean="0"/>
              <a:t>23:</a:t>
            </a:r>
            <a:r>
              <a:rPr lang="pt-BR" sz="1600" dirty="0" smtClean="0"/>
              <a:t> </a:t>
            </a:r>
            <a:r>
              <a:rPr lang="pt-BR" sz="1600" dirty="0"/>
              <a:t>Orientar 100% das gestantes sobre anticoncepção após o parto.</a:t>
            </a:r>
          </a:p>
          <a:p>
            <a:r>
              <a:rPr lang="pt-BR" sz="1600" b="1" dirty="0"/>
              <a:t>Meta </a:t>
            </a:r>
            <a:r>
              <a:rPr lang="pt-BR" sz="1600" b="1" dirty="0" smtClean="0"/>
              <a:t>24:</a:t>
            </a:r>
            <a:r>
              <a:rPr lang="pt-BR" sz="1600" dirty="0" smtClean="0"/>
              <a:t> </a:t>
            </a:r>
            <a:r>
              <a:rPr lang="pt-BR" sz="1600" dirty="0"/>
              <a:t>Orientar 100% das gestantes sobre os riscos do tabagismo e do uso de álcool e drogas na gestação.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47860910"/>
              </p:ext>
            </p:extLst>
          </p:nvPr>
        </p:nvGraphicFramePr>
        <p:xfrm>
          <a:off x="1979712" y="2996952"/>
          <a:ext cx="4248472" cy="192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15616" y="508518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</a:t>
            </a:r>
            <a:r>
              <a:rPr lang="pt-BR" sz="1200" b="1" dirty="0" smtClean="0"/>
              <a:t>18 </a:t>
            </a:r>
            <a:r>
              <a:rPr lang="pt-BR" sz="1200" b="1" dirty="0"/>
              <a:t>Proporção de gestantes cadastradas que receberam orientações sobre os cuidados do recém-nascido, </a:t>
            </a:r>
            <a:r>
              <a:rPr lang="pt-BR" sz="1200" b="1" dirty="0" smtClean="0"/>
              <a:t> </a:t>
            </a:r>
            <a:r>
              <a:rPr lang="pt-BR" sz="1200" b="1" dirty="0"/>
              <a:t>anticoncepção após o parto e sobre os riscos do tabagismo e do uso de álcool e drogas na gestação, UBS de Vale Dourado, Natal/RN, 2014</a:t>
            </a:r>
            <a:endParaRPr lang="pt-BR" sz="12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059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83880" cy="1051560"/>
          </a:xfrm>
        </p:spPr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183880" cy="418795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Importância da</a:t>
            </a:r>
            <a:r>
              <a:rPr lang="pt-BR" sz="2000" dirty="0"/>
              <a:t> </a:t>
            </a:r>
            <a:r>
              <a:rPr lang="pt-BR" sz="2000" dirty="0" smtClean="0"/>
              <a:t>intervenção</a:t>
            </a:r>
            <a:r>
              <a:rPr lang="pt-BR" sz="2000" dirty="0"/>
              <a:t>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para a</a:t>
            </a:r>
            <a:r>
              <a:rPr lang="pt-BR" sz="2000" dirty="0"/>
              <a:t> </a:t>
            </a:r>
            <a:r>
              <a:rPr lang="pt-BR" sz="2000" dirty="0" smtClean="0"/>
              <a:t>equipe, para</a:t>
            </a:r>
            <a:r>
              <a:rPr lang="pt-BR" sz="2000" dirty="0"/>
              <a:t> </a:t>
            </a:r>
            <a:r>
              <a:rPr lang="pt-BR" sz="2000" dirty="0" smtClean="0"/>
              <a:t>o</a:t>
            </a:r>
            <a:r>
              <a:rPr lang="pt-BR" sz="2000" dirty="0"/>
              <a:t> </a:t>
            </a:r>
            <a:r>
              <a:rPr lang="pt-BR" sz="2000" dirty="0" smtClean="0"/>
              <a:t>serviço</a:t>
            </a:r>
            <a:r>
              <a:rPr lang="pt-BR" sz="2000" dirty="0"/>
              <a:t> </a:t>
            </a:r>
            <a:r>
              <a:rPr lang="pt-BR" sz="2000" dirty="0" smtClean="0"/>
              <a:t>e</a:t>
            </a:r>
            <a:r>
              <a:rPr lang="pt-BR" sz="2000" dirty="0"/>
              <a:t>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para a</a:t>
            </a:r>
            <a:r>
              <a:rPr lang="pt-BR" sz="2000" dirty="0"/>
              <a:t> </a:t>
            </a:r>
            <a:r>
              <a:rPr lang="pt-BR" sz="2000" dirty="0" smtClean="0"/>
              <a:t>comunidade</a:t>
            </a:r>
          </a:p>
          <a:p>
            <a:endParaRPr lang="pt-BR" sz="2000" dirty="0"/>
          </a:p>
          <a:p>
            <a:r>
              <a:rPr lang="pt-BR" sz="2000" dirty="0" smtClean="0"/>
              <a:t>Qualificação da </a:t>
            </a:r>
            <a:r>
              <a:rPr lang="pt-BR" sz="2000" dirty="0"/>
              <a:t>atenção ao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pré-natal </a:t>
            </a:r>
            <a:r>
              <a:rPr lang="pt-BR" sz="2000" dirty="0"/>
              <a:t>e puerpério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Dificuldades encontradas</a:t>
            </a:r>
          </a:p>
          <a:p>
            <a:endParaRPr lang="pt-BR" sz="2000" dirty="0" smtClean="0"/>
          </a:p>
          <a:p>
            <a:r>
              <a:rPr lang="pt-BR" sz="2000" dirty="0" smtClean="0"/>
              <a:t>Incorporação da</a:t>
            </a:r>
            <a:r>
              <a:rPr lang="pt-BR" sz="2000" dirty="0"/>
              <a:t> </a:t>
            </a:r>
            <a:r>
              <a:rPr lang="pt-BR" sz="2000" dirty="0" smtClean="0"/>
              <a:t>intervenção</a:t>
            </a:r>
            <a:r>
              <a:rPr lang="pt-BR" sz="2000" dirty="0"/>
              <a:t> </a:t>
            </a:r>
            <a:r>
              <a:rPr lang="pt-BR" sz="2000" dirty="0" smtClean="0"/>
              <a:t>à</a:t>
            </a:r>
            <a:r>
              <a:rPr lang="pt-BR" sz="2000" dirty="0"/>
              <a:t> 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rotina do</a:t>
            </a:r>
            <a:r>
              <a:rPr lang="pt-BR" sz="2000" dirty="0"/>
              <a:t> </a:t>
            </a:r>
            <a:r>
              <a:rPr lang="pt-BR" sz="2000" dirty="0" smtClean="0"/>
              <a:t>serviço</a:t>
            </a:r>
            <a:endParaRPr lang="pt-BR" sz="2000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700808"/>
            <a:ext cx="3744416" cy="3095610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570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Reflexão crítica sobre seu processo pessoal de aprendizagem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4187952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sz="2000" dirty="0" smtClean="0"/>
              <a:t>Material disponível, estudo de prática clínica, casos clínicos, planilhas eletrônicas, artigos</a:t>
            </a:r>
          </a:p>
          <a:p>
            <a:endParaRPr lang="pt-BR" sz="2000" dirty="0" smtClean="0"/>
          </a:p>
          <a:p>
            <a:r>
              <a:rPr lang="pt-BR" sz="2000" dirty="0" smtClean="0"/>
              <a:t>Discussões e troca de experiência entre colegas e orientadores nos fóruns </a:t>
            </a:r>
          </a:p>
          <a:p>
            <a:endParaRPr lang="pt-BR" sz="2000" dirty="0" smtClean="0"/>
          </a:p>
          <a:p>
            <a:r>
              <a:rPr lang="pt-BR" sz="2000" dirty="0" smtClean="0"/>
              <a:t>Melhorias na prática clínica</a:t>
            </a:r>
          </a:p>
          <a:p>
            <a:endParaRPr lang="pt-BR" sz="2000" dirty="0" smtClean="0"/>
          </a:p>
          <a:p>
            <a:r>
              <a:rPr lang="pt-BR" sz="2000" dirty="0" smtClean="0"/>
              <a:t>Ampliou </a:t>
            </a:r>
            <a:r>
              <a:rPr lang="pt-BR" sz="2000" dirty="0"/>
              <a:t>meu conhecimento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Trabalho em equipe</a:t>
            </a:r>
            <a:endParaRPr lang="pt-BR" sz="2000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2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À Deus, que está sempre presente na minha </a:t>
            </a:r>
            <a:r>
              <a:rPr lang="pt-BR" sz="2000" dirty="0" smtClean="0"/>
              <a:t>vida</a:t>
            </a:r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Aos </a:t>
            </a:r>
            <a:r>
              <a:rPr lang="pt-BR" sz="2000" dirty="0"/>
              <a:t>meus pais, irmãos, avós, </a:t>
            </a:r>
            <a:r>
              <a:rPr lang="pt-BR" sz="2000" dirty="0" smtClean="0"/>
              <a:t>e </a:t>
            </a:r>
            <a:r>
              <a:rPr lang="pt-BR" sz="2000" dirty="0"/>
              <a:t>amigos que muito me incentivaram para que fosse possível a concretização deste </a:t>
            </a:r>
            <a:r>
              <a:rPr lang="pt-BR" sz="2000" dirty="0" smtClean="0"/>
              <a:t>trabalho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Aos profissionais e usuários da UBS de Vale Dourado</a:t>
            </a:r>
          </a:p>
          <a:p>
            <a:endParaRPr lang="pt-BR" sz="2000" dirty="0"/>
          </a:p>
          <a:p>
            <a:endParaRPr lang="pt-BR" sz="2000" dirty="0" smtClean="0"/>
          </a:p>
          <a:p>
            <a:r>
              <a:rPr lang="pt-BR" sz="2000" dirty="0" smtClean="0"/>
              <a:t>À minha orientadora Ivone pela paciência e orientação</a:t>
            </a:r>
          </a:p>
          <a:p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86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Município de Natal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sz="2200" dirty="0" smtClean="0"/>
              <a:t>-  </a:t>
            </a:r>
            <a:r>
              <a:rPr lang="pt-BR" sz="2000" b="1" dirty="0" smtClean="0"/>
              <a:t>Localização:</a:t>
            </a:r>
            <a:r>
              <a:rPr lang="pt-BR" sz="2000" dirty="0" smtClean="0"/>
              <a:t> região </a:t>
            </a:r>
            <a:r>
              <a:rPr lang="pt-BR" sz="2000" dirty="0"/>
              <a:t>litorânea do estado do Rio Grande do Norte, nordeste do </a:t>
            </a:r>
            <a:r>
              <a:rPr lang="pt-BR" sz="2000" dirty="0" smtClean="0"/>
              <a:t>Brasil. 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b="1" dirty="0" smtClean="0"/>
              <a:t>População: </a:t>
            </a:r>
            <a:r>
              <a:rPr lang="pt-BR" sz="2000" dirty="0" smtClean="0"/>
              <a:t> </a:t>
            </a:r>
            <a:r>
              <a:rPr lang="pt-BR" sz="2000" dirty="0"/>
              <a:t>803.811 </a:t>
            </a:r>
            <a:r>
              <a:rPr lang="pt-BR" sz="2000" dirty="0" smtClean="0"/>
              <a:t>habitantes ( IBGE, 2010)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b="1" dirty="0" smtClean="0"/>
              <a:t>Serviços de Saúde: </a:t>
            </a:r>
            <a:r>
              <a:rPr lang="pt-BR" sz="2000" dirty="0"/>
              <a:t>37 </a:t>
            </a:r>
            <a:r>
              <a:rPr lang="pt-BR" sz="2000" dirty="0" smtClean="0"/>
              <a:t> </a:t>
            </a:r>
            <a:r>
              <a:rPr lang="pt-BR" sz="2000" dirty="0"/>
              <a:t>Unidades Saúde da Família (USF) ;</a:t>
            </a:r>
            <a:r>
              <a:rPr lang="pt-BR" sz="2000" dirty="0" smtClean="0"/>
              <a:t>18  </a:t>
            </a:r>
            <a:r>
              <a:rPr lang="pt-BR" sz="2000" dirty="0"/>
              <a:t>Unidades Básicas de Saúde (UBS</a:t>
            </a:r>
            <a:r>
              <a:rPr lang="pt-BR" sz="2000" dirty="0" smtClean="0"/>
              <a:t>) ; </a:t>
            </a:r>
            <a:r>
              <a:rPr lang="pt-BR" sz="2000" dirty="0"/>
              <a:t>12 Núcleos de Apoio à Estratégia Saúde da Família (NASF</a:t>
            </a:r>
            <a:r>
              <a:rPr lang="pt-BR" sz="2000" dirty="0" smtClean="0"/>
              <a:t>) ; </a:t>
            </a:r>
            <a:r>
              <a:rPr lang="pt-BR" sz="2000" dirty="0"/>
              <a:t>03 Centros de Especialidades Odontológicas (CEO</a:t>
            </a:r>
            <a:r>
              <a:rPr lang="pt-BR" sz="2000" dirty="0" smtClean="0"/>
              <a:t>)  ; 35 </a:t>
            </a:r>
            <a:r>
              <a:rPr lang="pt-BR" sz="2000" dirty="0"/>
              <a:t>unidades </a:t>
            </a:r>
            <a:r>
              <a:rPr lang="pt-BR" sz="2000" dirty="0" smtClean="0"/>
              <a:t>hospitalares ; </a:t>
            </a:r>
            <a:r>
              <a:rPr lang="pt-BR" sz="2000" dirty="0"/>
              <a:t>03 Ambulatórios Médicos Especializados (AME) 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2793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332656" y="3789040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3600" dirty="0" smtClean="0"/>
          </a:p>
          <a:p>
            <a:pPr marL="0" indent="0">
              <a:buNone/>
            </a:pPr>
            <a:r>
              <a:rPr lang="pt-BR" sz="3600" dirty="0"/>
              <a:t> </a:t>
            </a:r>
            <a:r>
              <a:rPr lang="pt-BR" sz="3600" dirty="0" smtClean="0"/>
              <a:t>                            OBRIGADA</a:t>
            </a:r>
            <a:endParaRPr lang="pt-BR" sz="3600" dirty="0"/>
          </a:p>
        </p:txBody>
      </p:sp>
      <p:pic>
        <p:nvPicPr>
          <p:cNvPr id="2050" name="Picture 2" descr="C:\Users\Ana Beatriz\Downloads\fot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92500" lnSpcReduction="20000"/>
          </a:bodyPr>
          <a:lstStyle/>
          <a:p>
            <a:r>
              <a:rPr lang="pt-BR" sz="3500" dirty="0" smtClean="0"/>
              <a:t>Unidade Básica de Saúde de Vale Dourado  (1988) –  área urbana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b="1" dirty="0" smtClean="0"/>
              <a:t>- </a:t>
            </a:r>
            <a:r>
              <a:rPr lang="pt-BR" sz="2200" b="1" dirty="0" smtClean="0"/>
              <a:t>Pessoas</a:t>
            </a:r>
            <a:r>
              <a:rPr lang="pt-BR" sz="2200" dirty="0" smtClean="0"/>
              <a:t>: </a:t>
            </a:r>
            <a:r>
              <a:rPr lang="pt-BR" sz="2200" dirty="0"/>
              <a:t>8.831 pessoas (ano de 2014)</a:t>
            </a:r>
            <a:endParaRPr lang="pt-BR" sz="2200" dirty="0" smtClean="0"/>
          </a:p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r>
              <a:rPr lang="pt-BR" sz="2200" b="1" dirty="0" smtClean="0"/>
              <a:t>-  Três equipes</a:t>
            </a:r>
            <a:r>
              <a:rPr lang="pt-BR" sz="2200" dirty="0" smtClean="0"/>
              <a:t>: 1 médico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              1 enfermeiro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              1 técnico de enfermagem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              5 agentes comunitários de saúde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              1 dentista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                       1 técnico de saúde bucal</a:t>
            </a:r>
          </a:p>
          <a:p>
            <a:pPr marL="0" indent="0">
              <a:buNone/>
            </a:pPr>
            <a:r>
              <a:rPr lang="pt-BR" sz="2200" dirty="0"/>
              <a:t> </a:t>
            </a:r>
            <a:r>
              <a:rPr lang="pt-BR" sz="2200" dirty="0" smtClean="0"/>
              <a:t>     Outros: 1 diretor, 1 administrador 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         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627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Objetivo geral</a:t>
            </a:r>
            <a:r>
              <a:rPr lang="pt-BR" dirty="0" smtClean="0"/>
              <a:t>:</a:t>
            </a:r>
          </a:p>
          <a:p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 </a:t>
            </a:r>
          </a:p>
          <a:p>
            <a:r>
              <a:rPr lang="pt-BR" sz="2000" dirty="0" smtClean="0"/>
              <a:t>Melhorar </a:t>
            </a:r>
            <a:r>
              <a:rPr lang="pt-BR" sz="2000" dirty="0"/>
              <a:t>a atenção ao pré-natal e puerpério na Unidade Básica de Saúde do Vale Dourado, Natal/RN.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9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Objetivos específicos </a:t>
            </a:r>
            <a:endParaRPr lang="pt-BR" dirty="0"/>
          </a:p>
          <a:p>
            <a:pPr lvl="0"/>
            <a:endParaRPr lang="pt-BR" sz="2200" dirty="0" smtClean="0"/>
          </a:p>
          <a:p>
            <a:pPr lvl="0"/>
            <a:r>
              <a:rPr lang="pt-BR" sz="2200" dirty="0" smtClean="0"/>
              <a:t>Ampliar </a:t>
            </a:r>
            <a:r>
              <a:rPr lang="pt-BR" sz="2200" dirty="0"/>
              <a:t>a cobertura do pré-natal e puerpério;</a:t>
            </a:r>
          </a:p>
          <a:p>
            <a:pPr lvl="0"/>
            <a:r>
              <a:rPr lang="pt-BR" sz="2200" dirty="0"/>
              <a:t>Melhorar a adesão ao pré-natal e puerpério;</a:t>
            </a:r>
          </a:p>
          <a:p>
            <a:pPr lvl="0"/>
            <a:r>
              <a:rPr lang="pt-BR" sz="2200" dirty="0"/>
              <a:t>Melhorar a qualidade da atenção ao pré-natal e puerpério realizado na Unidade;</a:t>
            </a:r>
          </a:p>
          <a:p>
            <a:pPr lvl="0"/>
            <a:r>
              <a:rPr lang="pt-BR" sz="2200" dirty="0"/>
              <a:t>Melhorar o registro das informações;</a:t>
            </a:r>
          </a:p>
          <a:p>
            <a:pPr lvl="0"/>
            <a:r>
              <a:rPr lang="pt-BR" sz="2200" dirty="0"/>
              <a:t>Mapear as gestantes de risco;</a:t>
            </a:r>
          </a:p>
          <a:p>
            <a:pPr lvl="0"/>
            <a:r>
              <a:rPr lang="pt-BR" sz="2200" dirty="0"/>
              <a:t>Promover a Saúde no pré-natal e puerpério e a Saúde Bucal;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46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Logística</a:t>
            </a:r>
          </a:p>
          <a:p>
            <a:endParaRPr lang="pt-BR" sz="2000" dirty="0" smtClean="0"/>
          </a:p>
          <a:p>
            <a:r>
              <a:rPr lang="pt-BR" sz="2000" dirty="0" smtClean="0"/>
              <a:t>Duração : 12 semanas</a:t>
            </a:r>
          </a:p>
          <a:p>
            <a:endParaRPr lang="pt-BR" sz="2000" dirty="0" smtClean="0"/>
          </a:p>
          <a:p>
            <a:r>
              <a:rPr lang="pt-BR" sz="2000" dirty="0" smtClean="0"/>
              <a:t>Instrumentos: </a:t>
            </a:r>
            <a:r>
              <a:rPr lang="pt-BR" sz="2000" dirty="0"/>
              <a:t>ficha-espelho e planilhas eletrônicas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Protocolo utilizado: </a:t>
            </a:r>
            <a:r>
              <a:rPr lang="pt-BR" sz="2000" dirty="0"/>
              <a:t>Atenção ao </a:t>
            </a:r>
            <a:r>
              <a:rPr lang="pt-BR" sz="2000" dirty="0" err="1"/>
              <a:t>Pré</a:t>
            </a:r>
            <a:r>
              <a:rPr lang="pt-BR" sz="2000" dirty="0"/>
              <a:t> Natal de Baixo Risco (Caderno de Atenção Básica n°32), Brasília, de 2012</a:t>
            </a:r>
            <a:r>
              <a:rPr lang="pt-B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6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83880" cy="1051560"/>
          </a:xfrm>
        </p:spPr>
        <p:txBody>
          <a:bodyPr/>
          <a:lstStyle/>
          <a:p>
            <a:r>
              <a:rPr lang="pt-BR" dirty="0" smtClean="0"/>
              <a:t>METOLOGIA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Ações realizadas</a:t>
            </a:r>
          </a:p>
          <a:p>
            <a:endParaRPr lang="pt-BR" dirty="0" smtClean="0"/>
          </a:p>
          <a:p>
            <a:r>
              <a:rPr lang="pt-BR" sz="2000" dirty="0" smtClean="0"/>
              <a:t>Capacitação </a:t>
            </a:r>
            <a:r>
              <a:rPr lang="pt-BR" sz="2000" dirty="0"/>
              <a:t>da equipe </a:t>
            </a:r>
          </a:p>
          <a:p>
            <a:r>
              <a:rPr lang="pt-BR" sz="2000" dirty="0"/>
              <a:t>Acolhimento da gestante </a:t>
            </a:r>
          </a:p>
          <a:p>
            <a:r>
              <a:rPr lang="pt-BR" sz="2000" dirty="0" smtClean="0"/>
              <a:t>Mulheres </a:t>
            </a:r>
            <a:r>
              <a:rPr lang="pt-BR" sz="2000" dirty="0"/>
              <a:t>com atraso menstrual</a:t>
            </a:r>
          </a:p>
          <a:p>
            <a:r>
              <a:rPr lang="pt-BR" sz="2000" dirty="0"/>
              <a:t>Busca ativa às gestantes </a:t>
            </a:r>
          </a:p>
          <a:p>
            <a:r>
              <a:rPr lang="pt-BR" sz="2000" dirty="0"/>
              <a:t>Atendimento na </a:t>
            </a:r>
            <a:r>
              <a:rPr lang="pt-BR" sz="2000" dirty="0" smtClean="0"/>
              <a:t>unidade</a:t>
            </a:r>
          </a:p>
          <a:p>
            <a:r>
              <a:rPr lang="pt-BR" sz="2000" dirty="0"/>
              <a:t>M</a:t>
            </a:r>
            <a:r>
              <a:rPr lang="pt-BR" sz="2000" dirty="0" smtClean="0"/>
              <a:t>onitoramento e registro das 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ações</a:t>
            </a:r>
          </a:p>
          <a:p>
            <a:r>
              <a:rPr lang="pt-BR" sz="2000" dirty="0" smtClean="0"/>
              <a:t>Avaliação saúde bucal</a:t>
            </a:r>
            <a:endParaRPr lang="pt-BR" sz="2000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584808" cy="3600400"/>
          </a:xfrm>
          <a:prstGeom prst="rect">
            <a:avLst/>
          </a:prstGeom>
          <a:noFill/>
          <a:effectLst>
            <a:glow rad="2667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08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183880" cy="4187952"/>
          </a:xfrm>
        </p:spPr>
        <p:txBody>
          <a:bodyPr/>
          <a:lstStyle/>
          <a:p>
            <a:r>
              <a:rPr lang="pt-BR" sz="2000" b="1" dirty="0" smtClean="0"/>
              <a:t>Meta 1 </a:t>
            </a:r>
            <a:r>
              <a:rPr lang="pt-BR" sz="2000" dirty="0" smtClean="0"/>
              <a:t>: </a:t>
            </a:r>
            <a:r>
              <a:rPr lang="pt-BR" sz="2000" dirty="0"/>
              <a:t>Ampliar a cobertura das gestantes residentes na área de abrangência da unidade de saúde que frequentam o programa de pré-natal na unidade de saúde para 60%.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29124771"/>
              </p:ext>
            </p:extLst>
          </p:nvPr>
        </p:nvGraphicFramePr>
        <p:xfrm>
          <a:off x="2339752" y="2708920"/>
          <a:ext cx="4486910" cy="233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91680" y="5085184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/>
              <a:t>Figura 1 Proporção de gestantes cadastradas no Programa de Pré-natal, UBS de Vale Dourado, Natal/RN, 2014</a:t>
            </a:r>
            <a:endParaRPr lang="pt-BR" sz="1200" dirty="0"/>
          </a:p>
          <a:p>
            <a:r>
              <a:rPr lang="pt-BR" sz="1600" dirty="0"/>
              <a:t> 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733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</TotalTime>
  <Words>1393</Words>
  <Application>Microsoft Office PowerPoint</Application>
  <PresentationFormat>Apresentação na tela 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Aspecto</vt:lpstr>
      <vt:lpstr>UNIVERSIDADE ABERTA DO SUS – UNASUS UNIVERSIDADE FEDERAL DE PELOTAS ESPECIALIZAÇÃO EM SAÚDE DA FAMÍLIA MODALIDADE À DISTÂNCIA</vt:lpstr>
      <vt:lpstr>INTRODUÇÃO </vt:lpstr>
      <vt:lpstr>INTRODUÇÃO</vt:lpstr>
      <vt:lpstr>INTRODUÇÃO</vt:lpstr>
      <vt:lpstr>OBJETIVOS</vt:lpstr>
      <vt:lpstr>OBJETIVOS</vt:lpstr>
      <vt:lpstr>METODOLOGIA</vt:lpstr>
      <vt:lpstr>METOLOGIA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DISCUSSÃO</vt:lpstr>
      <vt:lpstr>Reflexão crítica sobre seu processo pessoal de aprendizagem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– UNASUS UNIVERSIDADE FEDERAL DE PELOTAS ESPECIALIZAÇÃO EM SAÚDE DA FAMÍLIA MODALIDADE À DISTÂNCIA</dc:title>
  <dc:creator>Ana Beatriz</dc:creator>
  <cp:lastModifiedBy>Ana Beatriz</cp:lastModifiedBy>
  <cp:revision>113</cp:revision>
  <dcterms:created xsi:type="dcterms:W3CDTF">2015-01-23T02:30:34Z</dcterms:created>
  <dcterms:modified xsi:type="dcterms:W3CDTF">2015-01-31T00:18:58Z</dcterms:modified>
</cp:coreProperties>
</file>