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50"/>
  </p:notesMasterIdLst>
  <p:sldIdLst>
    <p:sldId id="327" r:id="rId3"/>
    <p:sldId id="323" r:id="rId4"/>
    <p:sldId id="257" r:id="rId5"/>
    <p:sldId id="328" r:id="rId6"/>
    <p:sldId id="325" r:id="rId7"/>
    <p:sldId id="329" r:id="rId8"/>
    <p:sldId id="324" r:id="rId9"/>
    <p:sldId id="330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270" r:id="rId21"/>
    <p:sldId id="342" r:id="rId22"/>
    <p:sldId id="272" r:id="rId23"/>
    <p:sldId id="273" r:id="rId24"/>
    <p:sldId id="274" r:id="rId25"/>
    <p:sldId id="343" r:id="rId26"/>
    <p:sldId id="275" r:id="rId27"/>
    <p:sldId id="344" r:id="rId28"/>
    <p:sldId id="276" r:id="rId29"/>
    <p:sldId id="277" r:id="rId30"/>
    <p:sldId id="278" r:id="rId31"/>
    <p:sldId id="279" r:id="rId32"/>
    <p:sldId id="280" r:id="rId33"/>
    <p:sldId id="345" r:id="rId34"/>
    <p:sldId id="282" r:id="rId35"/>
    <p:sldId id="346" r:id="rId36"/>
    <p:sldId id="283" r:id="rId37"/>
    <p:sldId id="284" r:id="rId38"/>
    <p:sldId id="321" r:id="rId39"/>
    <p:sldId id="347" r:id="rId40"/>
    <p:sldId id="348" r:id="rId41"/>
    <p:sldId id="349" r:id="rId42"/>
    <p:sldId id="350" r:id="rId43"/>
    <p:sldId id="316" r:id="rId44"/>
    <p:sldId id="351" r:id="rId45"/>
    <p:sldId id="318" r:id="rId46"/>
    <p:sldId id="319" r:id="rId47"/>
    <p:sldId id="320" r:id="rId48"/>
    <p:sldId id="322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Delia\Downloads\Coleta%20de%20dados%2012%20-%20%20IDOSOS%20-%20Ana%20Delia%20-%2016%2004%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Delia\Downloads\Coleta%20de%20dados%2012%20-%20%20IDOSOS%20-%20Ana%20Delia%20-%2016%2004%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Delia\Downloads\Coleta%20de%20dados%2012%20-%20%20IDOSOS%20-%20Ana%20Delia%20-%2016%2004%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80147823503195"/>
          <c:y val="0.28195121951219509"/>
          <c:w val="0.86019852176496758"/>
          <c:h val="0.61879700403304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0.30303030303030332</c:v>
                </c:pt>
                <c:pt idx="1">
                  <c:v>0.64393939393939892</c:v>
                </c:pt>
                <c:pt idx="2">
                  <c:v>0.94696969696970135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313344"/>
        <c:axId val="96314880"/>
      </c:barChart>
      <c:catAx>
        <c:axId val="9631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6314880"/>
        <c:crosses val="autoZero"/>
        <c:auto val="1"/>
        <c:lblAlgn val="ctr"/>
        <c:lblOffset val="100"/>
        <c:noMultiLvlLbl val="0"/>
      </c:catAx>
      <c:valAx>
        <c:axId val="9631488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631334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66508865270113E-2"/>
          <c:y val="3.9174175638398034E-2"/>
          <c:w val="0.90740470709015875"/>
          <c:h val="0.87243346805169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0.8333333333333337</c:v>
                </c:pt>
                <c:pt idx="1">
                  <c:v>0.85714285714285765</c:v>
                </c:pt>
                <c:pt idx="2">
                  <c:v>0.88888888888888884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592256"/>
        <c:axId val="98593792"/>
      </c:barChart>
      <c:catAx>
        <c:axId val="9859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593792"/>
        <c:crosses val="autoZero"/>
        <c:auto val="1"/>
        <c:lblAlgn val="ctr"/>
        <c:lblOffset val="100"/>
        <c:noMultiLvlLbl val="0"/>
      </c:catAx>
      <c:valAx>
        <c:axId val="985937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5922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4669231960448"/>
          <c:y val="0.2761132601428124"/>
          <c:w val="0.84249781277341285"/>
          <c:h val="0.5295154930278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invertIfNegative val="0"/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0.9</c:v>
                </c:pt>
                <c:pt idx="1">
                  <c:v>0.95294117647059817</c:v>
                </c:pt>
                <c:pt idx="2">
                  <c:v>0.96800000000000064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14656"/>
        <c:axId val="98628736"/>
      </c:barChart>
      <c:catAx>
        <c:axId val="9861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8628736"/>
        <c:crosses val="autoZero"/>
        <c:auto val="1"/>
        <c:lblAlgn val="ctr"/>
        <c:lblOffset val="100"/>
        <c:noMultiLvlLbl val="0"/>
      </c:catAx>
      <c:valAx>
        <c:axId val="9862873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861465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F9DD0-36B1-4153-9499-AAEE5F8E8EEF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7AAAE-3579-4683-8C1E-87728A41D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50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Greetings</a:t>
            </a:r>
          </a:p>
          <a:p>
            <a:pPr eaLnBrk="1"/>
            <a:endParaRPr lang="pt-BR" altLang="pt-BR" smtClean="0"/>
          </a:p>
          <a:p>
            <a:pPr eaLnBrk="1"/>
            <a:r>
              <a:rPr lang="pt-BR" altLang="pt-BR" smtClean="0"/>
              <a:t>Urgencias neurologicas no HAMN! Nao vamos discutir a conduta no johns hopkins memorial hospital, nem no johns lucius. Eh no hamn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19/06/2015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19/06/2015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19/06/2015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85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43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12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5572125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5572125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546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3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49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83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67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19/06/2015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pt-BR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887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06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4438054"/>
            <a:ext cx="1839516" cy="192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4438054"/>
            <a:ext cx="5411391" cy="192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19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19/06/2015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19/06/2015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19/06/2015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19/06/2015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19/06/2015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19/06/2015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19/06/2015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9E5362-DE49-4D9B-8A06-30EBFA1840A9}" type="datetimeFigureOut">
              <a:rPr lang="pt-BR" smtClean="0"/>
              <a:pPr/>
              <a:t>19/06/2015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C2D9FC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4438054"/>
            <a:ext cx="73580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5572125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pt-BR" altLang="pt-BR" smtClean="0">
                <a:sym typeface="Helvetica Light" charset="0"/>
              </a:rPr>
              <a:t>Second level</a:t>
            </a:r>
          </a:p>
          <a:p>
            <a:pPr lvl="2"/>
            <a:r>
              <a:rPr lang="pt-BR" altLang="pt-BR" smtClean="0">
                <a:sym typeface="Helvetica Light" charset="0"/>
              </a:rPr>
              <a:t>Third level</a:t>
            </a:r>
          </a:p>
          <a:p>
            <a:pPr lvl="3"/>
            <a:r>
              <a:rPr lang="pt-BR" altLang="pt-BR" smtClean="0">
                <a:sym typeface="Helvetica Light" charset="0"/>
              </a:rPr>
              <a:t>Fourth level</a:t>
            </a:r>
          </a:p>
          <a:p>
            <a:pPr lvl="4"/>
            <a:r>
              <a:rPr lang="pt-BR" altLang="pt-BR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3290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41093" indent="-241093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41093" indent="80364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482186" indent="160729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723279" indent="241093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964372" indent="321457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285829" algn="l" defTabSz="410751" rtl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1607287" algn="l" defTabSz="410751" rtl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1928744" algn="l" defTabSz="410751" rtl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250201" algn="l" defTabSz="410751" rtl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pt-BR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1141884" y="74787"/>
            <a:ext cx="6859116" cy="1581671"/>
          </a:xfrm>
        </p:spPr>
        <p:txBody>
          <a:bodyPr/>
          <a:lstStyle/>
          <a:p>
            <a:r>
              <a:rPr lang="pt-BR" altLang="pt-BR" sz="2000" dirty="0">
                <a:solidFill>
                  <a:schemeClr val="bg1"/>
                </a:solidFill>
              </a:rPr>
              <a:t>Universidade Aberta do SUS – UNASUS</a:t>
            </a:r>
            <a:br>
              <a:rPr lang="pt-BR" altLang="pt-BR" sz="2000" dirty="0">
                <a:solidFill>
                  <a:schemeClr val="bg1"/>
                </a:solidFill>
              </a:rPr>
            </a:br>
            <a:r>
              <a:rPr lang="pt-BR" altLang="pt-BR" sz="2000" dirty="0">
                <a:solidFill>
                  <a:schemeClr val="bg1"/>
                </a:solidFill>
              </a:rPr>
              <a:t>Universidade Federal de Pelotas</a:t>
            </a:r>
            <a:br>
              <a:rPr lang="pt-BR" altLang="pt-BR" sz="2000" dirty="0">
                <a:solidFill>
                  <a:schemeClr val="bg1"/>
                </a:solidFill>
              </a:rPr>
            </a:br>
            <a:r>
              <a:rPr lang="pt-BR" altLang="pt-BR" sz="2000" dirty="0">
                <a:solidFill>
                  <a:schemeClr val="bg1"/>
                </a:solidFill>
              </a:rPr>
              <a:t>Especialização em Saúde da Família</a:t>
            </a:r>
            <a:br>
              <a:rPr lang="pt-BR" altLang="pt-BR" sz="2000" dirty="0">
                <a:solidFill>
                  <a:schemeClr val="bg1"/>
                </a:solidFill>
              </a:rPr>
            </a:br>
            <a:r>
              <a:rPr lang="pt-BR" altLang="pt-BR" sz="2000" dirty="0">
                <a:solidFill>
                  <a:schemeClr val="bg1"/>
                </a:solidFill>
              </a:rPr>
              <a:t>Modalidade a Distância</a:t>
            </a:r>
            <a:br>
              <a:rPr lang="pt-BR" altLang="pt-BR" sz="2000" dirty="0">
                <a:solidFill>
                  <a:schemeClr val="bg1"/>
                </a:solidFill>
              </a:rPr>
            </a:br>
            <a:r>
              <a:rPr lang="pt-BR" altLang="pt-BR" sz="2000" dirty="0">
                <a:solidFill>
                  <a:schemeClr val="bg1"/>
                </a:solidFill>
              </a:rPr>
              <a:t>Turma </a:t>
            </a:r>
            <a:r>
              <a:rPr lang="pt-BR" altLang="pt-BR" sz="2000" dirty="0" smtClean="0">
                <a:solidFill>
                  <a:schemeClr val="bg1"/>
                </a:solidFill>
              </a:rPr>
              <a:t>5</a:t>
            </a:r>
            <a:endParaRPr lang="pt-BR" altLang="pt-BR" sz="6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70" y="6072189"/>
            <a:ext cx="7358063" cy="473273"/>
          </a:xfrm>
        </p:spPr>
        <p:txBody>
          <a:bodyPr/>
          <a:lstStyle/>
          <a:p>
            <a:pPr marL="0" indent="0" algn="ctr" eaLnBrk="1"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</a:rPr>
              <a:t>Pelotas – RS</a:t>
            </a:r>
          </a:p>
          <a:p>
            <a:pPr marL="0" indent="0" algn="ctr" eaLnBrk="1">
              <a:spcBef>
                <a:spcPct val="0"/>
              </a:spcBef>
            </a:pPr>
            <a:r>
              <a:rPr lang="pt-BR" altLang="pt-BR" sz="1400" dirty="0" smtClean="0">
                <a:solidFill>
                  <a:schemeClr val="bg1"/>
                </a:solidFill>
              </a:rPr>
              <a:t>2015</a:t>
            </a:r>
            <a:endParaRPr lang="pt-BR" altLang="pt-BR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892970" y="2429992"/>
            <a:ext cx="7356947" cy="83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Melhoria da atenção à saúde do idoso na UBS</a:t>
            </a:r>
            <a:r>
              <a:rPr lang="x-none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Nova Esperança, Codajás-AM</a:t>
            </a:r>
            <a:endParaRPr lang="pt-BR" altLang="pt-BR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892970" y="4441405"/>
            <a:ext cx="7356947" cy="79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3573" tIns="53573" rIns="53573" bIns="53573" anchor="b"/>
          <a:lstStyle>
            <a:lvl1pPr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 Delia </a:t>
            </a:r>
            <a:r>
              <a:rPr lang="pt-BR" altLang="pt-B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Cordovi</a:t>
            </a:r>
            <a:r>
              <a:rPr lang="pt-BR" altLang="pt-B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Marquez</a:t>
            </a:r>
            <a:endParaRPr lang="pt-BR" alt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Orientador: </a:t>
            </a:r>
            <a:r>
              <a:rPr lang="pt-BR" altLang="pt-B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Marcelo </a:t>
            </a:r>
            <a:r>
              <a:rPr lang="pt-BR" altLang="pt-B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Jesus Santos</a:t>
            </a:r>
          </a:p>
        </p:txBody>
      </p:sp>
      <p:pic>
        <p:nvPicPr>
          <p:cNvPr id="2054" name="Picture 7" descr="http://editaleconcurso.com.br/wp-content/uploads/2013/07/edital-inscri%C3%A7%C3%A3o-concurso-UFPel-Universidade-Federal-de-Pelotas-Rio-Grande-do-Sul-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42" y="340444"/>
            <a:ext cx="110393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http://www.unasus.ufma.br/unasus_data/site/images/noticias/343c6170e0Aplicacao_Vertical_UNA-SUS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372" y="340446"/>
            <a:ext cx="1443261" cy="105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71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882352"/>
          </a:xfrm>
        </p:spPr>
        <p:txBody>
          <a:bodyPr/>
          <a:lstStyle/>
          <a:p>
            <a:pPr algn="ctr"/>
            <a:r>
              <a:rPr lang="pt-BR" sz="4000" b="1" u="sng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pt-BR" b="1" u="sng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Nova Esperança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 abrangência: Centro Urbano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 parte da zona rural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Equipe Saúde da Família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da área: 3125 pessoas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saúde bucal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organizar o processo de trabalho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5651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882352"/>
          </a:xfrm>
        </p:spPr>
        <p:txBody>
          <a:bodyPr/>
          <a:lstStyle/>
          <a:p>
            <a:pPr algn="ctr"/>
            <a:r>
              <a:rPr lang="pt-BR" sz="4000" b="1" u="sng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pt-BR" b="1" u="sng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Nova Esperança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82296" indent="0">
              <a:buNone/>
            </a:pPr>
            <a:endParaRPr lang="pt-BR" sz="28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da vacina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de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Recepção com prontuários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Consultório médico,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enfermagem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consultório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odontológico, 01 sala curativos.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tem computador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telefone</a:t>
            </a: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/>
          <a:lstStyle/>
          <a:p>
            <a:r>
              <a:rPr lang="pt-BR" sz="3600" b="1" u="sng" dirty="0" smtClean="0">
                <a:solidFill>
                  <a:schemeClr val="tx1"/>
                </a:solidFill>
              </a:rPr>
              <a:t>População alvo da Intervenção:</a:t>
            </a:r>
            <a:endParaRPr lang="pt-BR" sz="3600" b="1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24936" cy="4873752"/>
          </a:xfrm>
        </p:spPr>
        <p:txBody>
          <a:bodyPr/>
          <a:lstStyle/>
          <a:p>
            <a:endParaRPr lang="pt-BR" dirty="0" smtClean="0"/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 idosos residentes na área de abrangência da UBS Nova Esperança.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Esses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 não participavam de nenhum programa específico para idosos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13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u="sng" dirty="0">
                <a:solidFill>
                  <a:schemeClr val="tx1"/>
                </a:solidFill>
              </a:rPr>
              <a:t>Antes da intervenção</a:t>
            </a:r>
            <a:r>
              <a:rPr lang="pt-BR" sz="4000" b="1" dirty="0">
                <a:solidFill>
                  <a:schemeClr val="tx1"/>
                </a:solidFill>
              </a:rPr>
              <a:t>: </a:t>
            </a:r>
            <a:r>
              <a:rPr lang="pt-BR" sz="4000" dirty="0">
                <a:solidFill>
                  <a:schemeClr val="tx1"/>
                </a:solidFill>
              </a:rPr>
              <a:t/>
            </a:r>
            <a:br>
              <a:rPr lang="pt-BR" sz="4000" dirty="0">
                <a:solidFill>
                  <a:schemeClr val="tx1"/>
                </a:solidFill>
              </a:rPr>
            </a:b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Não existia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 arquivo específico para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registro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atendimento dos idosos </a:t>
            </a:r>
            <a:r>
              <a:rPr lang="x-none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Não havia busca ativa aos faltosos 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cobertura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 não seguia protocolo do idoso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dos idosos era junto com hipertensos e diabéticos. 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u="sng" dirty="0" smtClean="0">
                <a:solidFill>
                  <a:schemeClr val="tx1"/>
                </a:solidFill>
              </a:rPr>
              <a:t>O</a:t>
            </a:r>
            <a:r>
              <a:rPr lang="x-none" sz="4400" b="1" u="sng" dirty="0" smtClean="0">
                <a:solidFill>
                  <a:schemeClr val="tx1"/>
                </a:solidFill>
              </a:rPr>
              <a:t>bjetivo geral</a:t>
            </a:r>
            <a:r>
              <a:rPr lang="x-none" b="1" u="sng" dirty="0" smtClean="0">
                <a:solidFill>
                  <a:schemeClr val="tx1"/>
                </a:solidFill>
              </a:rPr>
              <a:t/>
            </a:r>
            <a:br>
              <a:rPr lang="x-none" b="1" u="sng" dirty="0" smtClean="0">
                <a:solidFill>
                  <a:schemeClr val="tx1"/>
                </a:solidFill>
              </a:rPr>
            </a:br>
            <a:endParaRPr lang="pt-BR" b="1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496944" cy="487375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atenção à saúde do idoso na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 Nova</a:t>
            </a:r>
          </a:p>
          <a:p>
            <a:pPr algn="ctr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Esperança,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Codajás/ AM.</a:t>
            </a:r>
          </a:p>
          <a:p>
            <a:pPr>
              <a:lnSpc>
                <a:spcPct val="150000"/>
              </a:lnSpc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04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 smtClean="0"/>
          </a:p>
          <a:p>
            <a:pPr marL="82296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desenvolvidas nos seguintes eixos: </a:t>
            </a: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onitoramento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rganização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gestão do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serviço.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ngajamento público. </a:t>
            </a: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ualificação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prática clínica. </a:t>
            </a:r>
          </a:p>
        </p:txBody>
      </p:sp>
    </p:spTree>
    <p:extLst>
      <p:ext uri="{BB962C8B-B14F-4D97-AF65-F5344CB8AC3E}">
        <p14:creationId xmlns:p14="http://schemas.microsoft.com/office/powerpoint/2010/main" val="1670033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7488832" cy="1296144"/>
          </a:xfrm>
        </p:spPr>
        <p:txBody>
          <a:bodyPr>
            <a:normAutofit/>
          </a:bodyPr>
          <a:lstStyle/>
          <a:p>
            <a:pPr algn="ctr"/>
            <a:r>
              <a:rPr lang="pt-BR" sz="4000" b="1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sz="4000" b="1" u="sng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etodologia</a:t>
            </a:r>
            <a:endParaRPr lang="pt-BR" sz="4000" b="1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800" dirty="0">
                <a:solidFill>
                  <a:schemeClr val="tx1"/>
                </a:solidFill>
              </a:rPr>
              <a:t>O </a:t>
            </a:r>
            <a:r>
              <a:rPr lang="pt-BR" sz="2800" b="1" dirty="0" smtClean="0">
                <a:solidFill>
                  <a:schemeClr val="tx1"/>
                </a:solidFill>
              </a:rPr>
              <a:t>PROJETO</a:t>
            </a:r>
            <a:r>
              <a:rPr lang="pt-BR" sz="2800" dirty="0" smtClean="0">
                <a:solidFill>
                  <a:schemeClr val="tx1"/>
                </a:solidFill>
              </a:rPr>
              <a:t> previa 16 semanas de intervenção, </a:t>
            </a:r>
            <a:r>
              <a:rPr lang="pt-BR" sz="2800" dirty="0">
                <a:solidFill>
                  <a:schemeClr val="tx1"/>
                </a:solidFill>
              </a:rPr>
              <a:t>no entanto foi realizado em 12 semanas por orientação da coordenação do curso, para que assim fosse possível ajustar as defesas e a finalização da Turma 5 ao calendário estabelecido pela </a:t>
            </a:r>
            <a:r>
              <a:rPr lang="pt-BR" sz="2800" dirty="0" smtClean="0">
                <a:solidFill>
                  <a:schemeClr val="tx1"/>
                </a:solidFill>
              </a:rPr>
              <a:t>universidade.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2222"/>
            <a:ext cx="7467600" cy="86409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</a:rPr>
              <a:t>Metodologia/Ações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da intervenção: 12 de janeiro de 2015.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dos idosos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individual na UBS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domiciliar.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Qualificação/treinamento da equipe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educativa em grupo de idosos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solidFill>
                  <a:schemeClr val="tx1"/>
                </a:solidFill>
                <a:effectLst/>
              </a:rPr>
              <a:t>Metodologia/Ações</a:t>
            </a:r>
            <a:endParaRPr lang="pt-BR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800" dirty="0" smtClean="0">
                <a:solidFill>
                  <a:schemeClr val="tx1"/>
                </a:solidFill>
              </a:rPr>
              <a:t>Agendamento de consultas;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Identificação de faltosos;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Busca ativa;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Orientação dos pais/responsáveis;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Reuniões de equipe;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Monitoramento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Avaliação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242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x-none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ogistica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anual de Atenção à Saúde da Pessoa Idosa e Envelhecimento do Ministério da Saúde, 2006.</a:t>
            </a:r>
            <a:endParaRPr lang="x-none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Ficha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espelho</a:t>
            </a:r>
            <a:r>
              <a:rPr lang="x-none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 curso</a:t>
            </a: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rontuário do</a:t>
            </a: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idoso</a:t>
            </a: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Caderneta do </a:t>
            </a:r>
            <a:r>
              <a:rPr lang="x-none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Idoso.</a:t>
            </a: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Planilha coleta de dados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7624" y="920621"/>
            <a:ext cx="63367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ROTEIRO: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3600" dirty="0" smtClean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Introdução</a:t>
            </a:r>
            <a:endParaRPr lang="pt-BR" sz="3600" dirty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Objetivo Geral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Metodologia</a:t>
            </a:r>
            <a:endParaRPr lang="pt-BR" sz="3600" dirty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Objetivos Específicos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Metas</a:t>
            </a:r>
            <a:endParaRPr lang="pt-BR" sz="3600" dirty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Resultados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Discussão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Reflexão Crítica</a:t>
            </a:r>
          </a:p>
        </p:txBody>
      </p:sp>
    </p:spTree>
    <p:extLst>
      <p:ext uri="{BB962C8B-B14F-4D97-AF65-F5344CB8AC3E}">
        <p14:creationId xmlns:p14="http://schemas.microsoft.com/office/powerpoint/2010/main" val="2052666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229600" cy="3672408"/>
          </a:xfrm>
        </p:spPr>
        <p:txBody>
          <a:bodyPr/>
          <a:lstStyle/>
          <a:p>
            <a:r>
              <a:rPr lang="pt-BR" b="1" dirty="0"/>
              <a:t>Objetivos </a:t>
            </a:r>
            <a:r>
              <a:rPr lang="pt-BR" b="1" dirty="0" smtClean="0"/>
              <a:t>Específicos </a:t>
            </a:r>
            <a:r>
              <a:rPr lang="pt-BR" b="1" dirty="0"/>
              <a:t>Metas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Resultados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1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622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Objetivo1: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Ampliar a cobertura do Programa de Saúde do Idoso.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1.1: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Ampliar a cobertura de atenção à saúde do idoso da área da unidade de saúde para 90%.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60648"/>
            <a:ext cx="828092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 smtClean="0">
                <a:latin typeface="Arial" pitchFamily="34" charset="0"/>
                <a:cs typeface="Arial" pitchFamily="34" charset="0"/>
              </a:rPr>
              <a:t>RESULTADO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125 idosos</a:t>
            </a:r>
            <a:r>
              <a:rPr lang="pt-B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(94,7%)</a:t>
            </a:r>
            <a:endParaRPr lang="x-none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1: Cobertura do programa de atenção à saúde do idoso UBS Nova Esperança, Codajás/AM, 2015.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683568" y="980728"/>
          <a:ext cx="74888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5536" y="549260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</a:t>
            </a:r>
            <a:r>
              <a:rPr kumimoji="0" lang="x-non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2: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Melhorar a qualidade da atenção ao idoso na Unidade de saúde.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2.1: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Realizar Avaliação Multidimensional Rápida de 100% dos idosos da área de abrangência </a:t>
            </a:r>
            <a:r>
              <a:rPr lang="x-none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 smtClean="0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de 100% </a:t>
            </a:r>
            <a:r>
              <a:rPr lang="pt-BR" sz="28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alcançada </a:t>
            </a:r>
            <a:endParaRPr lang="x-none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2: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idoso na Unidade de saúde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2.2: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dia 100% dos idosos em consulta, incluindo exame físico dos pés, com palpação dos pulsos tibial posterior e pedioso e medida da sensibilidade a cada 3 meses para diabéticos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de 100% alcançada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todos os meses na proporção de idosos com exame clínico apropriado em dia.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677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332656"/>
            <a:ext cx="86764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2.3: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Realizar a solicitação de exames complementares periódicos em 100% dos idosos hipertensos e/ou diabéticos.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8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x-none" sz="280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x-none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2.4: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Priorizar a prescrição de medicamentos da Farmácia Popular a 100% 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idosos.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x-none" sz="2800">
              <a:latin typeface="Arial" pitchFamily="34" charset="0"/>
              <a:cs typeface="Arial" pitchFamily="34" charset="0"/>
            </a:endParaRPr>
          </a:p>
          <a:p>
            <a:pPr algn="just"/>
            <a:endParaRPr lang="x-none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x-none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2.5: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Cadastrar 100% dos idosos acamados ou com problemas de locomoção. (Estimativa de 8% dos idosos da área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x-none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endParaRPr lang="pt-BR" sz="28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2.6: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Realizar visita domiciliar a 100% dos idosos acamados ou com problemas de locomoção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x-none" sz="280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870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56006" y="413266"/>
            <a:ext cx="7992888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2.7: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Rastrear 100% dos idosos para Hipertensão Arterial Sistêmica (HAS).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x-none" sz="280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2.8: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Rastrear 100% dos idosos com pressão arterial sustentada maior que 135/80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mmhg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ou com diagnóstico de hipertensão arterial para Diabetes Mellitus (DM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x-none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x-none" sz="2800"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x-none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x-none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207147" y="43934"/>
            <a:ext cx="729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62971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2.9: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Realizar avaliação da necessidade de atendimento odontológico em 100% dos idosos.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8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kumimoji="0" lang="pt-BR" sz="2800" b="1" i="0" u="none" strike="noStrike" cap="none" normalizeH="0" baseline="0" dirty="0">
              <a:ln>
                <a:noFill/>
              </a:ln>
              <a:solidFill>
                <a:srgbClr val="00CC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00CC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00CC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2.10: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Realizar a primeira consulta odontológica para 100% dos idosos.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kumimoji="0" lang="x-none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x-none" sz="2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7" y="188640"/>
            <a:ext cx="80648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Objetivo3: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Melhorar a adesão dos idosos ao programa de saúde de idoso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3.1: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Buscar 100% dos idosos faltosos às consultas programadas.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x-none" sz="3600" b="1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 </a:t>
            </a:r>
            <a:endParaRPr lang="pt-BR" sz="36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6886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atenção à saúde do idoso é uma questão prioritária na</a:t>
            </a:r>
            <a:r>
              <a:rPr lang="x-none" sz="28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atualidade, visto que o crescimento da população idosa nos últimos anos vem aumentando de forma gradativa. O envelhecimento pode ser compreendido como um processo natural, de diminuição progressiva da reserva funcional dos indivíduos</a:t>
            </a:r>
            <a:r>
              <a:rPr lang="x-none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x-none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16586"/>
            <a:ext cx="8229600" cy="964141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Resultado</a:t>
            </a:r>
            <a:r>
              <a:rPr lang="pt-BR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83.3% (5), 85.7% (6) e 88,9% (8)</a:t>
            </a:r>
            <a:endParaRPr lang="pt-B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6480720"/>
          </a:xfrm>
        </p:spPr>
        <p:txBody>
          <a:bodyPr>
            <a:normAutofit/>
          </a:bodyPr>
          <a:lstStyle/>
          <a:p>
            <a:pPr>
              <a:buNone/>
            </a:pPr>
            <a:endParaRPr lang="x-none" smtClean="0"/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endParaRPr lang="x-none" dirty="0" smtClean="0"/>
          </a:p>
          <a:p>
            <a:pPr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2: Proporção de idosos faltosos as consultas que receberam busca ativa UBS Nova Esperança, Codajás/AM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20893970"/>
              </p:ext>
            </p:extLst>
          </p:nvPr>
        </p:nvGraphicFramePr>
        <p:xfrm>
          <a:off x="683568" y="1124744"/>
          <a:ext cx="7776864" cy="359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4: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o registro das informações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Meta 4.1: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Manter registro específico de 100% das pessoas idosas.</a:t>
            </a:r>
          </a:p>
          <a:p>
            <a:pPr marL="457200" indent="-457200" algn="just"/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x-none" sz="2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048672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4.2: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Distribuir a Caderneta de Saúde da Pessoa Idosa a 100% dos idosos cadastrados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96.8% (121)</a:t>
            </a:r>
          </a:p>
          <a:p>
            <a:endParaRPr lang="pt-B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79154823"/>
              </p:ext>
            </p:extLst>
          </p:nvPr>
        </p:nvGraphicFramePr>
        <p:xfrm>
          <a:off x="827584" y="2276872"/>
          <a:ext cx="6166935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79512" y="-62517"/>
            <a:ext cx="89644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Objetivo 5: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Mapear os idosos de risco da área de abrangência.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5.1: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Rastrear 100% das pessoas idosas para risco de morbimortalidade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x-non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8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pt-BR" sz="2800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x-none" sz="280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 algn="just"/>
            <a:endParaRPr lang="pt-BR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5.2: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Investigar a presença de indicadores de fragilização na velhice em 100% das pessoas idosas.</a:t>
            </a:r>
          </a:p>
          <a:p>
            <a:pPr marL="457200" indent="-457200" algn="just"/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</a:p>
          <a:p>
            <a:pPr marL="457200" indent="-457200" algn="just"/>
            <a:endParaRPr lang="pt-BR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pt-BR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5.3: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Avaliar a rede social de 100% dos idosos</a:t>
            </a:r>
            <a:endParaRPr lang="x-none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x-none" sz="280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8729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8057" y="14469"/>
            <a:ext cx="8892481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Objetivo 6: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Promover a saúde dos idosos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6.1: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Garantir orientação nutricional para hábitos alimentares saudáveis a 100% das pessoas idosas.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Resultado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pt-BR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Objetivo </a:t>
            </a:r>
            <a:r>
              <a:rPr lang="pt-BR" b="1" dirty="0">
                <a:solidFill>
                  <a:srgbClr val="FF0000"/>
                </a:solidFill>
                <a:latin typeface="Arial"/>
                <a:ea typeface="Calibri"/>
                <a:cs typeface="Arial"/>
              </a:rPr>
              <a:t>6:</a:t>
            </a: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Promover a saúde dos </a:t>
            </a: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idosos.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 </a:t>
            </a: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6.2: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Garantir orientação para a prática regular de atividade física a 100% idosos.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r>
              <a:rPr lang="pt-BR" b="1" dirty="0" smtClean="0">
                <a:solidFill>
                  <a:schemeClr val="tx1"/>
                </a:solidFill>
              </a:rPr>
              <a:t>Resultado:</a:t>
            </a:r>
            <a:r>
              <a:rPr lang="pt-BR" dirty="0" smtClean="0">
                <a:solidFill>
                  <a:schemeClr val="tx1"/>
                </a:solidFill>
              </a:rPr>
              <a:t>  99.2% (124)</a:t>
            </a:r>
            <a:endParaRPr lang="x-none" dirty="0" smtClean="0">
              <a:solidFill>
                <a:schemeClr val="tx1"/>
              </a:solidFill>
            </a:endParaRPr>
          </a:p>
          <a:p>
            <a:endParaRPr lang="x-none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pt-BR" dirty="0" smtClean="0"/>
          </a:p>
          <a:p>
            <a:endParaRPr lang="pt-BR" dirty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4" y="2780927"/>
            <a:ext cx="6648554" cy="374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548680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/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6.3: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Garantir orientações sobre higiene bucal (incluindo higiene de próteses dentárias) para 100% dos idosos cadastrados</a:t>
            </a:r>
          </a:p>
          <a:p>
            <a:pPr algn="just">
              <a:lnSpc>
                <a:spcPct val="150000"/>
              </a:lnSpc>
            </a:pPr>
            <a:endParaRPr lang="x-none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Resultado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911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714356"/>
            <a:ext cx="878497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200" u="sng" dirty="0" smtClean="0">
                <a:latin typeface="Arial" pitchFamily="34" charset="0"/>
                <a:cs typeface="Arial" pitchFamily="34" charset="0"/>
              </a:rPr>
              <a:t>Importância da intervenção para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EQUIPE:</a:t>
            </a:r>
          </a:p>
          <a:p>
            <a:pPr>
              <a:lnSpc>
                <a:spcPct val="150000"/>
              </a:lnSpc>
            </a:pPr>
            <a:endParaRPr lang="pt-B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itchFamily="34" charset="0"/>
              </a:rPr>
              <a:t>Promoveu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trabalho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em equipe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Maior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vínculo com 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pais/crianças;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profissional;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da satisfação em trabalhar na Estratégia Saúde da Família.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253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r>
              <a:rPr lang="pt-B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pt-BR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processo de trabalho;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de indicadores de saúde;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do agendamento das consultas;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dos registros;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prioritário aos idosos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de objetivos e metas.</a:t>
            </a:r>
          </a:p>
          <a:p>
            <a:pPr algn="just"/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otimização da agenda para atenção da demanda espontânea,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8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3488"/>
          </a:xfrm>
        </p:spPr>
        <p:txBody>
          <a:bodyPr/>
          <a:lstStyle/>
          <a:p>
            <a:pPr algn="ctr"/>
            <a:r>
              <a:rPr lang="pt-BR" sz="3200" b="1" u="sng" dirty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IMPORTÂNCIA DA AÇÃO PROGRAMÁTICA</a:t>
            </a:r>
            <a:r>
              <a:rPr lang="pt-BR" sz="28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t-BR" sz="2800" dirty="0"/>
          </a:p>
          <a:p>
            <a:endParaRPr lang="pt-BR" sz="2000" dirty="0"/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envelhecimento da população brasileira aumenta cada vez mais o número 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idosos.</a:t>
            </a:r>
          </a:p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fundamental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qualificação da assistência à saúde do idoso na Estratégia Saúde da Família que é a principal porta de entrada do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SUS.</a:t>
            </a:r>
          </a:p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promoção da saúde, prevenção de doenças, diagnóstico/ tratamento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precoce.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2879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0"/>
            <a:ext cx="889248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DISCUSSÃO</a:t>
            </a:r>
          </a:p>
          <a:p>
            <a:pPr algn="ctr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COMUNIDADE: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atendimento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Maior vínculo entre idosos e equipe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satisfação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dos usuários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Visita aos acamados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bucal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aos faltosos ás consultas</a:t>
            </a:r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688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da intervenção estão incorporadas na rotina do serviço na UBS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envolvimento da equipe, gestores e comunidade reforçam a continuação das ações, alcançando novas metas. 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Continuação das ações da intervenção</a:t>
            </a: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0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32656"/>
            <a:ext cx="8352928" cy="468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Portanto, a intervenção está incorporada a rotina do serviço, mas precisamos ampliar o trabalho de conscientização da comunidade em relação a necessidade de priorização da atenção dos idosos em especial os frágeis  e alto risco. Pretendemos no próximo mês investir na ampliação de cobertura dos idosos</a:t>
            </a: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pt-B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1"/>
            <a:ext cx="874846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</a:p>
          <a:p>
            <a:pPr>
              <a:lnSpc>
                <a:spcPct val="150000"/>
              </a:lnSpc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dirty="0" smtClean="0"/>
              <a:t>Associação </a:t>
            </a:r>
            <a:r>
              <a:rPr lang="pt-BR" sz="2800" dirty="0"/>
              <a:t>da teoria do Ambiente Virtual de Aprendizagem (AVA) com a prática na UBS </a:t>
            </a:r>
            <a:r>
              <a:rPr lang="pt-BR" sz="2800" dirty="0" smtClean="0"/>
              <a:t>proporcionou melhoria no serviço.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expectativas iniciais do curso foram alcançadas</a:t>
            </a:r>
            <a:endParaRPr lang="pt-BR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dirty="0" smtClean="0"/>
              <a:t>Aperfeiçoamento </a:t>
            </a:r>
            <a:r>
              <a:rPr lang="pt-BR" sz="2800" dirty="0"/>
              <a:t>de conhecimento clínico, sobre o SUS e Estratégia Saúde da Família. </a:t>
            </a:r>
            <a:endParaRPr lang="pt-BR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800" dirty="0" smtClean="0"/>
              <a:t>Troca </a:t>
            </a:r>
            <a:r>
              <a:rPr lang="pt-BR" sz="2800" dirty="0"/>
              <a:t>de experiência com outros médicos de diferentes </a:t>
            </a:r>
            <a:r>
              <a:rPr lang="pt-BR" sz="2800" dirty="0" smtClean="0"/>
              <a:t>países.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51520" y="260648"/>
            <a:ext cx="86409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curso de especialização Saúde da Família da UFPEL/UNASUS me ajudou bastante na aprendizagem da comunicação escrita em português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23528" y="973077"/>
            <a:ext cx="8496944" cy="46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Foi uma experiência interessante trabalhar no interior do Amazonas e fazer o curso a distancia, tivemos muitas dificuldades, pois a internet é péssima, o que atrasou bastante o envio das tarefas, mas graças ao apoio da população, dos colegas de trabalho e da gestão conseguimos vencer os obstáculos e obter bons resultados.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51520" y="394975"/>
            <a:ext cx="86409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Portanto, curso facilitou minha adaptação, melhorou o idioma português, ampliou muito os conhecimentos, favorecendo a conquista de todos os resultados e indicadores de saúde durante a intervenção, cujas ações estão incorporadas na rotina do serviço.  Em especial a melhoria da qualidade da assistência aos idosos foi a principal conquista. Sendo assim, o curso tem sido muito importante na prática do Programa Mais Médico no Brasil.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a Delia\Pictures\20150213_163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2800" y="-5314950"/>
            <a:ext cx="31089600" cy="17487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706"/>
            <a:ext cx="8507288" cy="1045029"/>
          </a:xfrm>
        </p:spPr>
        <p:txBody>
          <a:bodyPr/>
          <a:lstStyle/>
          <a:p>
            <a:pPr algn="ctr"/>
            <a:r>
              <a:rPr lang="pt-BR" sz="3600" b="1" u="sng" dirty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IMPORTÂNCIA DA AÇÃO PROGRAMÁTICA</a:t>
            </a:r>
            <a:r>
              <a:rPr lang="pt-BR" sz="28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t-BR" sz="2800" dirty="0"/>
          </a:p>
          <a:p>
            <a:endParaRPr lang="pt-BR" sz="2000" dirty="0"/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Estratégia Saúde da Família  é a principal porta de entrada do SUS.  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Possibilita a promoção da saúde, prevenção de doenças, diagnóstico/ tratamento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precoce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aumento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Necessidade de organizar o processo de trabalho, qualificar o atendimento e melhorar a adesão.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1150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88832" cy="115212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Codajás/</a:t>
            </a:r>
            <a:r>
              <a:rPr lang="pt-BR" sz="3200" b="1" dirty="0" smtClean="0">
                <a:solidFill>
                  <a:schemeClr val="tx1"/>
                </a:solidFill>
              </a:rPr>
              <a:t>AM</a:t>
            </a:r>
            <a:r>
              <a:rPr lang="pt-BR" sz="3200" dirty="0" smtClean="0">
                <a:solidFill>
                  <a:schemeClr val="tx1"/>
                </a:solidFill>
              </a:rPr>
              <a:t>: </a:t>
            </a:r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26.242 habitantes (IBGE) </a:t>
            </a: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pt-BR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6832" cy="4800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7" name="Picture 3" descr="C:\Users\User\Pictures\codajas-rio-solimoes-a-esquer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640960" cy="52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04048" y="1999716"/>
            <a:ext cx="2091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Rio Solimões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Terra do Açaí</a:t>
            </a:r>
            <a:endParaRPr lang="pt-BR" dirty="0"/>
          </a:p>
        </p:txBody>
      </p:sp>
      <p:pic>
        <p:nvPicPr>
          <p:cNvPr id="1026" name="Picture 2" descr="C:\Users\User\Pictures\LOGO CODAJÁS 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547909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acai-625x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731451" cy="25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736304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ac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7"/>
            <a:ext cx="2597274" cy="18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Amazonas_Municip_Codaj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79712" y="764704"/>
            <a:ext cx="6768752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u="sng" dirty="0" smtClean="0">
                <a:latin typeface="Arial Rounded MT Bold" panose="020F0704030504030204" pitchFamily="34" charset="0"/>
              </a:rPr>
              <a:t>CODAJÁS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Norte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Amazonas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Solimões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488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864096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CODAJÁS-AM:</a:t>
            </a:r>
          </a:p>
          <a:p>
            <a:pPr algn="ctr"/>
            <a:endParaRPr lang="pt-BR" sz="4400" b="1" dirty="0" smtClean="0">
              <a:solidFill>
                <a:srgbClr val="FF0000"/>
              </a:solidFill>
            </a:endParaRPr>
          </a:p>
          <a:p>
            <a:pPr algn="ctr"/>
            <a:endParaRPr lang="pt-BR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05 UBS/ESF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Não tem NASF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Via Fluvial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01 Policlínica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Escassez de especialistas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entro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onvencional de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tençao 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x-none" sz="3200" smtClean="0">
                <a:latin typeface="Arial" panose="020B0604020202020204" pitchFamily="34" charset="0"/>
                <a:cs typeface="Arial" panose="020B0604020202020204" pitchFamily="34" charset="0"/>
              </a:rPr>
              <a:t>dosos</a:t>
            </a: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 algn="just">
              <a:buFont typeface="Wingdings" panose="05000000000000000000" pitchFamily="2" charset="2"/>
              <a:buChar char="Ø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01 Hospital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93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42464D"/>
      </a:dk1>
      <a:lt1>
        <a:srgbClr val="FFFFFF"/>
      </a:lt1>
      <a:dk2>
        <a:srgbClr val="000000"/>
      </a:dk2>
      <a:lt2>
        <a:srgbClr val="D4D6D9"/>
      </a:lt2>
      <a:accent1>
        <a:srgbClr val="094EB3"/>
      </a:accent1>
      <a:accent2>
        <a:srgbClr val="1B8D14"/>
      </a:accent2>
      <a:accent3>
        <a:srgbClr val="AAAAAA"/>
      </a:accent3>
      <a:accent4>
        <a:srgbClr val="DADADA"/>
      </a:accent4>
      <a:accent5>
        <a:srgbClr val="AAB2D6"/>
      </a:accent5>
      <a:accent6>
        <a:srgbClr val="177F11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FB3"/>
            </a:gs>
            <a:gs pos="100000">
              <a:srgbClr val="0C3280"/>
            </a:gs>
          </a:gsLst>
          <a:lin ang="5400000"/>
        </a:gradFill>
        <a:ln>
          <a:noFill/>
        </a:ln>
        <a:effectLst>
          <a:outerShdw blurRad="76200" algn="ctr" rotWithShape="0">
            <a:srgbClr val="000000">
              <a:alpha val="79999"/>
            </a:srgbClr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FB3"/>
            </a:gs>
            <a:gs pos="100000">
              <a:srgbClr val="0C3280"/>
            </a:gs>
          </a:gsLst>
          <a:lin ang="5400000"/>
        </a:gradFill>
        <a:ln>
          <a:noFill/>
        </a:ln>
        <a:effectLst>
          <a:outerShdw blurRad="76200" algn="ctr" rotWithShape="0">
            <a:srgbClr val="000000">
              <a:alpha val="79999"/>
            </a:srgbClr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838</TotalTime>
  <Words>1713</Words>
  <Application>Microsoft Office PowerPoint</Application>
  <PresentationFormat>Apresentação na tela (4:3)</PresentationFormat>
  <Paragraphs>355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47</vt:i4>
      </vt:variant>
    </vt:vector>
  </HeadingPairs>
  <TitlesOfParts>
    <vt:vector size="49" baseType="lpstr">
      <vt:lpstr>Executivo</vt:lpstr>
      <vt:lpstr>Office Theme</vt:lpstr>
      <vt:lpstr>Universidade Aberta do SUS – UNASUS Universidade Federal de Pelotas Especialização em Saúde da Família Modalidade a Distância Turma 5</vt:lpstr>
      <vt:lpstr>Apresentação do PowerPoint</vt:lpstr>
      <vt:lpstr> Introdução </vt:lpstr>
      <vt:lpstr>INTRODUÇÃO</vt:lpstr>
      <vt:lpstr>INTRODUÇÃO</vt:lpstr>
      <vt:lpstr>Codajás/AM:  26.242 habitantes (IBGE) 2014</vt:lpstr>
      <vt:lpstr>Terra do Açaí</vt:lpstr>
      <vt:lpstr>Apresentação do PowerPoint</vt:lpstr>
      <vt:lpstr>Apresentação do PowerPoint</vt:lpstr>
      <vt:lpstr>INTRODUÇÃO</vt:lpstr>
      <vt:lpstr>INTRODUÇÃO</vt:lpstr>
      <vt:lpstr>População alvo da Intervenção:</vt:lpstr>
      <vt:lpstr>Antes da intervenção:  </vt:lpstr>
      <vt:lpstr>Objetivo geral </vt:lpstr>
      <vt:lpstr>Metodologia</vt:lpstr>
      <vt:lpstr>Metodologia</vt:lpstr>
      <vt:lpstr>Metodologia/Ações</vt:lpstr>
      <vt:lpstr>Metodologia/Ações</vt:lpstr>
      <vt:lpstr>Logistica</vt:lpstr>
      <vt:lpstr>Objetivos Específicos Metas  Resultados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Resultado: 83.3% (5), 85.7% (6) e 88,9% (8)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</vt:lpstr>
      <vt:lpstr>Apresentação do PowerPoint</vt:lpstr>
      <vt:lpstr>Continuação das ações da intervenção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do idoso na UBS Nova Esperança, Codajás/AM</dc:title>
  <dc:creator>Ana Delia</dc:creator>
  <cp:lastModifiedBy>User</cp:lastModifiedBy>
  <cp:revision>115</cp:revision>
  <dcterms:created xsi:type="dcterms:W3CDTF">2015-06-15T21:51:42Z</dcterms:created>
  <dcterms:modified xsi:type="dcterms:W3CDTF">2015-06-19T04:23:32Z</dcterms:modified>
</cp:coreProperties>
</file>