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97" r:id="rId8"/>
    <p:sldId id="275" r:id="rId9"/>
    <p:sldId id="263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0" r:id="rId20"/>
    <p:sldId id="274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95" r:id="rId30"/>
    <p:sldId id="298" r:id="rId31"/>
    <p:sldId id="296" r:id="rId32"/>
    <p:sldId id="299" r:id="rId33"/>
    <p:sldId id="292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SkyDrive\Alunos%20T7\Ana%20Laura\PLANILHA%20FINAL%20COM%20DENOMINADOR%20ALTERADO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7\Desktop\projeto%20de%20saude%20do%20idoso\intervencion\ficha%20de%20colecta%20de%20datos\Ficha%20da%20semana%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3521404739302728"/>
          <c:y val="0.14006321621422063"/>
          <c:w val="0.84887022455526395"/>
          <c:h val="0.73254553468259975"/>
        </c:manualLayout>
      </c:layout>
      <c:barChart>
        <c:barDir val="col"/>
        <c:grouping val="clustered"/>
        <c:ser>
          <c:idx val="0"/>
          <c:order val="0"/>
          <c:tx>
            <c:strRef>
              <c:f>'[PLANILHA FINAL COM DENOMINADOR ALTERADO.xlsx]Indicadores'!$C$4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'[PLANILHA FINAL COM DENOMINADOR ALTERADO.xlsx]Indicadores'!$D$3:$G$3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FINAL COM DENOMINADOR ALTERADO.xlsx]Indicadores'!$D$4:$G$4</c:f>
              <c:numCache>
                <c:formatCode>0.0%</c:formatCode>
                <c:ptCount val="4"/>
                <c:pt idx="0">
                  <c:v>5.8020477815699842E-2</c:v>
                </c:pt>
                <c:pt idx="1">
                  <c:v>0.11092150170648483</c:v>
                </c:pt>
                <c:pt idx="2">
                  <c:v>0.15017064846416384</c:v>
                </c:pt>
                <c:pt idx="3">
                  <c:v>0</c:v>
                </c:pt>
              </c:numCache>
            </c:numRef>
          </c:val>
        </c:ser>
        <c:axId val="87152512"/>
        <c:axId val="87154048"/>
      </c:barChart>
      <c:catAx>
        <c:axId val="871525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7154048"/>
        <c:crosses val="autoZero"/>
        <c:auto val="1"/>
        <c:lblAlgn val="ctr"/>
        <c:lblOffset val="100"/>
      </c:catAx>
      <c:valAx>
        <c:axId val="871540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87152512"/>
        <c:crosses val="autoZero"/>
        <c:crossBetween val="between"/>
        <c:majorUnit val="0.2"/>
      </c:valAx>
      <c:spPr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5541751822092828"/>
          <c:y val="0.1550988905828069"/>
          <c:w val="0.84458246377823831"/>
          <c:h val="0.7293930239852094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0.94117647058823561</c:v>
                </c:pt>
                <c:pt idx="1">
                  <c:v>0.9538461538461539</c:v>
                </c:pt>
                <c:pt idx="2">
                  <c:v>0.96590909090909916</c:v>
                </c:pt>
                <c:pt idx="3">
                  <c:v>0</c:v>
                </c:pt>
              </c:numCache>
            </c:numRef>
          </c:val>
        </c:ser>
        <c:axId val="100533376"/>
        <c:axId val="100534912"/>
      </c:barChart>
      <c:catAx>
        <c:axId val="1005333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534912"/>
        <c:crosses val="autoZero"/>
        <c:auto val="1"/>
        <c:lblAlgn val="ctr"/>
        <c:lblOffset val="100"/>
      </c:catAx>
      <c:valAx>
        <c:axId val="1005349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5333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59"/>
          <c:y val="0.19370818084359342"/>
          <c:w val="0.84677502714591268"/>
          <c:h val="0.6718072212804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0.64705882352942612</c:v>
                </c:pt>
                <c:pt idx="1">
                  <c:v>0.7846153846153846</c:v>
                </c:pt>
                <c:pt idx="2">
                  <c:v>0.87500000000000655</c:v>
                </c:pt>
                <c:pt idx="3">
                  <c:v>0</c:v>
                </c:pt>
              </c:numCache>
            </c:numRef>
          </c:val>
        </c:ser>
        <c:axId val="100598144"/>
        <c:axId val="100599680"/>
      </c:barChart>
      <c:catAx>
        <c:axId val="100598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599680"/>
        <c:crosses val="autoZero"/>
        <c:auto val="1"/>
        <c:lblAlgn val="ctr"/>
        <c:lblOffset val="100"/>
      </c:catAx>
      <c:valAx>
        <c:axId val="10059968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59814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59"/>
          <c:y val="0.11464861744076058"/>
          <c:w val="0.84677502714591268"/>
          <c:h val="0.7592315976103616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0.8</c:v>
                </c:pt>
                <c:pt idx="3">
                  <c:v>0</c:v>
                </c:pt>
              </c:numCache>
            </c:numRef>
          </c:val>
        </c:ser>
        <c:axId val="100665216"/>
        <c:axId val="100666752"/>
      </c:barChart>
      <c:catAx>
        <c:axId val="100665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666752"/>
        <c:crosses val="autoZero"/>
        <c:auto val="1"/>
        <c:lblAlgn val="ctr"/>
        <c:lblOffset val="100"/>
      </c:catAx>
      <c:valAx>
        <c:axId val="1006667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6652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291691674177399"/>
          <c:y val="0.14944520598892977"/>
          <c:w val="0.83958504147348056"/>
          <c:h val="0.724024355255195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Indicadores!$D$65:$G$65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Indicadores!$D$66:$G$66</c:f>
              <c:numCache>
                <c:formatCode>0.0%</c:formatCode>
                <c:ptCount val="4"/>
                <c:pt idx="0">
                  <c:v>0.94117647058823561</c:v>
                </c:pt>
                <c:pt idx="1">
                  <c:v>0.96923076923076856</c:v>
                </c:pt>
                <c:pt idx="2">
                  <c:v>0.97727272727272729</c:v>
                </c:pt>
                <c:pt idx="3">
                  <c:v>0</c:v>
                </c:pt>
              </c:numCache>
            </c:numRef>
          </c:val>
        </c:ser>
        <c:axId val="100683136"/>
        <c:axId val="100693120"/>
      </c:barChart>
      <c:catAx>
        <c:axId val="100683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693120"/>
        <c:crosses val="autoZero"/>
        <c:auto val="1"/>
        <c:lblAlgn val="ctr"/>
        <c:lblOffset val="100"/>
      </c:catAx>
      <c:valAx>
        <c:axId val="1006931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6831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373740083925355"/>
          <c:y val="0.18538336554084694"/>
          <c:w val="0.82626425636099254"/>
          <c:h val="0.6621419633059376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idosos com Caderneta de Saúde da Pessoa Idosa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Indicadores!$D$71:$G$71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Indicadores!$D$72:$G$72</c:f>
              <c:numCache>
                <c:formatCode>0.0%</c:formatCode>
                <c:ptCount val="4"/>
                <c:pt idx="0">
                  <c:v>0.70588235294117663</c:v>
                </c:pt>
                <c:pt idx="1">
                  <c:v>0.8615384615384617</c:v>
                </c:pt>
                <c:pt idx="2">
                  <c:v>0.90909090909090906</c:v>
                </c:pt>
                <c:pt idx="3">
                  <c:v>0</c:v>
                </c:pt>
              </c:numCache>
            </c:numRef>
          </c:val>
        </c:ser>
        <c:axId val="100738176"/>
        <c:axId val="100739712"/>
      </c:barChart>
      <c:catAx>
        <c:axId val="1007381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0739712"/>
        <c:crosses val="autoZero"/>
        <c:auto val="1"/>
        <c:lblAlgn val="ctr"/>
        <c:lblOffset val="100"/>
      </c:catAx>
      <c:valAx>
        <c:axId val="10073971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0738176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15001879934667"/>
          <c:y val="0.10691863517060365"/>
          <c:w val="0.84188996114801362"/>
          <c:h val="0.772911562036618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Indicadores!$D$78:$G$78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Indicadores!$D$79:$G$79</c:f>
              <c:numCache>
                <c:formatCode>0.0%</c:formatCode>
                <c:ptCount val="4"/>
                <c:pt idx="0">
                  <c:v>0.88235294117647056</c:v>
                </c:pt>
                <c:pt idx="1">
                  <c:v>0.93846153846153868</c:v>
                </c:pt>
                <c:pt idx="2">
                  <c:v>0.96590909090909916</c:v>
                </c:pt>
                <c:pt idx="3">
                  <c:v>0</c:v>
                </c:pt>
              </c:numCache>
            </c:numRef>
          </c:val>
        </c:ser>
        <c:axId val="100756096"/>
        <c:axId val="100794752"/>
      </c:barChart>
      <c:catAx>
        <c:axId val="100756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794752"/>
        <c:crosses val="autoZero"/>
        <c:auto val="1"/>
        <c:lblAlgn val="ctr"/>
        <c:lblOffset val="100"/>
      </c:catAx>
      <c:valAx>
        <c:axId val="1007947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7560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60964382358077"/>
          <c:y val="6.6699739160550678E-2"/>
          <c:w val="0.84458246377823831"/>
          <c:h val="0.811690397822674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Indicadores!$D$84:$G$84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Indicadores!$D$85:$G$85</c:f>
              <c:numCache>
                <c:formatCode>0.0%</c:formatCode>
                <c:ptCount val="4"/>
                <c:pt idx="0">
                  <c:v>0.88235294117647056</c:v>
                </c:pt>
                <c:pt idx="1">
                  <c:v>0.93846153846153868</c:v>
                </c:pt>
                <c:pt idx="2">
                  <c:v>0.95454545454546291</c:v>
                </c:pt>
                <c:pt idx="3">
                  <c:v>0</c:v>
                </c:pt>
              </c:numCache>
            </c:numRef>
          </c:val>
        </c:ser>
        <c:axId val="100827520"/>
        <c:axId val="100829056"/>
      </c:barChart>
      <c:catAx>
        <c:axId val="100827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829056"/>
        <c:crosses val="autoZero"/>
        <c:auto val="1"/>
        <c:lblAlgn val="ctr"/>
        <c:lblOffset val="100"/>
      </c:catAx>
      <c:valAx>
        <c:axId val="1008290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8275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85245901639344"/>
          <c:y val="0.15198963200139712"/>
          <c:w val="0.84426229508195716"/>
          <c:h val="0.7194443717791091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Indicadores!$D$89:$G$89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Indicadores!$D$90:$G$90</c:f>
              <c:numCache>
                <c:formatCode>0.0%</c:formatCode>
                <c:ptCount val="4"/>
                <c:pt idx="0">
                  <c:v>0.82352941176470584</c:v>
                </c:pt>
                <c:pt idx="1">
                  <c:v>0.89230769230769269</c:v>
                </c:pt>
                <c:pt idx="2">
                  <c:v>0.93181818181818177</c:v>
                </c:pt>
                <c:pt idx="3">
                  <c:v>0</c:v>
                </c:pt>
              </c:numCache>
            </c:numRef>
          </c:val>
        </c:ser>
        <c:axId val="100898688"/>
        <c:axId val="100900224"/>
      </c:barChart>
      <c:catAx>
        <c:axId val="100898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900224"/>
        <c:crosses val="autoZero"/>
        <c:auto val="1"/>
        <c:lblAlgn val="ctr"/>
        <c:lblOffset val="100"/>
      </c:catAx>
      <c:valAx>
        <c:axId val="10090022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089868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"/>
  <c:chart>
    <c:autoTitleDeleted val="1"/>
    <c:plotArea>
      <c:layout>
        <c:manualLayout>
          <c:layoutTarget val="inner"/>
          <c:xMode val="edge"/>
          <c:yMode val="edge"/>
          <c:x val="0.11836746489104696"/>
          <c:y val="0.1079360777465605"/>
          <c:w val="0.84489880111887461"/>
          <c:h val="0.7743947820985527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idosos que receberam orientação nutricional para hábitos saudáveis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Indicadores!$D$98:$G$98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Indicadores!$D$99:$G$99</c:f>
              <c:numCache>
                <c:formatCode>0.0%</c:formatCode>
                <c:ptCount val="4"/>
                <c:pt idx="0">
                  <c:v>1</c:v>
                </c:pt>
                <c:pt idx="1">
                  <c:v>0.96923076923076856</c:v>
                </c:pt>
                <c:pt idx="2">
                  <c:v>0.97727272727272729</c:v>
                </c:pt>
                <c:pt idx="3">
                  <c:v>0</c:v>
                </c:pt>
              </c:numCache>
            </c:numRef>
          </c:val>
        </c:ser>
        <c:axId val="100958208"/>
        <c:axId val="100959744"/>
      </c:barChart>
      <c:catAx>
        <c:axId val="1009582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0959744"/>
        <c:crosses val="autoZero"/>
        <c:auto val="1"/>
        <c:lblAlgn val="ctr"/>
        <c:lblOffset val="100"/>
      </c:catAx>
      <c:valAx>
        <c:axId val="10095974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0958208"/>
        <c:crosses val="autoZero"/>
        <c:crossBetween val="between"/>
        <c:maj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693559898681659"/>
          <c:y val="0.12641078401785141"/>
          <c:w val="0.84677502714591268"/>
          <c:h val="0.762588536898004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Indicadores!$D$103:$G$103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Indicadores!$D$104:$G$104</c:f>
              <c:numCache>
                <c:formatCode>0.0%</c:formatCode>
                <c:ptCount val="4"/>
                <c:pt idx="0">
                  <c:v>0.88235294117647056</c:v>
                </c:pt>
                <c:pt idx="1">
                  <c:v>0.8615384615384617</c:v>
                </c:pt>
                <c:pt idx="2">
                  <c:v>0.87500000000000655</c:v>
                </c:pt>
                <c:pt idx="3">
                  <c:v>0</c:v>
                </c:pt>
              </c:numCache>
            </c:numRef>
          </c:val>
        </c:ser>
        <c:axId val="101000704"/>
        <c:axId val="101002240"/>
      </c:barChart>
      <c:catAx>
        <c:axId val="1010007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002240"/>
        <c:crosses val="autoZero"/>
        <c:auto val="1"/>
        <c:lblAlgn val="ctr"/>
        <c:lblOffset val="100"/>
      </c:catAx>
      <c:valAx>
        <c:axId val="10100224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1000704"/>
        <c:crosses val="autoZero"/>
        <c:crossBetween val="between"/>
        <c:majorUnit val="0.2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334325122796488"/>
          <c:y val="0.1784241795195757"/>
          <c:w val="0.84920799465214769"/>
          <c:h val="0.688417120378614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0.97058823529411764</c:v>
                </c:pt>
                <c:pt idx="1">
                  <c:v>0.96923076923076856</c:v>
                </c:pt>
                <c:pt idx="2">
                  <c:v>0.97727272727272729</c:v>
                </c:pt>
                <c:pt idx="3">
                  <c:v>0</c:v>
                </c:pt>
              </c:numCache>
            </c:numRef>
          </c:val>
        </c:ser>
        <c:axId val="139270400"/>
        <c:axId val="95826688"/>
      </c:barChart>
      <c:catAx>
        <c:axId val="1392704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5826688"/>
        <c:crosses val="autoZero"/>
        <c:auto val="1"/>
        <c:lblAlgn val="ctr"/>
        <c:lblOffset val="100"/>
      </c:catAx>
      <c:valAx>
        <c:axId val="958266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3927040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59"/>
          <c:y val="0.12806130002980398"/>
          <c:w val="0.84677502714591268"/>
          <c:h val="0.755213599522553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Indicadores!$D$111:$G$111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Indicadores!$D$112:$G$112</c:f>
              <c:numCache>
                <c:formatCode>0.0%</c:formatCode>
                <c:ptCount val="4"/>
                <c:pt idx="0">
                  <c:v>0.82352941176470584</c:v>
                </c:pt>
                <c:pt idx="1">
                  <c:v>0.76923076923076927</c:v>
                </c:pt>
                <c:pt idx="2">
                  <c:v>0.82954545454546291</c:v>
                </c:pt>
                <c:pt idx="3">
                  <c:v>0</c:v>
                </c:pt>
              </c:numCache>
            </c:numRef>
          </c:val>
        </c:ser>
        <c:axId val="101014528"/>
        <c:axId val="101061376"/>
      </c:barChart>
      <c:catAx>
        <c:axId val="1010145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1061376"/>
        <c:crosses val="autoZero"/>
        <c:auto val="1"/>
        <c:lblAlgn val="ctr"/>
        <c:lblOffset val="100"/>
      </c:catAx>
      <c:valAx>
        <c:axId val="1010613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1010145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439864244068078"/>
          <c:y val="0.15719118443528118"/>
          <c:w val="0.8501002567574597"/>
          <c:h val="0.718162646467923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0.97058823529411764</c:v>
                </c:pt>
                <c:pt idx="1">
                  <c:v>0.9538461538461539</c:v>
                </c:pt>
                <c:pt idx="2">
                  <c:v>0.96590909090909916</c:v>
                </c:pt>
                <c:pt idx="3">
                  <c:v>0</c:v>
                </c:pt>
              </c:numCache>
            </c:numRef>
          </c:val>
        </c:ser>
        <c:axId val="95856896"/>
        <c:axId val="95858688"/>
      </c:barChart>
      <c:catAx>
        <c:axId val="95856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5858688"/>
        <c:crosses val="autoZero"/>
        <c:auto val="1"/>
        <c:lblAlgn val="ctr"/>
        <c:lblOffset val="100"/>
      </c:catAx>
      <c:valAx>
        <c:axId val="958586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58568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507958806033768"/>
          <c:y val="0.12698537682789843"/>
          <c:w val="0.84920799465214769"/>
          <c:h val="0.745245209835028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Indicadores!$D$18:$G$18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Indicadores!$D$19:$G$19</c:f>
              <c:numCache>
                <c:formatCode>0.0%</c:formatCode>
                <c:ptCount val="4"/>
                <c:pt idx="0">
                  <c:v>0.96153846153846168</c:v>
                </c:pt>
                <c:pt idx="1">
                  <c:v>0.88679245283019692</c:v>
                </c:pt>
                <c:pt idx="2">
                  <c:v>0.73239436619719034</c:v>
                </c:pt>
                <c:pt idx="3">
                  <c:v>0</c:v>
                </c:pt>
              </c:numCache>
            </c:numRef>
          </c:val>
        </c:ser>
        <c:axId val="95907840"/>
        <c:axId val="95909376"/>
      </c:barChart>
      <c:catAx>
        <c:axId val="959078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5909376"/>
        <c:crosses val="autoZero"/>
        <c:auto val="1"/>
        <c:lblAlgn val="ctr"/>
        <c:lblOffset val="100"/>
      </c:catAx>
      <c:valAx>
        <c:axId val="959093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59078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59"/>
          <c:y val="0.16029432218408596"/>
          <c:w val="0.84677502714591268"/>
          <c:h val="0.7107598077186515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Indicadores!$D$23:$G$23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Indicadores!$D$24:$G$24</c:f>
              <c:numCache>
                <c:formatCode>0.0%</c:formatCode>
                <c:ptCount val="4"/>
                <c:pt idx="0">
                  <c:v>0.64705882352942612</c:v>
                </c:pt>
                <c:pt idx="1">
                  <c:v>0.69230769230769262</c:v>
                </c:pt>
                <c:pt idx="2">
                  <c:v>0.70454545454546291</c:v>
                </c:pt>
                <c:pt idx="3">
                  <c:v>0</c:v>
                </c:pt>
              </c:numCache>
            </c:numRef>
          </c:val>
        </c:ser>
        <c:axId val="95925760"/>
        <c:axId val="95927296"/>
      </c:barChart>
      <c:catAx>
        <c:axId val="95925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5927296"/>
        <c:crosses val="autoZero"/>
        <c:auto val="1"/>
        <c:lblAlgn val="ctr"/>
        <c:lblOffset val="100"/>
      </c:catAx>
      <c:valAx>
        <c:axId val="959272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592576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423464426120948"/>
          <c:y val="0.11206867166274455"/>
          <c:w val="0.84677502714591191"/>
          <c:h val="0.8021176308692973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3"/>
              </a:solidFill>
              <a:prstDash val="solid"/>
            </a:ln>
            <a:effectLst/>
          </c:spPr>
          <c:dPt>
            <c:idx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howVal val="1"/>
          </c:dLbls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95961472"/>
        <c:axId val="95963008"/>
      </c:barChart>
      <c:catAx>
        <c:axId val="959614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5963008"/>
        <c:crosses val="autoZero"/>
        <c:auto val="1"/>
        <c:lblAlgn val="ctr"/>
        <c:lblOffset val="100"/>
      </c:catAx>
      <c:valAx>
        <c:axId val="959630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59614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17194833480969"/>
          <c:y val="0.14773784855840638"/>
          <c:w val="0.84646631641871162"/>
          <c:h val="0.731509087679836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0.91666666666666652</c:v>
                </c:pt>
                <c:pt idx="1">
                  <c:v>0.82608695652173914</c:v>
                </c:pt>
                <c:pt idx="2">
                  <c:v>0.67741935483870963</c:v>
                </c:pt>
                <c:pt idx="3">
                  <c:v>0</c:v>
                </c:pt>
              </c:numCache>
            </c:numRef>
          </c:val>
        </c:ser>
        <c:axId val="96008064"/>
        <c:axId val="96009600"/>
      </c:barChart>
      <c:catAx>
        <c:axId val="96008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6009600"/>
        <c:crosses val="autoZero"/>
        <c:auto val="1"/>
        <c:lblAlgn val="ctr"/>
        <c:lblOffset val="100"/>
      </c:catAx>
      <c:valAx>
        <c:axId val="960096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600806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46"/>
          <c:y val="0.13391059344419201"/>
          <c:w val="0.84677502714591191"/>
          <c:h val="0.7545909956143660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Indicadores!$C$39</c:f>
              <c:strCache>
                <c:ptCount val="1"/>
                <c:pt idx="0">
                  <c:v>Proporção de idosos com verificação da pressão arterial na última consulta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howVal val="1"/>
          </c:dLbls>
          <c:cat>
            <c:strRef>
              <c:f>Indicadores!$D$38:$G$38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Indicadores!$D$39:$G$39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96056832"/>
        <c:axId val="96058368"/>
      </c:barChart>
      <c:catAx>
        <c:axId val="96056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6058368"/>
        <c:crosses val="autoZero"/>
        <c:auto val="1"/>
        <c:lblAlgn val="ctr"/>
        <c:lblOffset val="100"/>
      </c:catAx>
      <c:valAx>
        <c:axId val="960583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60568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315331709547673"/>
          <c:y val="9.0636733625580043E-2"/>
          <c:w val="0.84708249496981891"/>
          <c:h val="0.766317074569632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howVal val="1"/>
          </c:dLbls>
          <c:cat>
            <c:strRef>
              <c:f>Indicadores!$D$43:$G$43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Indicadores!$D$44:$G$44</c:f>
              <c:numCache>
                <c:formatCode>0.0%</c:formatCode>
                <c:ptCount val="4"/>
                <c:pt idx="0">
                  <c:v>0.88461538461538469</c:v>
                </c:pt>
                <c:pt idx="1">
                  <c:v>0.8958333333333337</c:v>
                </c:pt>
                <c:pt idx="2">
                  <c:v>0.85937500000000655</c:v>
                </c:pt>
                <c:pt idx="3">
                  <c:v>0</c:v>
                </c:pt>
              </c:numCache>
            </c:numRef>
          </c:val>
        </c:ser>
        <c:axId val="96174080"/>
        <c:axId val="96175616"/>
      </c:barChart>
      <c:catAx>
        <c:axId val="961740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6175616"/>
        <c:crosses val="autoZero"/>
        <c:auto val="1"/>
        <c:lblAlgn val="ctr"/>
        <c:lblOffset val="100"/>
      </c:catAx>
      <c:valAx>
        <c:axId val="961756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961740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20DDD-EF2E-4E50-98FE-6E230380B12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B26CC-5196-420D-B477-973EF15F144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B26CC-5196-420D-B477-973EF15F1440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7915276" cy="1827215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Melhoria da atenção à saúde da pessoa idosa na Unidade de Saúde Progresso, Rosário do Sul –RS</a:t>
            </a:r>
            <a:br>
              <a:rPr lang="pt-BR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4546" y="5033962"/>
            <a:ext cx="8343936" cy="1824038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Universidade Federal de Pelotas.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Dra. Ana Laura SILVA PEREZ</a:t>
            </a:r>
            <a:endParaRPr lang="pt-BR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rgbClr val="00B050"/>
                </a:solidFill>
              </a:rPr>
              <a:t>Meta2.2: Exame clínico apropriado</a:t>
            </a: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329642" cy="5572164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Realizar exame clinico apropriado a 100% dos idosos cadastrados no programa 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Exame físico dos pés, com palpação dos pulsos tibiais posteriores e médios e medida da sensibilidade a cada três meses para diabéticos.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1300" dirty="0" smtClean="0">
                <a:solidFill>
                  <a:srgbClr val="00B050"/>
                </a:solidFill>
              </a:rPr>
              <a:t>Gráfico de proporção de idosos com exame clínico em dia na Unidade de Saúde Bairro Progresso, Novo Rosário –RS.</a:t>
            </a:r>
          </a:p>
          <a:p>
            <a:pPr>
              <a:buNone/>
            </a:pPr>
            <a:r>
              <a:rPr lang="pt-BR" sz="1300" dirty="0" smtClean="0">
                <a:solidFill>
                  <a:srgbClr val="00B050"/>
                </a:solidFill>
              </a:rPr>
              <a:t>	</a:t>
            </a:r>
          </a:p>
          <a:p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755576" y="3429000"/>
          <a:ext cx="4780190" cy="2404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6228184" y="3645024"/>
            <a:ext cx="2069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Primeiro mês 97.1%, 33 idosos 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Segundo mês 95.4%, 62 pessoas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Terceiro de 96.6%, 85 pessoas</a:t>
            </a:r>
            <a:endParaRPr lang="pt-BR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78647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2.3:Realizar a solicitação de exames complementares periódicos em 100% dos idosos hipertensos e/ou diabéticos.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13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13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13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13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13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611560" y="3068960"/>
          <a:ext cx="5214974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56176" y="3356992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Primeiro mês 96.2%, 25 idosos</a:t>
            </a:r>
          </a:p>
          <a:p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Segundo mês 88.7%, 47 idosos </a:t>
            </a:r>
          </a:p>
          <a:p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Terceiro mês 73.2%, 52 idosos</a:t>
            </a:r>
          </a:p>
          <a:p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5661248"/>
            <a:ext cx="51125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1200" dirty="0" smtClean="0">
                <a:solidFill>
                  <a:srgbClr val="00B050"/>
                </a:solidFill>
              </a:rPr>
              <a:t>Gráfico de proporção de idosos </a:t>
            </a:r>
            <a:r>
              <a:rPr lang="pt-BR" sz="1200" dirty="0" smtClean="0">
                <a:solidFill>
                  <a:srgbClr val="00B050"/>
                </a:solidFill>
                <a:cs typeface="Arial" pitchFamily="34" charset="0"/>
              </a:rPr>
              <a:t>a solicitação de exames complementares periódicos</a:t>
            </a:r>
            <a:r>
              <a:rPr lang="pt-BR" sz="1200" dirty="0" smtClean="0">
                <a:solidFill>
                  <a:srgbClr val="00B050"/>
                </a:solidFill>
              </a:rPr>
              <a:t> na Unidade de Saúde Bairro Progresso, Novo Rosário –RS.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2.4 : Priorizar a prescrição de medicamentos da farmácia popular a 100% dos idosos hipertensos e/ou diabéticos.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pPr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12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755577" y="2564904"/>
          <a:ext cx="453650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57818" y="2928934"/>
            <a:ext cx="35004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Primeiro mês 64.7%, 22 pessoas </a:t>
            </a:r>
          </a:p>
          <a:p>
            <a:pPr algn="just"/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Segundo mês 69.2%, 45 pessoas </a:t>
            </a:r>
          </a:p>
          <a:p>
            <a:pPr algn="just"/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Terceiro mês  70.5%, 62 pessoas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t-BR" sz="1200" dirty="0" smtClean="0">
                <a:solidFill>
                  <a:srgbClr val="00B050"/>
                </a:solidFill>
              </a:rPr>
              <a:t>Gráfico de proporção de idosos </a:t>
            </a:r>
            <a:r>
              <a:rPr lang="pt-BR" sz="1200" dirty="0" smtClean="0">
                <a:solidFill>
                  <a:srgbClr val="00B050"/>
                </a:solidFill>
                <a:cs typeface="Arial" pitchFamily="34" charset="0"/>
              </a:rPr>
              <a:t>a prescrição de medicamentos da farmácia popular </a:t>
            </a:r>
            <a:r>
              <a:rPr lang="pt-BR" sz="1200" dirty="0" smtClean="0">
                <a:solidFill>
                  <a:srgbClr val="00B050"/>
                </a:solidFill>
              </a:rPr>
              <a:t>na Unidade de Saúde Bairro Progresso, Novo Rosário –RS.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Meta 2.5:  Cadastrar 100% dos idosos acamados ou com problemas de locomoção.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6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683568" y="1700808"/>
          <a:ext cx="436512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5580112" y="2204864"/>
            <a:ext cx="2646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Primeiro mês 100% e se manteve no resto dos meses. Correspondendo a 12 pessoas no primeiro mês, 23 pessoas no segundo e 31 no terceiro mês.     </a:t>
            </a:r>
          </a:p>
        </p:txBody>
      </p:sp>
      <p:sp>
        <p:nvSpPr>
          <p:cNvPr id="7" name="Retângulo 6"/>
          <p:cNvSpPr/>
          <p:nvPr/>
        </p:nvSpPr>
        <p:spPr>
          <a:xfrm>
            <a:off x="539552" y="50131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pt-BR" sz="1200" dirty="0" smtClean="0">
                <a:solidFill>
                  <a:srgbClr val="00B050"/>
                </a:solidFill>
              </a:rPr>
              <a:t>Gráfico de proporção de idosos acamados ou com problemas de locomoção</a:t>
            </a:r>
            <a:r>
              <a:rPr lang="pt-BR" sz="1200" dirty="0" smtClean="0">
                <a:solidFill>
                  <a:srgbClr val="00B050"/>
                </a:solidFill>
                <a:cs typeface="Arial" pitchFamily="34" charset="0"/>
              </a:rPr>
              <a:t> </a:t>
            </a:r>
            <a:r>
              <a:rPr lang="pt-BR" sz="1200" dirty="0" smtClean="0">
                <a:solidFill>
                  <a:srgbClr val="00B050"/>
                </a:solidFill>
              </a:rPr>
              <a:t>na Unidade de Saúde Bairro Progresso, Novo Rosário –RS.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B050"/>
                </a:solidFill>
              </a:rPr>
              <a:t>Meta 2.6: Realizar visita domiciliar a 100% dos idosos acamados ou com problemas de locomoção.</a:t>
            </a: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683568" y="2348880"/>
          <a:ext cx="4937772" cy="303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300192" y="2996952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Primeiro mês 91.7%, 11 idosos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Segundo mês 82.6%,19 idosos 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Terceiro mês 67.7%,21 idosos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55576" y="551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None/>
            </a:pPr>
            <a:r>
              <a:rPr lang="pt-BR" sz="1200" dirty="0" smtClean="0">
                <a:solidFill>
                  <a:srgbClr val="00B050"/>
                </a:solidFill>
              </a:rPr>
              <a:t>Gráfico de proporção de visita domiciliar a 100% dos idosos acamados ou com problemas de locomoção.na Unidade de Saúde Bairro Progresso, Novo Rosário –RS.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2.7 Rastrear 100% dos idosos com Hipertensão Arterial Sistêmica (HAS).</a:t>
            </a:r>
            <a:br>
              <a:rPr lang="pt-B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572140"/>
            <a:ext cx="558894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5657852" cy="316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516216" y="2204864"/>
            <a:ext cx="2304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Esta meta atingiu 100% no decorrer dos três meses o que corresponde a 34 pessoas no primeiro mês, 65 no segundo mês e 88 no terceiro.</a:t>
            </a:r>
          </a:p>
          <a:p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5157192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1200" dirty="0" smtClean="0">
                <a:solidFill>
                  <a:srgbClr val="00B050"/>
                </a:solidFill>
              </a:rPr>
              <a:t>Gráfico de proporção de idosos com Hipertensão Arterial Sistêmica (HAS) na Unidade de Saúde Bairro Progresso, Novo Rosário –RS.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62744" cy="128586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2.8 Rastrear 100% dos idosos com pressão arterial sustentada maior que 135/80 mmHg  ou com diagnóstico de hipertensão arterial para Diabetes Mellitus (DM).</a:t>
            </a:r>
            <a:br>
              <a:rPr lang="pt-B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395536" y="2348880"/>
          <a:ext cx="5328592" cy="3218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5929322" y="3214686"/>
            <a:ext cx="30003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Primeiro mês 8.5%,23 idosos 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Segundo mês 89.6%, 43 idosos 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Terceiro 85.9% correspondente a 55 idosos</a:t>
            </a:r>
            <a:endParaRPr lang="pt-BR" dirty="0">
              <a:solidFill>
                <a:srgbClr val="00B05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5657671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1200" dirty="0" smtClean="0">
                <a:solidFill>
                  <a:srgbClr val="00B050"/>
                </a:solidFill>
              </a:rPr>
              <a:t>Gráfico de proporção de </a:t>
            </a:r>
            <a:r>
              <a:rPr lang="pt-BR" sz="1200" dirty="0" smtClean="0">
                <a:solidFill>
                  <a:srgbClr val="00B050"/>
                </a:solidFill>
                <a:cs typeface="Arial" pitchFamily="34" charset="0"/>
              </a:rPr>
              <a:t>dos idosos com pressão arterial sustentada maior que 135/80 mmHg  ou com diagnóstico de hipertensão arterial para Diabetes Mellitus (DM) </a:t>
            </a:r>
            <a:r>
              <a:rPr lang="pt-BR" sz="1200" dirty="0" smtClean="0">
                <a:solidFill>
                  <a:srgbClr val="00B050"/>
                </a:solidFill>
              </a:rPr>
              <a:t>na Unidade de Saúde Bairro Progresso, Novo Rosário –RS.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2.9 Realizar avaliação da necessidade de atendimento odontológico em 100% dos idosos. </a:t>
            </a:r>
            <a:b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683568" y="2276872"/>
          <a:ext cx="428628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5572140"/>
            <a:ext cx="892971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Proporção de idosos com avaliação da necessidade de atendimento odontológico na Unidade de Saúde Bairro Progresso, Rosário –RS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148064" y="3140968"/>
            <a:ext cx="3635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Primeiro mês  94.1%, 32 idosos 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Segundo mês 95.4%, 62 idosos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Terceiro mês  96.6%, 85 idosos</a:t>
            </a:r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pt-BR" sz="2400" dirty="0" smtClean="0"/>
              <a:t> </a:t>
            </a:r>
            <a:br>
              <a:rPr lang="pt-BR" sz="2400" dirty="0" smtClean="0"/>
            </a:br>
            <a:r>
              <a:rPr lang="pt-B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2.10. Realizar a primeira consulta odontológica para 100% dos idosos</a:t>
            </a:r>
            <a:br>
              <a:rPr lang="pt-BR" sz="27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27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827585" y="1628800"/>
          <a:ext cx="439248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ângulo 5"/>
          <p:cNvSpPr/>
          <p:nvPr/>
        </p:nvSpPr>
        <p:spPr>
          <a:xfrm>
            <a:off x="5292080" y="2636912"/>
            <a:ext cx="3563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Primeiro mês 64.7%, 22 pessoas.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Segundo mês  78.5%, 51 pessoas 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terceiro mês 87.5%  77 pessoas.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827584" y="550378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solidFill>
                  <a:srgbClr val="00B050"/>
                </a:solidFill>
                <a:ea typeface="Calibri" pitchFamily="34" charset="0"/>
                <a:cs typeface="Arial" pitchFamily="34" charset="0"/>
              </a:rPr>
              <a:t>Proporção de idosos </a:t>
            </a:r>
            <a:r>
              <a:rPr lang="pt-BR" sz="1200" dirty="0" smtClean="0">
                <a:solidFill>
                  <a:srgbClr val="00B050"/>
                </a:solidFill>
                <a:ea typeface="+mj-ea"/>
                <a:cs typeface="+mj-cs"/>
              </a:rPr>
              <a:t>Realizar a primeira consulta odontológica</a:t>
            </a:r>
            <a:r>
              <a:rPr lang="pt-BR" sz="1200" dirty="0" smtClean="0">
                <a:solidFill>
                  <a:srgbClr val="00B050"/>
                </a:solidFill>
                <a:ea typeface="Calibri" pitchFamily="34" charset="0"/>
                <a:cs typeface="Arial" pitchFamily="34" charset="0"/>
              </a:rPr>
              <a:t> na Unidade de Saúde Bairro Progresso, Rosário –RS.</a:t>
            </a:r>
            <a:endParaRPr lang="pt-BR" sz="1200" dirty="0" smtClean="0">
              <a:solidFill>
                <a:srgbClr val="00B05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0"/>
            <a:ext cx="8301038" cy="1357290"/>
          </a:xfrm>
        </p:spPr>
        <p:txBody>
          <a:bodyPr>
            <a:normAutofit/>
          </a:bodyPr>
          <a:lstStyle/>
          <a:p>
            <a:pPr algn="l"/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 03 </a:t>
            </a:r>
            <a:b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Melhorar a adesão dos idosos ao Programa de Saúde do Idoso</a:t>
            </a:r>
            <a:endParaRPr lang="pt-BR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3.1: Buscar 100% dos idosos faltosos às consultas programadas.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Primeiro mês  50%, 1 idoso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Segundo mês 50%, 2 idosos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Terceiro de 80%, 4 idosos</a:t>
            </a:r>
            <a:r>
              <a:rPr lang="pt-BR" sz="2400" dirty="0" smtClean="0">
                <a:solidFill>
                  <a:srgbClr val="00B050"/>
                </a:solidFill>
              </a:rPr>
              <a:t>. 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2231571" y="2207759"/>
          <a:ext cx="4680857" cy="244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571612"/>
            <a:ext cx="8543956" cy="4554551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Variação  demográfica da população de  Brasil, com um aumento considerável da população idosa.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Diminuir as limitações  da velhice.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Conseguir o controle das doenças crônicas.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Evitar as complicações das doenças crônicas 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 4</a:t>
            </a:r>
          </a:p>
          <a:p>
            <a:pPr>
              <a:buNone/>
            </a:pPr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Melhorar o registro das informações </a:t>
            </a: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Meta 4.1 Buscar 100% dos idosos faltosos às consultas  programadas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RESULTADOS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Primeiro mês  94.1%, 32 pessoas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Segundo mês 96.9%  63 pessoas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Terceiro mês 97.7%  86 pessoas.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2571736" y="1857364"/>
          <a:ext cx="4936632" cy="2942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Meta 4.2:  Distribuir a Caderneta de Saúde da Pessoa Idosa a 100% dos idosos cadastrados. 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RESULTADOS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Primeiro mês 70.6%,24 pessoas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Segundo mês 86.2% , 56 pessoas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Terceiro 90.9%,80 pessoas.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Gráfico 7"/>
          <p:cNvGraphicFramePr/>
          <p:nvPr/>
        </p:nvGraphicFramePr>
        <p:xfrm>
          <a:off x="2500298" y="1428736"/>
          <a:ext cx="4801166" cy="3189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357142"/>
            <a:ext cx="8729666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Objetivo 5:  Mapear os idosos de risco da área de abrangência</a:t>
            </a: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Meta 5.1:  Rastrear 100% das pessoas idosas para risco de </a:t>
            </a:r>
            <a:r>
              <a:rPr lang="pt-BR" sz="2400" dirty="0" err="1" smtClean="0">
                <a:solidFill>
                  <a:srgbClr val="00B050"/>
                </a:solidFill>
              </a:rPr>
              <a:t>morbi</a:t>
            </a: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Mortalidade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RESULTADOS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Primeiro mês 88.2%, 30 pessoas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Segundo mês 93,8%  61pessoas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Terceiro mês  96.6% 85 pessoas.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2771800" y="1628800"/>
          <a:ext cx="5465919" cy="298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14290"/>
            <a:ext cx="8678198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Meta 5.2. Investigar a presença de indicadores de fragilização na velhice em 100% das pessoas idosas.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Primeiro mês 88.2%,30 pessoas 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Segundo 93.8%, 61 idosos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Terceiro 95.5%, 84 idosos.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2771800" y="1484784"/>
          <a:ext cx="576064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Meta 5.3.  Avaliar a rede social de 100% dos idosos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RESULTADOS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Primeiro mês 82.4%, 28 idosos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Segundo mês 89.2%, 58 idosos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Terceiro mês  93.2%, 82 idosos.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2357422" y="1214422"/>
          <a:ext cx="4942332" cy="331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>
                <a:solidFill>
                  <a:srgbClr val="00B050"/>
                </a:solidFill>
              </a:rPr>
              <a:t> Objetivo 06: </a:t>
            </a:r>
            <a:r>
              <a:rPr lang="pt-BR" sz="2400" dirty="0" smtClean="0">
                <a:solidFill>
                  <a:srgbClr val="00B050"/>
                </a:solidFill>
              </a:rPr>
              <a:t>Promover a saúde dos idosos</a:t>
            </a: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Meta 6.1:  Garantir orientação nutricional para hábitos alimentares saudáveis a 100% das pessoas idosas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RESULTADOS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Primeiro mês  100%, 34 idosos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Segundo mês 96.9%, 63 idosos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Terceiro mês  97.7%, 86 pessoas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2428860" y="1643050"/>
          <a:ext cx="5624222" cy="339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357166"/>
            <a:ext cx="8219256" cy="6167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Meta 6.2. Garantir orientação para a prática regular de atividade física a 100% idosos.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RESULTADOS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Primeiro mês  88.2%, 30 idoso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Segundo mês 86.2%, 56 idosos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Terceiro mês  87.5%, 77 idosos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2285984" y="1643050"/>
          <a:ext cx="5230364" cy="30349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400" dirty="0" smtClean="0"/>
              <a:t> </a:t>
            </a: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Meta 6.3. Garantir orientações sobre higiene bucal (incluindo higiene de próteses dentárias) para 100% dos idosos cadastrados.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RESULTADOS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Primeiro mês  95.5%, 28 idosos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Segundo  mês 76.9 %, 50 idosos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Terceiro mês  83%,73 idosos</a:t>
            </a: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2571736" y="1571612"/>
          <a:ext cx="453684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85794"/>
            <a:ext cx="8143932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Equipe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Organizou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 trabalho 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Protocolizou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os atendimentos para idosos.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Capacitou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aos profissionais.</a:t>
            </a: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Promoveu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ações que atendessem às necessidades em saúde desses usuários.</a:t>
            </a:r>
          </a:p>
          <a:p>
            <a:pPr>
              <a:buNone/>
            </a:pP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1043608" y="332656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Discussão</a:t>
            </a:r>
            <a:endParaRPr lang="pt-B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Comunidade</a:t>
            </a: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rgbClr val="00B050"/>
                </a:solidFill>
              </a:rPr>
              <a:t>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Motivou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os idosos na promoção do envelhecimento saudável.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Auxiliou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as pessoas idosas , seus familiares e quitadores a prevenir os problemas de saúde e doenças que podem ocorrer nessa fase da vida.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Melhorou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adesão ao tratamento dos idosos para o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controle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das doenças crônicas 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UBS localizada em Rosário do Sul – RS</a:t>
            </a:r>
          </a:p>
          <a:p>
            <a:pPr algn="just"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População de 38.000 habitantes</a:t>
            </a:r>
          </a:p>
          <a:p>
            <a:pPr algn="just"/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 município tem 3 ESF 2 UBS, o CAPS,NASF e um Hospital.</a:t>
            </a:r>
          </a:p>
          <a:p>
            <a:pPr algn="just"/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UBS de  Progresso, área urbana, tem cadastradas 2.484 pessoas, dos quais 600 são maiores de 60 anos.</a:t>
            </a:r>
          </a:p>
          <a:p>
            <a:pPr algn="just"/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 equipe está integrada por um médico, um cirurgião dentista, assistente dental, enfermeiro, técnico de enfermagem e sete ACS 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Serviço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pt-BR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Cadastro certo da população alvo. </a:t>
            </a:r>
          </a:p>
          <a:p>
            <a:pPr>
              <a:buNone/>
            </a:pPr>
            <a:endParaRPr lang="pt-BR" sz="2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Cadastramento no SIAB.</a:t>
            </a:r>
          </a:p>
          <a:p>
            <a:endParaRPr lang="pt-BR" sz="2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Melhora da proximidade do serviço a comunidade.</a:t>
            </a:r>
          </a:p>
          <a:p>
            <a:endParaRPr lang="pt-BR" sz="2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Qualidade em a avaliação do idoso.</a:t>
            </a:r>
          </a:p>
          <a:p>
            <a:endParaRPr lang="pt-BR" sz="2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Diagnóstico </a:t>
            </a:r>
            <a:r>
              <a:rPr lang="pt-BR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certo da situação de saúde da população alvo</a:t>
            </a:r>
          </a:p>
          <a:p>
            <a:endParaRPr lang="pt-BR" sz="2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Detecção de idosos frágeis.</a:t>
            </a:r>
          </a:p>
          <a:p>
            <a:endParaRPr lang="pt-BR" sz="2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Utilização de instrumentos para melhora da qualidade do trabalho,ficha espelho e caderneta do idoso.</a:t>
            </a:r>
          </a:p>
          <a:p>
            <a:endParaRPr lang="pt-BR" sz="26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00B050"/>
              </a:solidFill>
            </a:endParaRPr>
          </a:p>
          <a:p>
            <a:endParaRPr lang="pt-BR" sz="28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00B050"/>
              </a:solidFill>
            </a:endParaRPr>
          </a:p>
          <a:p>
            <a:endParaRPr lang="pt-BR" dirty="0" smtClean="0">
              <a:solidFill>
                <a:srgbClr val="00B050"/>
              </a:solidFill>
            </a:endParaRPr>
          </a:p>
          <a:p>
            <a:endParaRPr lang="pt-BR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85794"/>
            <a:ext cx="8143932" cy="585791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Dificuldades para adstringir os objetivos.</a:t>
            </a:r>
          </a:p>
          <a:p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Acrescentou  conhecimentos</a:t>
            </a:r>
          </a:p>
          <a:p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Permitiu adquirir uma estrutura de trabalho  mais organizada</a:t>
            </a:r>
          </a:p>
          <a:p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Foi possível entender melhor como funciona e é tratada a Saúde no Brasil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1043608" y="332656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Reflexão crítica sobre o curso</a:t>
            </a:r>
            <a:endParaRPr lang="pt-BR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Permitiu conhecer o funcionamento do  SUS  e a sua importância na vida da população que  faz uso dele.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Aprendi muito sobre a medicina familiar, a tratar o usuário de uma maneira integral, valorizando sua história de vida, aspectos econômicos e o meio onde ele está inserido.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Tive a possibilidade de trabalhar em equipe superando  dificuldades,  obstáculos e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diferenças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com colegas que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foram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superadas e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permitiram </a:t>
            </a:r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um </a:t>
            </a:r>
            <a:r>
              <a:rPr lang="pt-BR" sz="24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crescimento </a:t>
            </a:r>
            <a:r>
              <a:rPr lang="pt-BR" sz="240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pessoal.</a:t>
            </a: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Muito obrigada Dra. Ana Laura Silva Perez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3108" y="2260477"/>
            <a:ext cx="4073772" cy="459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8472518" cy="928694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>
                <a:solidFill>
                  <a:srgbClr val="00B050"/>
                </a:solidFill>
              </a:rPr>
              <a:t>Situação da Unidade antes da intervenção</a:t>
            </a: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Não se contava com dados da população de idosos.</a:t>
            </a:r>
          </a:p>
          <a:p>
            <a:pPr algn="just"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Não  se realizava atendimento dia de prioritário dos idosos.</a:t>
            </a:r>
          </a:p>
          <a:p>
            <a:pPr algn="just"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Não se tinha um registro certo dos idosos acompanhados. </a:t>
            </a:r>
          </a:p>
          <a:p>
            <a:pPr algn="just"/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 realizavam 5 visitas domiciliares na semana.</a:t>
            </a: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 geral.</a:t>
            </a:r>
            <a:b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2357429"/>
            <a:ext cx="7172300" cy="25003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dirty="0" smtClean="0">
                <a:solidFill>
                  <a:srgbClr val="00B050"/>
                </a:solidFill>
              </a:rPr>
              <a:t>Melhoria na atenção prestada aos idosos na UBS de Progresso (ESF2) no município de Rosário do Sul (RS).</a:t>
            </a: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15338" y="4365274"/>
            <a:ext cx="928662" cy="249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Ações realizadas</a:t>
            </a:r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472518" cy="6215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sz="2400" dirty="0" smtClean="0"/>
          </a:p>
          <a:p>
            <a:pPr algn="just"/>
            <a:r>
              <a:rPr lang="pt-BR" sz="2800" dirty="0" smtClean="0">
                <a:solidFill>
                  <a:srgbClr val="00B050"/>
                </a:solidFill>
                <a:cs typeface="Arial" pitchFamily="34" charset="0"/>
              </a:rPr>
              <a:t>Monitoramento  da cobertura dos idosos mensalmente</a:t>
            </a:r>
          </a:p>
          <a:p>
            <a:pPr algn="just"/>
            <a:endParaRPr lang="pt-BR" sz="2800" dirty="0" smtClean="0">
              <a:solidFill>
                <a:srgbClr val="00B050"/>
              </a:solidFill>
              <a:cs typeface="Arial" pitchFamily="34" charset="0"/>
            </a:endParaRPr>
          </a:p>
          <a:p>
            <a:pPr algn="just"/>
            <a:r>
              <a:rPr lang="pt-BR" sz="2800" dirty="0" smtClean="0">
                <a:solidFill>
                  <a:srgbClr val="00B050"/>
                </a:solidFill>
              </a:rPr>
              <a:t>Acolhimento  aos idosos da área de adstringência.</a:t>
            </a:r>
          </a:p>
          <a:p>
            <a:pPr algn="just"/>
            <a:endParaRPr lang="pt-BR" sz="2800" dirty="0" smtClean="0">
              <a:solidFill>
                <a:srgbClr val="00B05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B050"/>
                </a:solidFill>
              </a:rPr>
              <a:t>Definida  as atribuições de cada profissional</a:t>
            </a:r>
          </a:p>
          <a:p>
            <a:pPr algn="just"/>
            <a:endParaRPr lang="pt-BR" sz="2800" dirty="0" smtClean="0">
              <a:solidFill>
                <a:srgbClr val="00B05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B050"/>
                </a:solidFill>
              </a:rPr>
              <a:t>Ações em educação em saúde  e o grupo de idosos</a:t>
            </a:r>
          </a:p>
          <a:p>
            <a:pPr algn="just"/>
            <a:endParaRPr lang="pt-BR" sz="2800" dirty="0" smtClean="0">
              <a:solidFill>
                <a:srgbClr val="00B05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B050"/>
                </a:solidFill>
              </a:rPr>
              <a:t>Realização dos exames clínicos apropriados e exames laboratoriais periódicos</a:t>
            </a:r>
          </a:p>
          <a:p>
            <a:pPr algn="just"/>
            <a:endParaRPr lang="pt-BR" sz="2800" dirty="0" smtClean="0">
              <a:solidFill>
                <a:srgbClr val="00B05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B050"/>
                </a:solidFill>
              </a:rPr>
              <a:t>Capacitação da equipe</a:t>
            </a:r>
          </a:p>
          <a:p>
            <a:pPr algn="just"/>
            <a:endParaRPr lang="pt-BR" sz="2800" dirty="0" smtClean="0">
              <a:solidFill>
                <a:srgbClr val="00B05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B050"/>
                </a:solidFill>
              </a:rPr>
              <a:t>Priorizado  uso de medicamentos da farmácia popular</a:t>
            </a: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285720" y="485776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pt-BR" sz="2800" dirty="0" smtClean="0">
                <a:solidFill>
                  <a:srgbClr val="00B050"/>
                </a:solidFill>
              </a:rPr>
              <a:t>Grupo de idosos</a:t>
            </a:r>
          </a:p>
          <a:p>
            <a:pPr algn="l"/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Win7\Desktop\projeto de saude do idoso\intervencion\fotos\FullSizeRender (2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6038" y="3643313"/>
            <a:ext cx="4017962" cy="3013075"/>
          </a:xfrm>
          <a:prstGeom prst="rect">
            <a:avLst/>
          </a:prstGeom>
          <a:noFill/>
        </p:spPr>
      </p:pic>
      <p:pic>
        <p:nvPicPr>
          <p:cNvPr id="1027" name="Picture 3" descr="C:\Users\Win7\Desktop\projeto de saude do idoso\intervencion\fotos\FullSizeRender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85728"/>
            <a:ext cx="3268289" cy="4357718"/>
          </a:xfrm>
          <a:prstGeom prst="rect">
            <a:avLst/>
          </a:prstGeom>
          <a:noFill/>
        </p:spPr>
      </p:pic>
      <p:pic>
        <p:nvPicPr>
          <p:cNvPr id="1028" name="Picture 4" descr="C:\Users\Win7\Desktop\projeto de saude do idoso\intervencion\fotos\FullSizeRend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8496" y="0"/>
            <a:ext cx="4635504" cy="3476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pt-BR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Detalhamento das ações</a:t>
            </a:r>
            <a:br>
              <a:rPr lang="pt-BR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7150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Objetivo 1: Cobertura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Ampliar a cobertura  e qualidade de atenção ao  60%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ESF 2 Progresso em Rosário do Sul - RS.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 População total de 2848 pessoas. 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População alvo pessoas com 60 anos  correspondente a 586  pessoas</a:t>
            </a: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r>
              <a:rPr lang="pt-BR" sz="1400" dirty="0" smtClean="0">
                <a:solidFill>
                  <a:srgbClr val="00B050"/>
                </a:solidFill>
              </a:rPr>
              <a:t>Gráfico de cobertura do programa de atenção à saúde do idoso na Unidade de Saúde Bairro Progresso, Nova Rosário –RS.</a:t>
            </a:r>
          </a:p>
          <a:p>
            <a:pPr>
              <a:buNone/>
            </a:pPr>
            <a:r>
              <a:rPr lang="pt-BR" sz="1400" dirty="0" smtClean="0">
                <a:solidFill>
                  <a:srgbClr val="00B050"/>
                </a:solidFill>
              </a:rPr>
              <a:t> </a:t>
            </a:r>
          </a:p>
          <a:p>
            <a:endParaRPr lang="pt-B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585106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Gráfico 5"/>
          <p:cNvGraphicFramePr/>
          <p:nvPr/>
        </p:nvGraphicFramePr>
        <p:xfrm>
          <a:off x="755576" y="3356992"/>
          <a:ext cx="4229092" cy="2098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5357818" y="3429000"/>
            <a:ext cx="3786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dirty="0" smtClean="0">
                <a:solidFill>
                  <a:srgbClr val="00B050"/>
                </a:solidFill>
              </a:rPr>
              <a:t>RESULTADOS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Primeiro mês 5,8%, 34pessoas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 Segundo mês 11,1%, 65 pessoas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solidFill>
                  <a:srgbClr val="00B050"/>
                </a:solidFill>
              </a:rPr>
              <a:t>Terceiro mês 15%, 88pessoas</a:t>
            </a:r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428604"/>
            <a:ext cx="7929618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>
                <a:solidFill>
                  <a:srgbClr val="00B050"/>
                </a:solidFill>
              </a:rPr>
              <a:t>Objetivo 2: Melhorar a qualidade da atenção</a:t>
            </a:r>
            <a:r>
              <a:rPr lang="pt-BR" sz="2800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pt-BR" sz="2400" dirty="0" smtClean="0">
                <a:solidFill>
                  <a:srgbClr val="00B050"/>
                </a:solidFill>
              </a:rPr>
              <a:t>Meta2.1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Realizar Avaliação Multidimensional Rápida de 100% dos idosos .</a:t>
            </a: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4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358214" y="5357810"/>
            <a:ext cx="558894" cy="150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áfico 4"/>
          <p:cNvGraphicFramePr/>
          <p:nvPr/>
        </p:nvGraphicFramePr>
        <p:xfrm>
          <a:off x="683568" y="2780928"/>
          <a:ext cx="4757058" cy="2296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4869160"/>
            <a:ext cx="64624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B05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dirty="0" smtClean="0">
              <a:solidFill>
                <a:srgbClr val="00B05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de proporção de idosos com avaliação multidisciplinar rápida em dia na Unidade de Saúde Bairro Progresso, Nova Rosário –RS.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56176" y="2852936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B050"/>
                </a:solidFill>
              </a:rPr>
              <a:t>Primeiro mês 97.1%, 33 idosos 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Segundo mês 95.4%, 62 pessoas</a:t>
            </a:r>
          </a:p>
          <a:p>
            <a:r>
              <a:rPr lang="pt-BR" dirty="0" smtClean="0">
                <a:solidFill>
                  <a:srgbClr val="00B050"/>
                </a:solidFill>
              </a:rPr>
              <a:t>Terceiro de 96.6%, 85 pessoas</a:t>
            </a:r>
            <a:endParaRPr lang="pt-BR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2659</TotalTime>
  <Words>1454</Words>
  <Application>Microsoft Office PowerPoint</Application>
  <PresentationFormat>Apresentação na tela (4:3)</PresentationFormat>
  <Paragraphs>351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Melhoria da atenção à saúde da pessoa idosa na Unidade de Saúde Progresso, Rosário do Sul –RS </vt:lpstr>
      <vt:lpstr>Introdução</vt:lpstr>
      <vt:lpstr>Slide 3</vt:lpstr>
      <vt:lpstr> Situação da Unidade antes da intervenção</vt:lpstr>
      <vt:lpstr>Objetivo geral. </vt:lpstr>
      <vt:lpstr>Ações realizadas  </vt:lpstr>
      <vt:lpstr>Slide 7</vt:lpstr>
      <vt:lpstr>               Detalhamento das ações   </vt:lpstr>
      <vt:lpstr>Slide 9</vt:lpstr>
      <vt:lpstr>Meta2.2: Exame clínico apropriado</vt:lpstr>
      <vt:lpstr>Slide 11</vt:lpstr>
      <vt:lpstr>Slide 12</vt:lpstr>
      <vt:lpstr>Slide 13</vt:lpstr>
      <vt:lpstr>Meta 2.6: Realizar visita domiciliar a 100% dos idosos acamados ou com problemas de locomoção.</vt:lpstr>
      <vt:lpstr> Meta 2.7 Rastrear 100% dos idosos com Hipertensão Arterial Sistêmica (HAS). </vt:lpstr>
      <vt:lpstr>  Meta 2.8 Rastrear 100% dos idosos com pressão arterial sustentada maior que 135/80 mmHg  ou com diagnóstico de hipertensão arterial para Diabetes Mellitus (DM). </vt:lpstr>
      <vt:lpstr>Meta 2.9 Realizar avaliação da necessidade de atendimento odontológico em 100% dos idosos.  </vt:lpstr>
      <vt:lpstr>  Meta 2.10. Realizar a primeira consulta odontológica para 100% dos idosos </vt:lpstr>
      <vt:lpstr>Objetivo 03  Melhorar a adesão dos idosos ao Programa de Saúde do Idoso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Comunidade</vt:lpstr>
      <vt:lpstr>Serviço  </vt:lpstr>
      <vt:lpstr>Slide 31</vt:lpstr>
      <vt:lpstr>Slide 32</vt:lpstr>
      <vt:lpstr> Muito obrigada Dra. Ana Laura Silva Perez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Chris</cp:lastModifiedBy>
  <cp:revision>141</cp:revision>
  <dcterms:created xsi:type="dcterms:W3CDTF">2015-09-10T02:24:16Z</dcterms:created>
  <dcterms:modified xsi:type="dcterms:W3CDTF">2015-09-18T00:59:24Z</dcterms:modified>
</cp:coreProperties>
</file>