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4"/>
  </p:notesMasterIdLst>
  <p:sldIdLst>
    <p:sldId id="256" r:id="rId2"/>
    <p:sldId id="310" r:id="rId3"/>
    <p:sldId id="257" r:id="rId4"/>
    <p:sldId id="311" r:id="rId5"/>
    <p:sldId id="313" r:id="rId6"/>
    <p:sldId id="314" r:id="rId7"/>
    <p:sldId id="333" r:id="rId8"/>
    <p:sldId id="316" r:id="rId9"/>
    <p:sldId id="317" r:id="rId10"/>
    <p:sldId id="318" r:id="rId11"/>
    <p:sldId id="319" r:id="rId12"/>
    <p:sldId id="321" r:id="rId13"/>
    <p:sldId id="259" r:id="rId14"/>
    <p:sldId id="323" r:id="rId15"/>
    <p:sldId id="260" r:id="rId16"/>
    <p:sldId id="324" r:id="rId17"/>
    <p:sldId id="325" r:id="rId18"/>
    <p:sldId id="326" r:id="rId19"/>
    <p:sldId id="261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307" r:id="rId38"/>
    <p:sldId id="280" r:id="rId39"/>
    <p:sldId id="281" r:id="rId40"/>
    <p:sldId id="282" r:id="rId41"/>
    <p:sldId id="283" r:id="rId42"/>
    <p:sldId id="284" r:id="rId43"/>
    <p:sldId id="285" r:id="rId44"/>
    <p:sldId id="286" r:id="rId45"/>
    <p:sldId id="287" r:id="rId46"/>
    <p:sldId id="288" r:id="rId47"/>
    <p:sldId id="289" r:id="rId48"/>
    <p:sldId id="290" r:id="rId49"/>
    <p:sldId id="291" r:id="rId50"/>
    <p:sldId id="292" r:id="rId51"/>
    <p:sldId id="293" r:id="rId52"/>
    <p:sldId id="294" r:id="rId53"/>
    <p:sldId id="295" r:id="rId54"/>
    <p:sldId id="296" r:id="rId55"/>
    <p:sldId id="327" r:id="rId56"/>
    <p:sldId id="328" r:id="rId57"/>
    <p:sldId id="329" r:id="rId58"/>
    <p:sldId id="330" r:id="rId59"/>
    <p:sldId id="331" r:id="rId60"/>
    <p:sldId id="332" r:id="rId61"/>
    <p:sldId id="301" r:id="rId62"/>
    <p:sldId id="308" r:id="rId6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Lidia\AppData\Local\Microsoft\Windows\INetCache\IE\W3P2A722\coleta%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Lidia\AppData\Local\Microsoft\Windows\INetCache\IE\CS42S7Y8\Coleta%20de%20dados%2012%20-%20%20Puericultura%20Ana%20Lidia%2016%2004%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Lidia\AppData\Local\Microsoft\Windows\INetCache\IE\CS42S7Y8\Coleta%20de%20dados%2012%20-%20%20Puericultura%20Ana%20Lidia%2016%2004%2015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Lidia\AppData\Local\Microsoft\Windows\INetCache\IE\CS42S7Y8\Coleta%20de%20dados%2012%20-%20%20Puericultura%20Ana%20Lidia%2016%2004%2015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Lidia\AppData\Local\Microsoft\Windows\INetCache\IE\CS42S7Y8\Coleta%20de%20dados%2012%20-%20%20Puericultura%20Ana%20Lidia%2016%2004%2015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Lidia\AppData\Local\Microsoft\Windows\INetCache\IE\CS42S7Y8\Coleta%20de%20dados%2012%20-%20%20Puericultura%20Ana%20Lidia%2016%2004%2015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Lidia\AppData\Local\Microsoft\Windows\INetCache\IE\CS42S7Y8\Coleta%20de%20dados%2012%20-%20%20Puericultura%20Ana%20Lidia%2016%2004%2015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Lidia\Documents\coleta%20final%201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Lidia\Documents\coleta%20final%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59898681619"/>
          <c:y val="0.28937832452754858"/>
          <c:w val="0.84677502714590902"/>
          <c:h val="0.593408716119779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0.26845637583892801</c:v>
                </c:pt>
                <c:pt idx="1">
                  <c:v>0.51677852348993292</c:v>
                </c:pt>
                <c:pt idx="2">
                  <c:v>0.83221476510067116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009920"/>
        <c:axId val="66027520"/>
      </c:barChart>
      <c:catAx>
        <c:axId val="6500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027520"/>
        <c:crosses val="autoZero"/>
        <c:auto val="1"/>
        <c:lblAlgn val="ctr"/>
        <c:lblOffset val="100"/>
        <c:noMultiLvlLbl val="0"/>
      </c:catAx>
      <c:valAx>
        <c:axId val="660275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0099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5989868158"/>
          <c:y val="0.28937832452754786"/>
          <c:w val="0.8467750271459078"/>
          <c:h val="0.59340871611977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0.70000000000000062</c:v>
                </c:pt>
                <c:pt idx="1">
                  <c:v>0.67088607594936711</c:v>
                </c:pt>
                <c:pt idx="2">
                  <c:v>0.49193548387096936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93824"/>
        <c:axId val="66095360"/>
      </c:barChart>
      <c:catAx>
        <c:axId val="6609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095360"/>
        <c:crosses val="autoZero"/>
        <c:auto val="1"/>
        <c:lblAlgn val="ctr"/>
        <c:lblOffset val="100"/>
        <c:noMultiLvlLbl val="0"/>
      </c:catAx>
      <c:valAx>
        <c:axId val="660953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0938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32000062500122212"/>
          <c:w val="0.84426229508196349"/>
          <c:h val="0.55200107812710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crianças de 6 a 24 meses com suplementação de ferro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1</c:v>
                </c:pt>
                <c:pt idx="1">
                  <c:v>0.5588235294117645</c:v>
                </c:pt>
                <c:pt idx="2">
                  <c:v>0.65909090909090962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103936"/>
        <c:axId val="66118016"/>
      </c:barChart>
      <c:catAx>
        <c:axId val="6610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118016"/>
        <c:crosses val="autoZero"/>
        <c:auto val="1"/>
        <c:lblAlgn val="ctr"/>
        <c:lblOffset val="100"/>
        <c:noMultiLvlLbl val="0"/>
      </c:catAx>
      <c:valAx>
        <c:axId val="661180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1039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85159619778344"/>
          <c:y val="0.24886877828054288"/>
          <c:w val="0.84950577187671317"/>
          <c:h val="0.61085972850679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Indicadores!$D$45:$G$45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Indicadores!$D$46:$G$46</c:f>
              <c:numCache>
                <c:formatCode>0.0%</c:formatCode>
                <c:ptCount val="4"/>
                <c:pt idx="0">
                  <c:v>0.9</c:v>
                </c:pt>
                <c:pt idx="1">
                  <c:v>0.59493670886075556</c:v>
                </c:pt>
                <c:pt idx="2">
                  <c:v>0.57258064516129037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343104"/>
        <c:axId val="67344640"/>
      </c:barChart>
      <c:catAx>
        <c:axId val="6734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344640"/>
        <c:crosses val="autoZero"/>
        <c:auto val="1"/>
        <c:lblAlgn val="ctr"/>
        <c:lblOffset val="100"/>
        <c:noMultiLvlLbl val="0"/>
      </c:catAx>
      <c:valAx>
        <c:axId val="6734464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3431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5989868158"/>
          <c:y val="0.32780149402208975"/>
          <c:w val="0.8467750271459078"/>
          <c:h val="0.5394201800363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crianças com teste do pezinho realizado até 7 dias de vida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Indicadores!$D$50:$G$50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Indicadores!$D$51:$G$51</c:f>
              <c:numCache>
                <c:formatCode>0.0%</c:formatCode>
                <c:ptCount val="4"/>
                <c:pt idx="0">
                  <c:v>0.9</c:v>
                </c:pt>
                <c:pt idx="1">
                  <c:v>0.96202531645570044</c:v>
                </c:pt>
                <c:pt idx="2">
                  <c:v>0.9193548387096776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365504"/>
        <c:axId val="67121536"/>
      </c:barChart>
      <c:catAx>
        <c:axId val="6736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21536"/>
        <c:crosses val="autoZero"/>
        <c:auto val="1"/>
        <c:lblAlgn val="ctr"/>
        <c:lblOffset val="100"/>
        <c:noMultiLvlLbl val="0"/>
      </c:catAx>
      <c:valAx>
        <c:axId val="671215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3655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70020120724379"/>
          <c:y val="0.31854838709677574"/>
          <c:w val="0.84708249496981891"/>
          <c:h val="0.552419354838709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crianças entre 6 e 72 meses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Indicadores!$D$57:$G$57</c:f>
              <c:numCache>
                <c:formatCode>0.0%</c:formatCode>
                <c:ptCount val="4"/>
                <c:pt idx="0">
                  <c:v>1</c:v>
                </c:pt>
                <c:pt idx="1">
                  <c:v>0.77586206896551724</c:v>
                </c:pt>
                <c:pt idx="2">
                  <c:v>0.60784313725490424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142400"/>
        <c:axId val="67143936"/>
      </c:barChart>
      <c:catAx>
        <c:axId val="6714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43936"/>
        <c:crosses val="autoZero"/>
        <c:auto val="1"/>
        <c:lblAlgn val="ctr"/>
        <c:lblOffset val="100"/>
        <c:noMultiLvlLbl val="0"/>
      </c:catAx>
      <c:valAx>
        <c:axId val="671439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424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0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69355989868158"/>
          <c:y val="0.28937832452754786"/>
          <c:w val="0.8467750271459078"/>
          <c:h val="0.59340871611977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Indicadores!$D$61:$G$61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Indicadores!$D$62:$G$62</c:f>
              <c:numCache>
                <c:formatCode>0.0%</c:formatCode>
                <c:ptCount val="4"/>
                <c:pt idx="0">
                  <c:v>0.92307692307692257</c:v>
                </c:pt>
                <c:pt idx="1">
                  <c:v>0.7931034482758621</c:v>
                </c:pt>
                <c:pt idx="2">
                  <c:v>0.64705882352941646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062400"/>
        <c:axId val="67068288"/>
      </c:barChart>
      <c:catAx>
        <c:axId val="6706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068288"/>
        <c:crosses val="autoZero"/>
        <c:auto val="1"/>
        <c:lblAlgn val="ctr"/>
        <c:lblOffset val="100"/>
        <c:noMultiLvlLbl val="0"/>
      </c:catAx>
      <c:valAx>
        <c:axId val="6706828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0624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59898681571"/>
          <c:y val="0.22978771149374888"/>
          <c:w val="0.84677502714590691"/>
          <c:h val="0.638299198593749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Indicadores!$C$75</c:f>
              <c:strCache>
                <c:ptCount val="1"/>
                <c:pt idx="0">
                  <c:v>Proporção de crianças com registro atualizado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Indicadores!$D$74:$G$74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Indicadores!$D$75:$G$75</c:f>
              <c:numCache>
                <c:formatCode>0.0%</c:formatCode>
                <c:ptCount val="4"/>
                <c:pt idx="0">
                  <c:v>1</c:v>
                </c:pt>
                <c:pt idx="1">
                  <c:v>0.91139240506329111</c:v>
                </c:pt>
                <c:pt idx="2">
                  <c:v>0.94354838709677424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093248"/>
        <c:axId val="67094784"/>
      </c:barChart>
      <c:catAx>
        <c:axId val="6709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094784"/>
        <c:crosses val="autoZero"/>
        <c:auto val="1"/>
        <c:lblAlgn val="ctr"/>
        <c:lblOffset val="100"/>
        <c:noMultiLvlLbl val="0"/>
      </c:catAx>
      <c:valAx>
        <c:axId val="6709478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0932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40890688259108"/>
          <c:y val="0.32388727995176686"/>
          <c:w val="0.84615384615384837"/>
          <c:h val="0.54655978491860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Indicadores!$D$94:$G$94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Indicadores!$D$95:$G$95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0.99193548387096608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197952"/>
        <c:axId val="67199744"/>
      </c:barChart>
      <c:catAx>
        <c:axId val="6719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99744"/>
        <c:crosses val="autoZero"/>
        <c:auto val="1"/>
        <c:lblAlgn val="ctr"/>
        <c:lblOffset val="100"/>
        <c:noMultiLvlLbl val="0"/>
      </c:catAx>
      <c:valAx>
        <c:axId val="671997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979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BFE9C-6F4F-4D34-ABB5-02C9A7FFECF8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E4554-23DB-422F-882E-8C42570F01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408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9632D7-840B-4662-AFE2-ABFBE3F00AE8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2B83E9-6EBE-4093-B62F-80879C5F4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32D7-840B-4662-AFE2-ABFBE3F00AE8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83E9-6EBE-4093-B62F-80879C5F4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32D7-840B-4662-AFE2-ABFBE3F00AE8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83E9-6EBE-4093-B62F-80879C5F4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9632D7-840B-4662-AFE2-ABFBE3F00AE8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2B83E9-6EBE-4093-B62F-80879C5F4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9632D7-840B-4662-AFE2-ABFBE3F00AE8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2B83E9-6EBE-4093-B62F-80879C5F4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32D7-840B-4662-AFE2-ABFBE3F00AE8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83E9-6EBE-4093-B62F-80879C5F4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32D7-840B-4662-AFE2-ABFBE3F00AE8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83E9-6EBE-4093-B62F-80879C5F4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9632D7-840B-4662-AFE2-ABFBE3F00AE8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2B83E9-6EBE-4093-B62F-80879C5F4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32D7-840B-4662-AFE2-ABFBE3F00AE8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83E9-6EBE-4093-B62F-80879C5F4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9632D7-840B-4662-AFE2-ABFBE3F00AE8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2B83E9-6EBE-4093-B62F-80879C5F4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9632D7-840B-4662-AFE2-ABFBE3F00AE8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2B83E9-6EBE-4093-B62F-80879C5F4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9632D7-840B-4662-AFE2-ABFBE3F00AE8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2B83E9-6EBE-4093-B62F-80879C5F4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89" y="476672"/>
            <a:ext cx="9036496" cy="2254402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na Atenção à Saúde da Criança de zero a 72 meses na UBS/ESF São Francisco de Assis,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Codajás-AM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" y="4077072"/>
            <a:ext cx="9114446" cy="2592288"/>
          </a:xfrm>
        </p:spPr>
        <p:txBody>
          <a:bodyPr>
            <a:normAutofit fontScale="85000" lnSpcReduction="20000"/>
          </a:bodyPr>
          <a:lstStyle/>
          <a:p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</a:t>
            </a:r>
            <a:r>
              <a:rPr lang="x-none" sz="2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Dra</a:t>
            </a:r>
            <a:r>
              <a:rPr lang="x-non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 Lidia Rodriguez </a:t>
            </a:r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Romero</a:t>
            </a: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</a:t>
            </a:r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Orientador: Marcelo de Jesus Santos</a:t>
            </a:r>
          </a:p>
          <a:p>
            <a:endParaRPr lang="x-none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Pelotas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882352"/>
          </a:xfrm>
        </p:spPr>
        <p:txBody>
          <a:bodyPr/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568863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t-BR" b="1" u="sng" dirty="0" smtClean="0">
                <a:solidFill>
                  <a:srgbClr val="FF0000"/>
                </a:solidFill>
              </a:rPr>
              <a:t>UBS </a:t>
            </a:r>
            <a:r>
              <a:rPr lang="pt-BR" sz="2800" b="1" u="sng" dirty="0" smtClean="0">
                <a:solidFill>
                  <a:srgbClr val="FF0000"/>
                </a:solidFill>
              </a:rPr>
              <a:t>S</a:t>
            </a:r>
            <a:r>
              <a:rPr lang="pt-BR" sz="2800" b="1" u="sng" dirty="0" smtClean="0">
                <a:solidFill>
                  <a:srgbClr val="FF0000"/>
                </a:solidFill>
              </a:rPr>
              <a:t>ão </a:t>
            </a:r>
            <a:r>
              <a:rPr lang="pt-BR" sz="2800" b="1" u="sng" dirty="0">
                <a:solidFill>
                  <a:srgbClr val="FF0000"/>
                </a:solidFill>
              </a:rPr>
              <a:t>Francisco de Assis </a:t>
            </a:r>
            <a:r>
              <a:rPr lang="pt-BR" sz="2800" b="1" u="sng" dirty="0" smtClean="0">
                <a:solidFill>
                  <a:srgbClr val="FF0000"/>
                </a:solidFill>
              </a:rPr>
              <a:t>: </a:t>
            </a:r>
          </a:p>
          <a:p>
            <a:pPr marL="82296" indent="0">
              <a:buNone/>
            </a:pPr>
            <a:endParaRPr lang="pt-BR" sz="28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Sala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vacina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01 pequena sala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espera;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Recepção com prontuários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Consultório médico,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01 consultório da enfermagem, 01 consultório odontológico, 01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sala curativos.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Sem adaptação para deficientes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Sem computador, sem internet e sem telefone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265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rgbClr val="FF0000"/>
                </a:solidFill>
              </a:rPr>
              <a:t>População </a:t>
            </a:r>
            <a:r>
              <a:rPr lang="pt-BR" b="1" u="sng" dirty="0" smtClean="0">
                <a:solidFill>
                  <a:srgbClr val="FF0000"/>
                </a:solidFill>
              </a:rPr>
              <a:t>alvo da Intervenção</a:t>
            </a:r>
            <a:r>
              <a:rPr lang="pt-BR" b="1" u="sng" dirty="0" smtClean="0"/>
              <a:t>: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424936" cy="4873752"/>
          </a:xfrm>
        </p:spPr>
        <p:txBody>
          <a:bodyPr/>
          <a:lstStyle/>
          <a:p>
            <a:endParaRPr lang="pt-BR" dirty="0" smtClean="0"/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Estimativa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149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crianças de zero a 72 meses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idade residentes na área de abrangência da Equipe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São Francisco.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Equipe Grande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Vitória estava adaptada na UBS, apresentando dificuldade de realizar a intervenção.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8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u="sng" dirty="0">
                <a:solidFill>
                  <a:schemeClr val="tx1"/>
                </a:solidFill>
              </a:rPr>
              <a:t>Antes da intervenção</a:t>
            </a:r>
            <a:r>
              <a:rPr lang="pt-BR" sz="4000" b="1" dirty="0">
                <a:solidFill>
                  <a:schemeClr val="tx1"/>
                </a:solidFill>
              </a:rPr>
              <a:t>: </a:t>
            </a:r>
            <a:r>
              <a:rPr lang="pt-BR" sz="4000" dirty="0">
                <a:solidFill>
                  <a:schemeClr val="tx1"/>
                </a:solidFill>
              </a:rPr>
              <a:t/>
            </a:r>
            <a:br>
              <a:rPr lang="pt-BR" sz="4000" dirty="0">
                <a:solidFill>
                  <a:schemeClr val="tx1"/>
                </a:solidFill>
              </a:rPr>
            </a:b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Assistência com foco em </a:t>
            </a:r>
            <a:r>
              <a:rPr lang="pt-BR" sz="2800" dirty="0"/>
              <a:t>crianças com problemas de saúde agudo e </a:t>
            </a:r>
            <a:r>
              <a:rPr lang="pt-BR" sz="2800" dirty="0" smtClean="0"/>
              <a:t>crônico.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Deficiência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registros.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Baixa adesão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dos pais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Baixa cobertura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Pouca promoção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Pouca prevenção de doenças</a:t>
            </a:r>
          </a:p>
        </p:txBody>
      </p:sp>
    </p:spTree>
    <p:extLst>
      <p:ext uri="{BB962C8B-B14F-4D97-AF65-F5344CB8AC3E}">
        <p14:creationId xmlns:p14="http://schemas.microsoft.com/office/powerpoint/2010/main" val="354292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426170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</a:rPr>
              <a:t>O</a:t>
            </a:r>
            <a:r>
              <a:rPr lang="x-none" sz="4400" b="1" dirty="0" smtClean="0">
                <a:solidFill>
                  <a:schemeClr val="tx1"/>
                </a:solidFill>
              </a:rPr>
              <a:t>bjetivo geral</a:t>
            </a:r>
            <a:r>
              <a:rPr lang="x-none" b="1" dirty="0" smtClean="0">
                <a:solidFill>
                  <a:schemeClr val="tx1"/>
                </a:solidFill>
              </a:rPr>
              <a:t/>
            </a:r>
            <a:br>
              <a:rPr lang="x-none" b="1" dirty="0" smtClean="0">
                <a:solidFill>
                  <a:schemeClr val="tx1"/>
                </a:solidFill>
              </a:rPr>
            </a:b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136904" cy="48737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pt-B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t-BR" sz="2800" dirty="0" smtClean="0"/>
              <a:t>Melhoria </a:t>
            </a:r>
            <a:r>
              <a:rPr lang="pt-BR" sz="2800" dirty="0" smtClean="0"/>
              <a:t>na Atenção à Saúde da Criança de zero a 72 meses na UBS/ESF São Francisco de Assis, </a:t>
            </a:r>
            <a:r>
              <a:rPr lang="pt-BR" sz="2800" dirty="0" smtClean="0"/>
              <a:t>Codajás - </a:t>
            </a:r>
            <a:r>
              <a:rPr lang="pt-BR" sz="2800" dirty="0" smtClean="0"/>
              <a:t>AM.</a:t>
            </a:r>
          </a:p>
          <a:p>
            <a:pPr>
              <a:lnSpc>
                <a:spcPct val="150000"/>
              </a:lnSpc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 algn="just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ações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foram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desenvolvidas nos seguintes eixos: </a:t>
            </a:r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onitoramento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rganização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 gestão do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ngajamento público. 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ualificação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da prática clínica. </a:t>
            </a:r>
          </a:p>
        </p:txBody>
      </p:sp>
    </p:spTree>
    <p:extLst>
      <p:ext uri="{BB962C8B-B14F-4D97-AF65-F5344CB8AC3E}">
        <p14:creationId xmlns:p14="http://schemas.microsoft.com/office/powerpoint/2010/main" val="13769862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-387424"/>
            <a:ext cx="7488832" cy="1296144"/>
          </a:xfrm>
        </p:spPr>
        <p:txBody>
          <a:bodyPr>
            <a:normAutofit/>
          </a:bodyPr>
          <a:lstStyle/>
          <a:p>
            <a:pPr algn="ctr"/>
            <a:r>
              <a:rPr lang="x-none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dirty="0"/>
              <a:t>O </a:t>
            </a:r>
            <a:r>
              <a:rPr lang="pt-BR" sz="2800" dirty="0" smtClean="0"/>
              <a:t>PROJETO previa </a:t>
            </a:r>
            <a:r>
              <a:rPr lang="pt-BR" sz="2800" dirty="0" smtClean="0"/>
              <a:t>previa</a:t>
            </a:r>
            <a:r>
              <a:rPr lang="pt-BR" sz="2800" dirty="0" smtClean="0"/>
              <a:t> 16 semanas de intervenção, </a:t>
            </a:r>
            <a:r>
              <a:rPr lang="pt-BR" sz="2800" dirty="0"/>
              <a:t>no entanto foi realizado em 12 semanas por orientação da coordenação do curso, para que assim fosse possível ajustar as defesas e a finalização da Turma 5 ao calendário estabelecido pela </a:t>
            </a:r>
            <a:r>
              <a:rPr lang="pt-BR" sz="2800" dirty="0" smtClean="0"/>
              <a:t>universidade.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467600" cy="864096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Metodologia/Ações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Início da intervenção: 18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janeiro de 2015.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Cadastro das crianças de zero a 72 meses de idade.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individual na UBS e visita domiciliar.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Qualificação/treinamento da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Atividade educativa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097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effectLst/>
              </a:rPr>
              <a:t>Metodologia/Ações</a:t>
            </a:r>
            <a:endParaRPr lang="pt-BR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800" dirty="0" smtClean="0"/>
              <a:t>Agendamento de consultas;</a:t>
            </a:r>
          </a:p>
          <a:p>
            <a:r>
              <a:rPr lang="pt-BR" sz="2800" dirty="0" smtClean="0"/>
              <a:t>Identificação de faltosos;</a:t>
            </a:r>
          </a:p>
          <a:p>
            <a:r>
              <a:rPr lang="pt-BR" sz="2800" dirty="0" smtClean="0"/>
              <a:t>Busca ativa;</a:t>
            </a:r>
          </a:p>
          <a:p>
            <a:r>
              <a:rPr lang="pt-BR" sz="2800" dirty="0" smtClean="0"/>
              <a:t>Orientação </a:t>
            </a:r>
            <a:r>
              <a:rPr lang="pt-BR" sz="2800" dirty="0" smtClean="0"/>
              <a:t>dos </a:t>
            </a:r>
            <a:r>
              <a:rPr lang="pt-BR" sz="2800" dirty="0" smtClean="0"/>
              <a:t>pais/responsáveis</a:t>
            </a:r>
            <a:r>
              <a:rPr lang="pt-BR" sz="2800" dirty="0" smtClean="0"/>
              <a:t>;</a:t>
            </a:r>
          </a:p>
          <a:p>
            <a:r>
              <a:rPr lang="pt-BR" sz="2800" dirty="0" smtClean="0"/>
              <a:t>Reuniões de equipe;</a:t>
            </a:r>
          </a:p>
          <a:p>
            <a:r>
              <a:rPr lang="pt-BR" sz="2800" dirty="0" smtClean="0"/>
              <a:t>Monitoramento</a:t>
            </a:r>
          </a:p>
          <a:p>
            <a:r>
              <a:rPr lang="pt-BR" sz="2800" dirty="0" smtClean="0"/>
              <a:t>Avaliação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72693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7600" cy="1080120"/>
          </a:xfrm>
        </p:spPr>
        <p:txBody>
          <a:bodyPr>
            <a:normAutofit/>
          </a:bodyPr>
          <a:lstStyle/>
          <a:p>
            <a:r>
              <a:rPr lang="pt-BR" sz="3600" b="1" u="sng" dirty="0" smtClean="0">
                <a:solidFill>
                  <a:srgbClr val="FF0000"/>
                </a:solidFill>
              </a:rPr>
              <a:t>Logística</a:t>
            </a:r>
            <a:endParaRPr lang="pt-BR" sz="3600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800" dirty="0" smtClean="0"/>
              <a:t>Protocolo </a:t>
            </a:r>
            <a:r>
              <a:rPr lang="pt-BR" sz="2800" dirty="0"/>
              <a:t>de Saúde da Criança, Ministério da Saúde, 2012. </a:t>
            </a:r>
            <a:endParaRPr lang="pt-BR" sz="2800" dirty="0" smtClean="0"/>
          </a:p>
          <a:p>
            <a:r>
              <a:rPr lang="pt-BR" sz="2800" dirty="0" smtClean="0"/>
              <a:t>Ficha Espelho do curso</a:t>
            </a:r>
          </a:p>
          <a:p>
            <a:r>
              <a:rPr lang="pt-BR" sz="2800" dirty="0" smtClean="0"/>
              <a:t>Planilha coleta de dados</a:t>
            </a:r>
          </a:p>
          <a:p>
            <a:r>
              <a:rPr lang="pt-BR" sz="2800" dirty="0" smtClean="0"/>
              <a:t>Caderneta da criança</a:t>
            </a:r>
          </a:p>
          <a:p>
            <a:r>
              <a:rPr lang="pt-BR" sz="2800" dirty="0" smtClean="0"/>
              <a:t>Participação de toda equipe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623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208912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Objetivo 1</a:t>
            </a:r>
            <a:r>
              <a:rPr lang="pt-BR" sz="2800" b="1" dirty="0" smtClean="0"/>
              <a:t>: </a:t>
            </a:r>
            <a:r>
              <a:rPr lang="pt-BR" sz="2800" dirty="0" smtClean="0"/>
              <a:t>Ampliar </a:t>
            </a:r>
            <a:r>
              <a:rPr lang="pt-BR" sz="2800" dirty="0" smtClean="0"/>
              <a:t>a cobertura do Programa de Saúde da Criança</a:t>
            </a:r>
            <a:r>
              <a:rPr lang="pt-BR" sz="2800" dirty="0" smtClean="0"/>
              <a:t>.</a:t>
            </a:r>
          </a:p>
          <a:p>
            <a:pPr>
              <a:lnSpc>
                <a:spcPct val="150000"/>
              </a:lnSpc>
            </a:pPr>
            <a:endParaRPr lang="x-none" sz="2800" b="1" dirty="0" smtClean="0"/>
          </a:p>
          <a:p>
            <a:pPr>
              <a:lnSpc>
                <a:spcPct val="150000"/>
              </a:lnSpc>
            </a:pPr>
            <a:r>
              <a:rPr lang="pt-BR" sz="2800" b="1" dirty="0" smtClean="0"/>
              <a:t>Meta</a:t>
            </a:r>
            <a:r>
              <a:rPr lang="pt-BR" sz="2800" b="1" dirty="0" smtClean="0"/>
              <a:t>:</a:t>
            </a:r>
            <a:r>
              <a:rPr lang="pt-BR" sz="2800" dirty="0" smtClean="0"/>
              <a:t> Ampliar a cobertura da atenção à saúde para </a:t>
            </a:r>
            <a:r>
              <a:rPr lang="pt-BR" sz="2800" b="1" dirty="0" smtClean="0"/>
              <a:t>90%</a:t>
            </a:r>
            <a:r>
              <a:rPr lang="pt-BR" sz="2800" dirty="0" smtClean="0"/>
              <a:t> das crianças entre zero e 72 meses pertencentes à área de abrangência da unida de saúde.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87624" y="920621"/>
            <a:ext cx="63367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4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ROTEIRO: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t-BR" sz="3600" dirty="0" smtClean="0">
              <a:solidFill>
                <a:prstClr val="black"/>
              </a:solidFill>
              <a:latin typeface="Berlin Sans FB" pitchFamily="34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>
                <a:solidFill>
                  <a:prstClr val="black"/>
                </a:solidFill>
                <a:latin typeface="Berlin Sans FB" pitchFamily="34" charset="0"/>
                <a:cs typeface="Arial" charset="0"/>
              </a:rPr>
              <a:t>Introdução</a:t>
            </a:r>
            <a:endParaRPr lang="pt-BR" sz="3600" dirty="0">
              <a:solidFill>
                <a:prstClr val="black"/>
              </a:solidFill>
              <a:latin typeface="Berlin Sans FB" pitchFamily="34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>
                <a:solidFill>
                  <a:prstClr val="black"/>
                </a:solidFill>
                <a:latin typeface="Berlin Sans FB" pitchFamily="34" charset="0"/>
                <a:cs typeface="Arial" charset="0"/>
              </a:rPr>
              <a:t>Objetivo Geral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>
                <a:solidFill>
                  <a:prstClr val="black"/>
                </a:solidFill>
                <a:latin typeface="Berlin Sans FB" pitchFamily="34" charset="0"/>
                <a:cs typeface="Arial" charset="0"/>
              </a:rPr>
              <a:t>Objetivos Específicos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>
                <a:solidFill>
                  <a:prstClr val="black"/>
                </a:solidFill>
                <a:latin typeface="Berlin Sans FB" pitchFamily="34" charset="0"/>
                <a:cs typeface="Arial" charset="0"/>
              </a:rPr>
              <a:t>Metodologia</a:t>
            </a:r>
            <a:endParaRPr lang="pt-BR" sz="3600" dirty="0">
              <a:solidFill>
                <a:prstClr val="black"/>
              </a:solidFill>
              <a:latin typeface="Berlin Sans FB" pitchFamily="34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>
                <a:solidFill>
                  <a:prstClr val="black"/>
                </a:solidFill>
                <a:latin typeface="Berlin Sans FB" pitchFamily="34" charset="0"/>
                <a:cs typeface="Arial" charset="0"/>
              </a:rPr>
              <a:t>Metas</a:t>
            </a:r>
            <a:endParaRPr lang="pt-BR" sz="3600" dirty="0">
              <a:solidFill>
                <a:prstClr val="black"/>
              </a:solidFill>
              <a:latin typeface="Berlin Sans FB" pitchFamily="34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>
                <a:solidFill>
                  <a:prstClr val="black"/>
                </a:solidFill>
                <a:latin typeface="Berlin Sans FB" pitchFamily="34" charset="0"/>
                <a:cs typeface="Arial" charset="0"/>
              </a:rPr>
              <a:t>Resultados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>
                <a:solidFill>
                  <a:prstClr val="black"/>
                </a:solidFill>
                <a:latin typeface="Berlin Sans FB" pitchFamily="34" charset="0"/>
                <a:cs typeface="Arial" charset="0"/>
              </a:rPr>
              <a:t>Discussão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>
                <a:solidFill>
                  <a:prstClr val="black"/>
                </a:solidFill>
                <a:latin typeface="Berlin Sans FB" pitchFamily="34" charset="0"/>
                <a:cs typeface="Arial" charset="0"/>
              </a:rPr>
              <a:t>Reflexão Crítica</a:t>
            </a:r>
          </a:p>
        </p:txBody>
      </p:sp>
    </p:spTree>
    <p:extLst>
      <p:ext uri="{BB962C8B-B14F-4D97-AF65-F5344CB8AC3E}">
        <p14:creationId xmlns:p14="http://schemas.microsoft.com/office/powerpoint/2010/main" val="8714980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</a:t>
            </a:r>
            <a:r>
              <a:rPr lang="x-none" smtClean="0">
                <a:solidFill>
                  <a:schemeClr val="tx1"/>
                </a:solidFill>
              </a:rPr>
              <a:t>esultados</a:t>
            </a:r>
            <a:r>
              <a:rPr lang="x-none" smtClean="0"/>
              <a:t>:</a:t>
            </a:r>
            <a:r>
              <a:rPr lang="pt-BR" dirty="0" smtClean="0"/>
              <a:t> </a:t>
            </a:r>
            <a:r>
              <a:rPr lang="x-none" smtClean="0">
                <a:solidFill>
                  <a:srgbClr val="FF0000"/>
                </a:solidFill>
              </a:rPr>
              <a:t>83,2%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(124 crianças)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r>
              <a:rPr lang="pt-BR" dirty="0" smtClean="0"/>
              <a:t>F</a:t>
            </a:r>
            <a:r>
              <a:rPr lang="x-none" dirty="0" smtClean="0"/>
              <a:t>igura 1- cobertura do programa de atençao a saude das crianças.</a:t>
            </a: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857224" y="1500175"/>
          <a:ext cx="714380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D</a:t>
            </a:r>
            <a:r>
              <a:rPr lang="x-none" sz="3200" b="1" smtClean="0">
                <a:solidFill>
                  <a:schemeClr val="tx1"/>
                </a:solidFill>
              </a:rPr>
              <a:t>ificul</a:t>
            </a:r>
            <a:r>
              <a:rPr lang="pt-BR" sz="3200" b="1" dirty="0" smtClean="0">
                <a:solidFill>
                  <a:schemeClr val="tx1"/>
                </a:solidFill>
              </a:rPr>
              <a:t>d</a:t>
            </a:r>
            <a:r>
              <a:rPr lang="x-none" sz="3200" b="1" smtClean="0">
                <a:solidFill>
                  <a:schemeClr val="tx1"/>
                </a:solidFill>
              </a:rPr>
              <a:t>ades</a:t>
            </a:r>
            <a:r>
              <a:rPr lang="pt-BR" sz="3200" b="1" dirty="0" smtClean="0">
                <a:solidFill>
                  <a:schemeClr val="tx1"/>
                </a:solidFill>
              </a:rPr>
              <a:t>:</a:t>
            </a: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alcançamos a meta de 90% proposta no projeto devido o encurtamento da intervenção de 16 para 12 semanas.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Considerando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que a intervenção está incorporada na rotina da equipe, em breve a cobertura será próxima dos 100%.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Objetivo 2: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Melhorar a qualidade da atenção à saúde da criança na unidade básica de saúde.</a:t>
            </a:r>
            <a:endParaRPr lang="x-none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Realizar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primeira consulta na primeira semana de vida para 100% das crianças cadastradas.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67600" cy="710952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</a:t>
            </a:r>
            <a:r>
              <a:rPr lang="x-none" b="1" smtClean="0">
                <a:solidFill>
                  <a:schemeClr val="tx1"/>
                </a:solidFill>
              </a:rPr>
              <a:t>esultados</a:t>
            </a:r>
            <a:r>
              <a:rPr lang="x-none" b="1" smtClean="0">
                <a:solidFill>
                  <a:schemeClr val="tx1"/>
                </a:solidFill>
              </a:rPr>
              <a:t>: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x-none" b="1" smtClean="0">
                <a:solidFill>
                  <a:srgbClr val="FF0000"/>
                </a:solidFill>
              </a:rPr>
              <a:t>49,2%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(61 crianças)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5141168"/>
          </a:xfrm>
        </p:spPr>
        <p:txBody>
          <a:bodyPr>
            <a:normAutofit lnSpcReduction="10000"/>
          </a:bodyPr>
          <a:lstStyle/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pPr marL="0" indent="0" algn="just">
              <a:buNone/>
            </a:pPr>
            <a:r>
              <a:rPr lang="pt-BR" b="1" dirty="0" smtClean="0"/>
              <a:t>Figura 2- Proporção de crianças com primeira consulta na primeira semana de vida.</a:t>
            </a:r>
            <a:endParaRPr lang="pt-BR" b="1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743832317"/>
              </p:ext>
            </p:extLst>
          </p:nvPr>
        </p:nvGraphicFramePr>
        <p:xfrm>
          <a:off x="899592" y="1268760"/>
          <a:ext cx="678661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440160"/>
          </a:xfrm>
        </p:spPr>
        <p:txBody>
          <a:bodyPr>
            <a:normAutofit/>
          </a:bodyPr>
          <a:lstStyle/>
          <a:p>
            <a:r>
              <a:rPr lang="pt-BR" sz="3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DIFICULDADE</a:t>
            </a:r>
            <a:endParaRPr lang="pt-BR" sz="3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maioria das crianças cadastradas e atendidas durante a intervenção não frequentavam puericultura sistematizada com busca ativa e agendamento de consultas na UBS.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136904" cy="583264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a qualidade do atendimento à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criança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Monitorar o crescimento em 100% das crianças.</a:t>
            </a:r>
          </a:p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800" b="1" u="sng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Meta de 100% alcançada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em todos os meses na proporção de crianças com monitoramento de crescimento</a:t>
            </a:r>
          </a:p>
          <a:p>
            <a:pPr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136904" cy="583264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a qualidade do atendimento à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criança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monitorar 100%das crianças com déficit de peso na UBS</a:t>
            </a:r>
          </a:p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u="sng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Meta de 100% alcançada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em todos os meses na proporção de crianças com déficit de peso monitoradas.</a:t>
            </a:r>
          </a:p>
          <a:p>
            <a:pPr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7467600" cy="561662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a qualidade do atendimento à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criança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monitorar o 100% das crianças com excesso de peso na UBS.</a:t>
            </a:r>
          </a:p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u="sng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Meta de 100% alcançada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em todos os meses na proporção de crianças com </a:t>
            </a:r>
            <a:r>
              <a:rPr lang="x-none" sz="2800" dirty="0" smtClean="0">
                <a:latin typeface="Arial" pitchFamily="34" charset="0"/>
                <a:cs typeface="Arial" pitchFamily="34" charset="0"/>
              </a:rPr>
              <a:t>exceso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de peso monitoradas.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8064896" cy="597666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qualidade do atendimento à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criança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Vacinar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100% das crianças de acordo com a idade.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Resultado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b="1" u="sng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Meta de 100%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alcançada em todos os meses na proporção de crianças com vacina em dia para a idade.</a:t>
            </a:r>
          </a:p>
          <a:p>
            <a:pPr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7467600" cy="4873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qualidade do atendimento à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criança</a:t>
            </a:r>
          </a:p>
          <a:p>
            <a:pPr algn="just">
              <a:lnSpc>
                <a:spcPct val="150000"/>
              </a:lnSpc>
            </a:pPr>
            <a:endParaRPr lang="x-none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Realizar suplementação de ferro em 100% das crianças de 6 a 24 meses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Resultado: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1º mês 8 (100%), 19 (55.9%) e  3º mês </a:t>
            </a: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 (65.9%).</a:t>
            </a:r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7467600" cy="43308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A </a:t>
            </a:r>
            <a:r>
              <a:rPr lang="pt-BR" b="1" dirty="0" smtClean="0"/>
              <a:t>PUERICULTURA</a:t>
            </a:r>
            <a:r>
              <a:rPr lang="pt-BR" dirty="0" smtClean="0"/>
              <a:t> </a:t>
            </a:r>
            <a:r>
              <a:rPr lang="pt-BR" dirty="0" smtClean="0"/>
              <a:t>foi à primeira ação programática estabelecida na Atenção Primária à Saúde e foi um fator importante na forte redução da mortalidade infantil no país. O foco na redução da </a:t>
            </a:r>
            <a:r>
              <a:rPr lang="pt-BR" dirty="0" err="1" smtClean="0"/>
              <a:t>morbimortalidade</a:t>
            </a:r>
            <a:r>
              <a:rPr lang="pt-BR" dirty="0" smtClean="0"/>
              <a:t> e </a:t>
            </a:r>
            <a:r>
              <a:rPr lang="pt-BR" dirty="0" err="1" smtClean="0"/>
              <a:t>potencialização</a:t>
            </a:r>
            <a:r>
              <a:rPr lang="pt-BR" dirty="0" smtClean="0"/>
              <a:t> do desenvolvimento infantil se mantém como algo prioritário na atenção primária </a:t>
            </a:r>
            <a:r>
              <a:rPr lang="x-none" dirty="0" smtClean="0"/>
              <a:t>.</a:t>
            </a:r>
            <a:r>
              <a:rPr lang="pt-BR" dirty="0" smtClean="0"/>
              <a:t> 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</a:t>
            </a:r>
            <a:r>
              <a:rPr lang="x-none" b="1" smtClean="0">
                <a:solidFill>
                  <a:schemeClr val="tx1"/>
                </a:solidFill>
              </a:rPr>
              <a:t>esultados</a:t>
            </a:r>
            <a:r>
              <a:rPr lang="x-none" b="1" smtClean="0">
                <a:solidFill>
                  <a:schemeClr val="tx1"/>
                </a:solidFill>
              </a:rPr>
              <a:t>: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65.9% </a:t>
            </a:r>
            <a:r>
              <a:rPr lang="pt-BR" dirty="0" smtClean="0">
                <a:solidFill>
                  <a:schemeClr val="tx1"/>
                </a:solidFill>
              </a:rPr>
              <a:t>(29 crianças)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r>
              <a:rPr lang="pt-BR" b="1" dirty="0" smtClean="0"/>
              <a:t>Figura 4: Proporção de crianças de 6 a 24 meses com suplementação de ferro.  </a:t>
            </a:r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642910" y="1500174"/>
          <a:ext cx="6610380" cy="402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994122"/>
          </a:xfrm>
        </p:spPr>
        <p:txBody>
          <a:bodyPr/>
          <a:lstStyle/>
          <a:p>
            <a:r>
              <a:rPr lang="x-none" b="1" u="sng" smtClean="0">
                <a:solidFill>
                  <a:schemeClr val="tx1"/>
                </a:solidFill>
              </a:rPr>
              <a:t>dificul</a:t>
            </a:r>
            <a:r>
              <a:rPr lang="pt-BR" b="1" u="sng" dirty="0" smtClean="0">
                <a:solidFill>
                  <a:schemeClr val="tx1"/>
                </a:solidFill>
              </a:rPr>
              <a:t>d</a:t>
            </a:r>
            <a:r>
              <a:rPr lang="x-none" b="1" u="sng" smtClean="0">
                <a:solidFill>
                  <a:schemeClr val="tx1"/>
                </a:solidFill>
              </a:rPr>
              <a:t>ades</a:t>
            </a:r>
            <a:endParaRPr lang="pt-BR" b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Efeitos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colaterais indesejáveis durante 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tratamento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Muitas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mães não lembram de oferecer os medicamentos aos filhos.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Falta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motivação para a manutenção do tratamento.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7467600" cy="4873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 qualidade do atendimento à criança</a:t>
            </a:r>
            <a:endParaRPr lang="x-none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Realizar triagem auditiva em 100% das crianças</a:t>
            </a:r>
          </a:p>
          <a:p>
            <a:pPr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</a:t>
            </a:r>
            <a:r>
              <a:rPr lang="x-none" b="1" smtClean="0">
                <a:solidFill>
                  <a:schemeClr val="tx1"/>
                </a:solidFill>
              </a:rPr>
              <a:t>esultados</a:t>
            </a:r>
            <a:r>
              <a:rPr lang="x-none" b="1" smtClean="0">
                <a:solidFill>
                  <a:schemeClr val="tx1"/>
                </a:solidFill>
              </a:rPr>
              <a:t>: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x-none" smtClean="0">
                <a:solidFill>
                  <a:srgbClr val="FF0000"/>
                </a:solidFill>
              </a:rPr>
              <a:t>57.3%</a:t>
            </a:r>
            <a:r>
              <a:rPr lang="pt-BR" dirty="0" smtClean="0">
                <a:solidFill>
                  <a:schemeClr val="tx1"/>
                </a:solidFill>
              </a:rPr>
              <a:t> (71 crianças)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pPr>
              <a:buNone/>
            </a:pPr>
            <a:r>
              <a:rPr lang="pt-BR" b="1" dirty="0" smtClean="0"/>
              <a:t>Figura 5- Proporção de crianças com triagem auditiva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785787" y="1643050"/>
          <a:ext cx="6191276" cy="371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u="sng" dirty="0" smtClean="0">
                <a:solidFill>
                  <a:schemeClr val="tx1"/>
                </a:solidFill>
              </a:rPr>
              <a:t>D</a:t>
            </a:r>
            <a:r>
              <a:rPr lang="x-none" sz="3200" b="1" u="sng" smtClean="0">
                <a:solidFill>
                  <a:schemeClr val="tx1"/>
                </a:solidFill>
              </a:rPr>
              <a:t>ificul</a:t>
            </a:r>
            <a:r>
              <a:rPr lang="pt-BR" sz="3200" b="1" u="sng" dirty="0" smtClean="0">
                <a:solidFill>
                  <a:schemeClr val="tx1"/>
                </a:solidFill>
              </a:rPr>
              <a:t>d</a:t>
            </a:r>
            <a:r>
              <a:rPr lang="x-none" sz="3200" b="1" u="sng" smtClean="0">
                <a:solidFill>
                  <a:schemeClr val="tx1"/>
                </a:solidFill>
              </a:rPr>
              <a:t>ades</a:t>
            </a:r>
            <a:r>
              <a:rPr lang="pt-BR" sz="3200" b="1" dirty="0" smtClean="0">
                <a:solidFill>
                  <a:schemeClr val="tx1"/>
                </a:solidFill>
              </a:rPr>
              <a:t>:</a:t>
            </a:r>
            <a:r>
              <a:rPr lang="x-none" b="1" dirty="0" smtClean="0"/>
              <a:t/>
            </a:r>
            <a:br>
              <a:rPr lang="x-none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triagem auditiva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não é feito no município pelo SUS.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 qualidade do atendimento à criança</a:t>
            </a:r>
            <a:endParaRPr lang="x-none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Meta: Realizar teste do pezinho em 100% das crianças até 7 dias de vida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</a:t>
            </a:r>
            <a:r>
              <a:rPr lang="x-none" b="1" smtClean="0">
                <a:solidFill>
                  <a:schemeClr val="tx1"/>
                </a:solidFill>
              </a:rPr>
              <a:t>esultados</a:t>
            </a:r>
            <a:r>
              <a:rPr lang="x-none" b="1" smtClean="0">
                <a:solidFill>
                  <a:schemeClr val="tx1"/>
                </a:solidFill>
              </a:rPr>
              <a:t>: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x-none" smtClean="0">
                <a:solidFill>
                  <a:srgbClr val="FF0000"/>
                </a:solidFill>
              </a:rPr>
              <a:t>91,9%</a:t>
            </a:r>
            <a:r>
              <a:rPr lang="pt-BR" dirty="0" smtClean="0">
                <a:solidFill>
                  <a:schemeClr val="tx1"/>
                </a:solidFill>
              </a:rPr>
              <a:t> (114 crianças)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pPr algn="just">
              <a:buNone/>
            </a:pPr>
            <a:r>
              <a:rPr lang="pt-BR" b="1" dirty="0" smtClean="0"/>
              <a:t>Figura 6- Proporção de crianças com teste do pezinho até 7 dias de vida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338445092"/>
              </p:ext>
            </p:extLst>
          </p:nvPr>
        </p:nvGraphicFramePr>
        <p:xfrm>
          <a:off x="971600" y="1700808"/>
          <a:ext cx="6648480" cy="364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chemeClr val="tx1"/>
                </a:solidFill>
              </a:rPr>
              <a:t>Dificuldade:</a:t>
            </a:r>
            <a:endParaRPr lang="pt-BR" b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foi alcançada meta de 100% por que muitas mães não comparecem na UBS no dia marcado para realização do teste antes de 7 dias de vida, comparecendo tardiamente. </a:t>
            </a:r>
          </a:p>
          <a:p>
            <a:pPr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7467600" cy="48737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 qualidade do atendimento à criança</a:t>
            </a:r>
            <a:endParaRPr lang="x-none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x-none" sz="2800" b="1" smtClean="0">
                <a:latin typeface="Arial" pitchFamily="34" charset="0"/>
                <a:cs typeface="Arial" pitchFamily="34" charset="0"/>
              </a:rPr>
              <a:t>eta:</a:t>
            </a:r>
            <a:r>
              <a:rPr lang="pt-BR" sz="2800" dirty="0"/>
              <a:t> Realizar avaliação da necessidade de atendimento odontológico em 100% das crianças de 6 e 72 meses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</a:t>
            </a:r>
            <a:r>
              <a:rPr lang="x-none" b="1" smtClean="0">
                <a:solidFill>
                  <a:schemeClr val="tx1"/>
                </a:solidFill>
              </a:rPr>
              <a:t>esultados</a:t>
            </a:r>
            <a:r>
              <a:rPr lang="x-none" smtClean="0"/>
              <a:t>:</a:t>
            </a:r>
            <a:r>
              <a:rPr lang="pt-BR" dirty="0" smtClean="0"/>
              <a:t> </a:t>
            </a:r>
            <a:r>
              <a:rPr lang="x-none" smtClean="0">
                <a:solidFill>
                  <a:srgbClr val="FF0000"/>
                </a:solidFill>
              </a:rPr>
              <a:t>60,8%</a:t>
            </a:r>
            <a:r>
              <a:rPr lang="pt-BR" dirty="0" smtClean="0">
                <a:solidFill>
                  <a:schemeClr val="tx1"/>
                </a:solidFill>
              </a:rPr>
              <a:t> (62 crianças)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pPr>
              <a:buNone/>
            </a:pPr>
            <a:r>
              <a:rPr lang="pt-BR" dirty="0" smtClean="0"/>
              <a:t>Figura 7- Proporção de crianças de 6 e 72 meses com avaliação da necessidade de atendimento odontológico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000100" y="1643050"/>
          <a:ext cx="6948503" cy="3433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IMPORTÂNCIA DA AÇÃO PROGRAMÁTICA</a:t>
            </a:r>
            <a:r>
              <a:rPr lang="pt-BR" sz="2800" b="1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pt-BR" sz="2800" dirty="0"/>
          </a:p>
          <a:p>
            <a:endParaRPr lang="pt-BR" sz="2000" dirty="0"/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Estratégia Saúde da Família  é a principal porta de entrada do SUS.  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Possibilita a promoção da saúde, prevenção de doenças, diagnóstico/ tratamento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precoce 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aumento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cobertura.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Necessidade de organizar o processo de trabalho, qualificar o atendimento e melhorar a adesão.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90014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/>
          <a:lstStyle/>
          <a:p>
            <a:r>
              <a:rPr lang="pt-BR" b="1" u="sng" dirty="0" smtClean="0">
                <a:solidFill>
                  <a:schemeClr val="tx1"/>
                </a:solidFill>
              </a:rPr>
              <a:t>D</a:t>
            </a:r>
            <a:r>
              <a:rPr lang="x-none" b="1" u="sng" smtClean="0">
                <a:solidFill>
                  <a:schemeClr val="tx1"/>
                </a:solidFill>
              </a:rPr>
              <a:t>ificul</a:t>
            </a:r>
            <a:r>
              <a:rPr lang="pt-BR" b="1" u="sng" dirty="0" smtClean="0">
                <a:solidFill>
                  <a:schemeClr val="tx1"/>
                </a:solidFill>
              </a:rPr>
              <a:t>d</a:t>
            </a:r>
            <a:r>
              <a:rPr lang="x-none" b="1" u="sng" smtClean="0">
                <a:solidFill>
                  <a:schemeClr val="tx1"/>
                </a:solidFill>
              </a:rPr>
              <a:t>ade</a:t>
            </a:r>
            <a:r>
              <a:rPr lang="pt-BR" b="1" u="sng" dirty="0" smtClean="0">
                <a:solidFill>
                  <a:schemeClr val="tx1"/>
                </a:solidFill>
              </a:rPr>
              <a:t>:</a:t>
            </a:r>
            <a:endParaRPr lang="pt-BR" b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x-none" sz="2800" dirty="0" smtClean="0">
                <a:latin typeface="Arial" pitchFamily="34" charset="0"/>
                <a:cs typeface="Arial" pitchFamily="34" charset="0"/>
              </a:rPr>
              <a:t>alta de dentista por um periodo de tempo em o equipe.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467600" cy="4873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qualidade do atendimento à criança</a:t>
            </a:r>
            <a:endParaRPr lang="x-none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Realizar primeira consulta odontológica para 100% das crianças de 6 a 72 meses de idade moradoras da área de abrangência e cadastradas na unidade de saúde.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</a:t>
            </a:r>
            <a:r>
              <a:rPr lang="x-none" b="1" smtClean="0">
                <a:solidFill>
                  <a:schemeClr val="tx1"/>
                </a:solidFill>
              </a:rPr>
              <a:t>esultados</a:t>
            </a:r>
            <a:r>
              <a:rPr lang="x-none" b="1" smtClean="0">
                <a:solidFill>
                  <a:schemeClr val="tx1"/>
                </a:solidFill>
              </a:rPr>
              <a:t>: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x-none" smtClean="0">
                <a:solidFill>
                  <a:srgbClr val="FF0000"/>
                </a:solidFill>
              </a:rPr>
              <a:t>64.7%</a:t>
            </a:r>
            <a:r>
              <a:rPr lang="pt-BR" dirty="0" smtClean="0">
                <a:solidFill>
                  <a:schemeClr val="tx1"/>
                </a:solidFill>
              </a:rPr>
              <a:t> (66 crianças)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pPr>
              <a:buNone/>
            </a:pPr>
            <a:r>
              <a:rPr lang="pt-BR" dirty="0" smtClean="0"/>
              <a:t>Figura 8- Proporção de crianças de 6 a 72 meses com primeira consulta odontológica.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857224" y="1643050"/>
          <a:ext cx="6329390" cy="374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chemeClr val="tx1"/>
                </a:solidFill>
              </a:rPr>
              <a:t>Dificuldade:</a:t>
            </a:r>
            <a:endParaRPr lang="pt-BR" b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equipe ficou 01 mês sem odontólogo,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impedindo de re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alizar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 primeira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consulta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odontológica a todos as crianças</a:t>
            </a:r>
            <a:r>
              <a:rPr lang="x-none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7467600" cy="583264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 3.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Melhorar a adesão ao programa de Saúde da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Criança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Fazer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busca ativa de 100% das crianças faltosas às consultas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Resultado: </a:t>
            </a:r>
            <a:r>
              <a:rPr lang="pt-BR" sz="2800" b="1" u="sng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Meta de 100% </a:t>
            </a:r>
            <a:r>
              <a:rPr lang="pt-BR" sz="2800" b="1" u="sng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alcançada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todos os meses na proporção de buscas realizadas às crianças faltosas ao programa de saúde da criança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pPr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7467600" cy="4873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 4.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Melhorar o registro das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informações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Manter registro na ficha espelho de saúde da criança/ vacinação de 100% das crianças que consultam no serviço.</a:t>
            </a:r>
          </a:p>
          <a:p>
            <a:pPr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chemeClr val="tx1"/>
                </a:solidFill>
              </a:rPr>
              <a:t>R</a:t>
            </a:r>
            <a:r>
              <a:rPr lang="x-none" b="1" u="sng" smtClean="0">
                <a:solidFill>
                  <a:schemeClr val="tx1"/>
                </a:solidFill>
              </a:rPr>
              <a:t>esultados</a:t>
            </a:r>
            <a:r>
              <a:rPr lang="x-none" smtClean="0"/>
              <a:t>:</a:t>
            </a:r>
            <a:r>
              <a:rPr lang="pt-BR" dirty="0" smtClean="0"/>
              <a:t> </a:t>
            </a:r>
            <a:r>
              <a:rPr lang="x-none" smtClean="0">
                <a:solidFill>
                  <a:srgbClr val="FF0000"/>
                </a:solidFill>
              </a:rPr>
              <a:t>94,4%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(117 crianças)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pPr>
              <a:buNone/>
            </a:pPr>
            <a:r>
              <a:rPr lang="pt-BR" dirty="0" smtClean="0"/>
              <a:t>Figura 9- Proporção de crianças com registro atualizado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00034" y="1428736"/>
          <a:ext cx="651035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chemeClr val="tx1"/>
                </a:solidFill>
              </a:rPr>
              <a:t>Dificuldade:</a:t>
            </a:r>
            <a:endParaRPr lang="pt-BR" b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Falta de ficha espelho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7467600" cy="612068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 5.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Mapear as crianças de risco pertencentes à área 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abrangência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Realizar avaliação de risco em 100% das crianças cadastradas no programa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800" b="1" u="sng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Meta de 100%</a:t>
            </a:r>
            <a:r>
              <a:rPr lang="pt-BR" sz="280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alcançada para todos os meses na proporção de crianças com avaliação de risco. </a:t>
            </a:r>
          </a:p>
          <a:p>
            <a:pPr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352928" cy="6192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Objetivo 6.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Promover a saúde das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crianças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 6.1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Dar orientações para prevenir acidentes na infância em 100 % das consultas de saúde da criança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Resultado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b="1" u="sng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Meta de 100% alcançada</a:t>
            </a:r>
            <a:r>
              <a:rPr lang="pt-BR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em todos os meses Proporção de crianças cujas mães receberam orientações sobre prevenção de acidentes na infância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488832" cy="1152128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Codajás/</a:t>
            </a:r>
            <a:r>
              <a:rPr lang="pt-BR" sz="3200" b="1" dirty="0" smtClean="0">
                <a:solidFill>
                  <a:schemeClr val="tx1"/>
                </a:solidFill>
              </a:rPr>
              <a:t>AM</a:t>
            </a:r>
            <a:r>
              <a:rPr lang="pt-BR" sz="3200" dirty="0" smtClean="0">
                <a:solidFill>
                  <a:schemeClr val="tx1"/>
                </a:solidFill>
              </a:rPr>
              <a:t>: </a:t>
            </a:r>
            <a:r>
              <a:rPr lang="pt-B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26.242 habitantes (IBGE) 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pt-BR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096832" cy="48006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027" name="Picture 3" descr="C:\Users\User\Pictures\codajas-rio-solimoes-a-esquer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2812"/>
            <a:ext cx="8640960" cy="524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862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467600" cy="4873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 6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Promover a saúde das crianças</a:t>
            </a:r>
            <a:endParaRPr lang="x-none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 colocar 100% das crianças para mamar durante a primeira consulta.</a:t>
            </a:r>
          </a:p>
          <a:p>
            <a:pPr algn="just">
              <a:lnSpc>
                <a:spcPct val="150000"/>
              </a:lnSpc>
              <a:buNone/>
            </a:pPr>
            <a:endParaRPr lang="x-none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</a:t>
            </a:r>
            <a:r>
              <a:rPr lang="x-none" b="1" smtClean="0">
                <a:solidFill>
                  <a:schemeClr val="tx1"/>
                </a:solidFill>
              </a:rPr>
              <a:t>esultados</a:t>
            </a:r>
            <a:r>
              <a:rPr lang="x-none" smtClean="0">
                <a:solidFill>
                  <a:schemeClr val="tx1"/>
                </a:solidFill>
              </a:rPr>
              <a:t>: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x-none" smtClean="0">
                <a:solidFill>
                  <a:srgbClr val="00CC00"/>
                </a:solidFill>
              </a:rPr>
              <a:t>99,2%</a:t>
            </a:r>
            <a:r>
              <a:rPr lang="pt-BR" dirty="0" smtClean="0">
                <a:solidFill>
                  <a:srgbClr val="00CC00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(123 crianças)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pPr>
              <a:buNone/>
            </a:pPr>
            <a:endParaRPr lang="x-none" dirty="0" smtClean="0"/>
          </a:p>
          <a:p>
            <a:pPr algn="just"/>
            <a:r>
              <a:rPr lang="pt-BR" b="1" dirty="0" smtClean="0"/>
              <a:t>Figura 10: Proporção de crianças colocada para mamar durante a primeira consulta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71472" y="1643050"/>
          <a:ext cx="6353203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chemeClr val="tx1"/>
                </a:solidFill>
              </a:rPr>
              <a:t>Dificuldade:</a:t>
            </a:r>
            <a:endParaRPr lang="pt-BR" b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um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a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criança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não </a:t>
            </a:r>
            <a:r>
              <a:rPr lang="x-none" sz="2800" dirty="0" smtClean="0">
                <a:latin typeface="Arial" pitchFamily="34" charset="0"/>
                <a:cs typeface="Arial" pitchFamily="34" charset="0"/>
              </a:rPr>
              <a:t>foi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colocada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mamar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sz="2800" dirty="0" smtClean="0">
                <a:latin typeface="Arial" pitchFamily="34" charset="0"/>
                <a:cs typeface="Arial" pitchFamily="34" charset="0"/>
              </a:rPr>
              <a:t>primeira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consulta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por que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sua m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ã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e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tinha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lesoes tumora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sz="2800" dirty="0" smtClean="0">
                <a:latin typeface="Arial" pitchFamily="34" charset="0"/>
                <a:cs typeface="Arial" pitchFamily="34" charset="0"/>
              </a:rPr>
              <a:t>nas mamas.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7467600" cy="590465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Objetivo 6.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Promover a saúde das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crianças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Metas: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Fornecer orientações nutricionais de acordo com a faixa etária para 100% das crianças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Resultado: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u="sng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Meta de 100% alcançada</a:t>
            </a:r>
            <a:r>
              <a:rPr lang="pt-BR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em todos os meses na proporção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crianças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cujas mães receberão orientações nutricionais</a:t>
            </a:r>
          </a:p>
          <a:p>
            <a:pPr algn="just">
              <a:lnSpc>
                <a:spcPct val="150000"/>
              </a:lnSpc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352928" cy="59046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Objetivo 6.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Promover a saúde das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crianças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Fornecer orientações sobre higiene bucal para 100% das crianças de acordo com a faixa etária.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Resultado: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u="sng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Meta de 100% alcançada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em todos os meses na proporção de A proporção de crianças cujas mães receberem orientações sobre higiene bucal, etiologia e prevenção de caries.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9113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512" y="714356"/>
            <a:ext cx="878497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3200" u="sng" dirty="0" smtClean="0">
                <a:latin typeface="Arial" pitchFamily="34" charset="0"/>
                <a:cs typeface="Arial" pitchFamily="34" charset="0"/>
              </a:rPr>
              <a:t>Importância </a:t>
            </a:r>
            <a:r>
              <a:rPr lang="pt-BR" sz="3200" u="sng" dirty="0" smtClean="0">
                <a:latin typeface="Arial" pitchFamily="34" charset="0"/>
                <a:cs typeface="Arial" pitchFamily="34" charset="0"/>
              </a:rPr>
              <a:t>da intervenção para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EQUIPE:</a:t>
            </a:r>
          </a:p>
          <a:p>
            <a:pPr>
              <a:lnSpc>
                <a:spcPct val="150000"/>
              </a:lnSpc>
            </a:pPr>
            <a:endParaRPr lang="pt-BR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itchFamily="34" charset="0"/>
              </a:rPr>
              <a:t>Promoveu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o trabalho integrado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da equipe multiprofissional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Maior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vínculo com 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pais/crianças;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Qualificação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profissional;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Aumento do incentivo e grau de satisfação em trabalhar na Estratégia Saúde da Família.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7967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DISCUSSÃO</a:t>
            </a:r>
            <a:r>
              <a:rPr lang="pt-BR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pt-BR" sz="2800" u="sng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  <a:endParaRPr lang="pt-B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/>
          </a:p>
          <a:p>
            <a:pPr algn="just"/>
            <a:r>
              <a:rPr lang="pt-BR" sz="2800" dirty="0" smtClean="0"/>
              <a:t>Organização </a:t>
            </a:r>
            <a:r>
              <a:rPr lang="pt-BR" sz="2800" dirty="0"/>
              <a:t>do processo de trabalho;</a:t>
            </a:r>
          </a:p>
          <a:p>
            <a:pPr algn="just"/>
            <a:r>
              <a:rPr lang="pt-BR" sz="2800" dirty="0"/>
              <a:t>Identificação de indicadores de saúde;</a:t>
            </a:r>
          </a:p>
          <a:p>
            <a:pPr algn="just"/>
            <a:r>
              <a:rPr lang="pt-BR" sz="2800" dirty="0"/>
              <a:t>Melhoria do agendamento das consultas;</a:t>
            </a:r>
          </a:p>
          <a:p>
            <a:pPr algn="just"/>
            <a:r>
              <a:rPr lang="pt-BR" sz="2800" dirty="0"/>
              <a:t>Melhoria dos registros;</a:t>
            </a:r>
          </a:p>
          <a:p>
            <a:pPr algn="just"/>
            <a:r>
              <a:rPr lang="pt-BR" sz="2800" dirty="0" smtClean="0"/>
              <a:t>Atendimento prioritário para crianças;</a:t>
            </a:r>
          </a:p>
          <a:p>
            <a:pPr algn="just"/>
            <a:r>
              <a:rPr lang="pt-BR" sz="2800" dirty="0" smtClean="0"/>
              <a:t>Alcance de objetivos e metas.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68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3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u="sng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COMUNIDADE:</a:t>
            </a: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 atendimento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tem mais conhecimento sobre a importância da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puericultura.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Aumento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da satisfação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dos usuários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Promoção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Prevenção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doenças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Diagnóstico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 tratamento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precoce</a:t>
            </a:r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264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As ações da intervenção estão incorporadas na rotina do serviço na UBS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envolvimento da equipe, gestores e comunidade reforçam a continuação das ações, alcançando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novas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metas. 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Continuação das ações da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intervenção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364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95536" y="1"/>
            <a:ext cx="874846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pt-BR" sz="2800" b="1" u="sng" dirty="0" smtClean="0">
                <a:latin typeface="Arial" pitchFamily="34" charset="0"/>
                <a:cs typeface="Arial" pitchFamily="34" charset="0"/>
              </a:rPr>
              <a:t>REFLEXÃO CRÍTICA SOBRE O PROCESSO PESSOAL DE APRENDIZAGEM</a:t>
            </a:r>
          </a:p>
          <a:p>
            <a:pPr>
              <a:lnSpc>
                <a:spcPct val="150000"/>
              </a:lnSpc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800" dirty="0" smtClean="0"/>
              <a:t>Associação </a:t>
            </a:r>
            <a:r>
              <a:rPr lang="pt-BR" sz="2800" dirty="0"/>
              <a:t>da teoria do Ambiente Virtual de Aprendizagem (AVA) com a prática na UBS </a:t>
            </a:r>
            <a:r>
              <a:rPr lang="pt-BR" sz="2800" dirty="0" smtClean="0"/>
              <a:t>proporcionou </a:t>
            </a:r>
            <a:r>
              <a:rPr lang="pt-BR" sz="2800" dirty="0" smtClean="0"/>
              <a:t>melhoria no serviço. </a:t>
            </a:r>
            <a:endParaRPr lang="pt-BR" sz="2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800" dirty="0" smtClean="0"/>
              <a:t>Aperfeiçoamento </a:t>
            </a:r>
            <a:r>
              <a:rPr lang="pt-BR" sz="2800" dirty="0"/>
              <a:t>de conhecimento clínico, sobre o SUS e Estratégia Saúde da Família. </a:t>
            </a:r>
            <a:endParaRPr lang="pt-BR" sz="2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800" dirty="0" smtClean="0"/>
              <a:t>Troca </a:t>
            </a:r>
            <a:r>
              <a:rPr lang="pt-BR" sz="2800" dirty="0"/>
              <a:t>de experiência com outros médicos de diferentes </a:t>
            </a:r>
            <a:r>
              <a:rPr lang="pt-BR" sz="2800" dirty="0" smtClean="0"/>
              <a:t>países.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86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Amazonas_Municip_Codaj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56984" cy="6412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979712" y="764704"/>
            <a:ext cx="6768752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u="sng" dirty="0" smtClean="0">
                <a:latin typeface="Arial Rounded MT Bold" panose="020F0704030504030204" pitchFamily="34" charset="0"/>
              </a:rPr>
              <a:t>CODAJÁS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t-B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Região Norte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t-B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Amazonas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pt-BR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t-B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 Solimões</a:t>
            </a:r>
            <a:endParaRPr lang="pt-BR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FF0000"/>
              </a:solidFill>
            </a:endParaRP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532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56984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latin typeface="Arial" pitchFamily="34" charset="0"/>
                <a:cs typeface="Arial" pitchFamily="34" charset="0"/>
              </a:rPr>
            </a:br>
            <a:r>
              <a:rPr lang="pt-BR" sz="31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REFLEXÃO </a:t>
            </a:r>
            <a:r>
              <a:rPr lang="pt-BR" sz="31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CRÍTICA SOBRE O PROCESSO PESSOAL DE </a:t>
            </a:r>
            <a:r>
              <a:rPr lang="pt-BR" sz="31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APRENDIZAGEM</a:t>
            </a:r>
            <a:r>
              <a:rPr lang="pt-BR" b="1" dirty="0">
                <a:latin typeface="Arial" pitchFamily="34" charset="0"/>
                <a:cs typeface="Arial" pitchFamily="34" charset="0"/>
              </a:rPr>
              <a:t/>
            </a:r>
            <a:br>
              <a:rPr lang="pt-BR" b="1" dirty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Aprendizagem em trabalho de equipe;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Interação com a comunidade,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com gestores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;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Sensibilização ao tratar nossos pacientes,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Mais satisfação em trabalhar na Saúde da Família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93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Dificuldades Gerais: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smtClean="0"/>
              <a:t> 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24936" cy="5661248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roblemas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 os colegas da equipe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saúde;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ificuldade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 idioma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português;</a:t>
            </a: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nternet precária, muito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lenta, dificultando envio das tarefas.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 obstáculos foram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superados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 valeu a pena devido os conhecimentos a experiência, conhecimento adquiridos e a melhoria do serviço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a Lidia\Pictures\Camera\20150121_08484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142984"/>
            <a:ext cx="7467600" cy="4486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Terra do Açaí</a:t>
            </a:r>
            <a:endParaRPr lang="pt-BR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User\Pictures\LOGO CODAJÁS 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80" y="836712"/>
            <a:ext cx="8712968" cy="363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Pictures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80" y="4482202"/>
            <a:ext cx="2664296" cy="226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ser\Pictures\aca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434" y="4478508"/>
            <a:ext cx="2793807" cy="237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65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64096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solidFill>
                  <a:srgbClr val="FF0000"/>
                </a:solidFill>
              </a:rPr>
              <a:t>CODAJÁS-AM:</a:t>
            </a:r>
          </a:p>
          <a:p>
            <a:pPr algn="ctr"/>
            <a:endParaRPr lang="pt-BR" sz="1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01 Hospital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Não tem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NASF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05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UBS/ESF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Via Fluvial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01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Policlínica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Escassez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especialistas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x-none" sz="2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x-none" sz="2800" smtClean="0">
                <a:latin typeface="Arial" panose="020B0604020202020204" pitchFamily="34" charset="0"/>
                <a:cs typeface="Arial" panose="020B0604020202020204" pitchFamily="34" charset="0"/>
              </a:rPr>
              <a:t>entro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x-none" sz="2800" smtClean="0">
                <a:latin typeface="Arial" panose="020B0604020202020204" pitchFamily="34" charset="0"/>
                <a:cs typeface="Arial" panose="020B0604020202020204" pitchFamily="34" charset="0"/>
              </a:rPr>
              <a:t>onvencional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x-none" sz="2800" smtClean="0">
                <a:latin typeface="Arial" panose="020B0604020202020204" pitchFamily="34" charset="0"/>
                <a:cs typeface="Arial" panose="020B0604020202020204" pitchFamily="34" charset="0"/>
              </a:rPr>
              <a:t>tençao </a:t>
            </a:r>
            <a:r>
              <a:rPr lang="x-none" sz="280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x-none" sz="2800" smtClean="0">
                <a:latin typeface="Arial" panose="020B0604020202020204" pitchFamily="34" charset="0"/>
                <a:cs typeface="Arial" panose="020B0604020202020204" pitchFamily="34" charset="0"/>
              </a:rPr>
              <a:t>dosos</a:t>
            </a:r>
            <a:r>
              <a:rPr lang="x-none" sz="28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9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882352"/>
          </a:xfrm>
        </p:spPr>
        <p:txBody>
          <a:bodyPr/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pt-BR" b="1" u="sng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pt-BR" b="1" u="sng" dirty="0" smtClean="0">
                <a:solidFill>
                  <a:srgbClr val="FF0000"/>
                </a:solidFill>
              </a:rPr>
              <a:t>UBS </a:t>
            </a:r>
            <a:r>
              <a:rPr lang="pt-BR" sz="2800" b="1" u="sng" dirty="0" smtClean="0">
                <a:solidFill>
                  <a:srgbClr val="FF0000"/>
                </a:solidFill>
              </a:rPr>
              <a:t>S</a:t>
            </a:r>
            <a:r>
              <a:rPr lang="pt-BR" sz="2800" b="1" u="sng" dirty="0" smtClean="0">
                <a:solidFill>
                  <a:srgbClr val="FF0000"/>
                </a:solidFill>
              </a:rPr>
              <a:t>ão </a:t>
            </a:r>
            <a:r>
              <a:rPr lang="pt-BR" sz="2800" b="1" u="sng" dirty="0">
                <a:solidFill>
                  <a:srgbClr val="FF0000"/>
                </a:solidFill>
              </a:rPr>
              <a:t>Francisco de Assis </a:t>
            </a:r>
            <a:r>
              <a:rPr lang="pt-BR" sz="2800" b="1" u="sng" dirty="0" smtClean="0">
                <a:solidFill>
                  <a:srgbClr val="FF0000"/>
                </a:solidFill>
              </a:rPr>
              <a:t>:</a:t>
            </a:r>
            <a:endParaRPr lang="pt-BR" sz="2800" b="1" u="sng" dirty="0" smtClean="0">
              <a:solidFill>
                <a:srgbClr val="FF0000"/>
              </a:solidFill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abrangência: </a:t>
            </a:r>
            <a:r>
              <a:rPr lang="pt-BR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Urbana</a:t>
            </a:r>
            <a:endParaRPr lang="pt-BR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 Equipes completas (saúde bucal)</a:t>
            </a:r>
            <a:endParaRPr lang="pt-BR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opulação da área: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2997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pessoas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Equipe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Bairro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São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Francisco: população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2997 usuários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Equipe Bairro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Grande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Vitória: população de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1894 usuários</a:t>
            </a:r>
            <a:r>
              <a:rPr lang="x-none" sz="28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75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2405</TotalTime>
  <Words>1974</Words>
  <Application>Microsoft Office PowerPoint</Application>
  <PresentationFormat>Apresentação na tela (4:3)</PresentationFormat>
  <Paragraphs>418</Paragraphs>
  <Slides>62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62</vt:i4>
      </vt:variant>
    </vt:vector>
  </HeadingPairs>
  <TitlesOfParts>
    <vt:vector size="63" baseType="lpstr">
      <vt:lpstr>Balcão Envidraçado</vt:lpstr>
      <vt:lpstr>Melhoria na Atenção à Saúde da Criança de zero a 72 meses na UBS/ESF São Francisco de Assis, Codajás-AM </vt:lpstr>
      <vt:lpstr>Apresentação do PowerPoint</vt:lpstr>
      <vt:lpstr>INTRODUÇÃO</vt:lpstr>
      <vt:lpstr>INTRODUÇÃO</vt:lpstr>
      <vt:lpstr>Codajás/AM:  26.242 habitantes (IBGE) 2014</vt:lpstr>
      <vt:lpstr>Apresentação do PowerPoint</vt:lpstr>
      <vt:lpstr>Terra do Açaí</vt:lpstr>
      <vt:lpstr>Apresentação do PowerPoint</vt:lpstr>
      <vt:lpstr>INTRODUÇÃO</vt:lpstr>
      <vt:lpstr>INTRODUÇÃO</vt:lpstr>
      <vt:lpstr>População alvo da Intervenção:</vt:lpstr>
      <vt:lpstr>Antes da intervenção:  </vt:lpstr>
      <vt:lpstr>Objetivo geral </vt:lpstr>
      <vt:lpstr>Metodologia</vt:lpstr>
      <vt:lpstr>metodologia</vt:lpstr>
      <vt:lpstr>Metodologia/Ações</vt:lpstr>
      <vt:lpstr>Metodologia/Ações</vt:lpstr>
      <vt:lpstr>Logística</vt:lpstr>
      <vt:lpstr>Apresentação do PowerPoint</vt:lpstr>
      <vt:lpstr>Resultados: 83,2% (124 crianças)</vt:lpstr>
      <vt:lpstr>Dificuldades:</vt:lpstr>
      <vt:lpstr>Apresentação do PowerPoint</vt:lpstr>
      <vt:lpstr>Resultados: 49,2% (61 crianças)</vt:lpstr>
      <vt:lpstr>DIFICULDADE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Resultados: 65.9% (29 crianças)</vt:lpstr>
      <vt:lpstr>dificuldades</vt:lpstr>
      <vt:lpstr>Apresentação do PowerPoint</vt:lpstr>
      <vt:lpstr>Resultados: 57.3% (71 crianças)</vt:lpstr>
      <vt:lpstr>Dificuldades: </vt:lpstr>
      <vt:lpstr>Apresentação do PowerPoint</vt:lpstr>
      <vt:lpstr>Resultados: 91,9% (114 crianças)</vt:lpstr>
      <vt:lpstr>Dificuldade:</vt:lpstr>
      <vt:lpstr>Apresentação do PowerPoint</vt:lpstr>
      <vt:lpstr>Resultados: 60,8% (62 crianças)</vt:lpstr>
      <vt:lpstr>Dificuldade:</vt:lpstr>
      <vt:lpstr>Apresentação do PowerPoint</vt:lpstr>
      <vt:lpstr>Resultados: 64.7% (66 crianças)</vt:lpstr>
      <vt:lpstr>Dificuldade:</vt:lpstr>
      <vt:lpstr>Apresentação do PowerPoint</vt:lpstr>
      <vt:lpstr>Apresentação do PowerPoint</vt:lpstr>
      <vt:lpstr>Resultados: 94,4% (117 crianças)</vt:lpstr>
      <vt:lpstr>Dificuldade:</vt:lpstr>
      <vt:lpstr>Apresentação do PowerPoint</vt:lpstr>
      <vt:lpstr>Apresentação do PowerPoint</vt:lpstr>
      <vt:lpstr>Apresentação do PowerPoint</vt:lpstr>
      <vt:lpstr>Resultados: 99,2% (123 crianças)</vt:lpstr>
      <vt:lpstr>Dificuldade:</vt:lpstr>
      <vt:lpstr>Apresentação do PowerPoint</vt:lpstr>
      <vt:lpstr>Apresentação do PowerPoint</vt:lpstr>
      <vt:lpstr>Apresentação do PowerPoint</vt:lpstr>
      <vt:lpstr>DISCUSSÃO </vt:lpstr>
      <vt:lpstr>Apresentação do PowerPoint</vt:lpstr>
      <vt:lpstr>Continuação das ações da intervenção</vt:lpstr>
      <vt:lpstr>Apresentação do PowerPoint</vt:lpstr>
      <vt:lpstr> REFLEXÃO CRÍTICA SOBRE O PROCESSO PESSOAL DE APRENDIZAGEM </vt:lpstr>
      <vt:lpstr>Dificuldades Gerais:  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na Atenção à Saúde da Criança de zero a 72 meses na UBS/ESF São Francisco de Assis, Codajás, AM. </dc:title>
  <dc:creator>Ana Lidia</dc:creator>
  <cp:lastModifiedBy>User</cp:lastModifiedBy>
  <cp:revision>64</cp:revision>
  <dcterms:created xsi:type="dcterms:W3CDTF">2015-06-15T13:58:58Z</dcterms:created>
  <dcterms:modified xsi:type="dcterms:W3CDTF">2015-06-18T23:44:37Z</dcterms:modified>
</cp:coreProperties>
</file>