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96" r:id="rId4"/>
    <p:sldId id="272" r:id="rId5"/>
    <p:sldId id="294" r:id="rId6"/>
    <p:sldId id="273" r:id="rId7"/>
    <p:sldId id="295" r:id="rId8"/>
    <p:sldId id="274" r:id="rId9"/>
    <p:sldId id="276" r:id="rId10"/>
    <p:sldId id="277" r:id="rId11"/>
    <p:sldId id="278" r:id="rId12"/>
    <p:sldId id="264" r:id="rId13"/>
    <p:sldId id="279" r:id="rId14"/>
    <p:sldId id="283" r:id="rId15"/>
    <p:sldId id="280" r:id="rId16"/>
    <p:sldId id="286" r:id="rId17"/>
    <p:sldId id="281" r:id="rId18"/>
    <p:sldId id="298" r:id="rId19"/>
    <p:sldId id="284" r:id="rId20"/>
    <p:sldId id="285" r:id="rId21"/>
    <p:sldId id="288" r:id="rId22"/>
    <p:sldId id="289" r:id="rId23"/>
    <p:sldId id="290" r:id="rId24"/>
    <p:sldId id="291" r:id="rId25"/>
    <p:sldId id="292" r:id="rId26"/>
    <p:sldId id="287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  <a:srgbClr val="BD0000"/>
    <a:srgbClr val="B650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>
        <p:scale>
          <a:sx n="74" d="100"/>
          <a:sy n="74" d="100"/>
        </p:scale>
        <p:origin x="-10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\Desktop\Ana\gr&#225;ficos%20apresenta&#231;&#227;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\Desktop\Ana\gr&#225;ficos%20apresenta&#231;&#227;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\Desktop\Ana\gr&#225;ficos%20apresenta&#231;&#227;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\Desktop\Ana\gr&#225;ficos%20apresenta&#231;&#227;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\Desktop\Ana\gr&#225;ficos%20apresenta&#231;&#227;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\Desktop\Ana\gr&#225;ficos%20apresenta&#231;&#227;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\Desktop\Ana\gr&#225;ficos%20apresenta&#231;&#227;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\Desktop\Ana\gr&#225;ficos%20apresenta&#231;&#227;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solidFill>
              <a:srgbClr val="BD0000"/>
            </a:solidFill>
          </c:spPr>
          <c:dPt>
            <c:idx val="0"/>
            <c:spPr>
              <a:solidFill>
                <a:srgbClr val="BD000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</c:dPt>
          <c:val>
            <c:numRef>
              <c:f>Plan1!$D$46:$E$46</c:f>
              <c:numCache>
                <c:formatCode>0%</c:formatCode>
                <c:ptCount val="2"/>
                <c:pt idx="0">
                  <c:v>0.4</c:v>
                </c:pt>
                <c:pt idx="1">
                  <c:v>0.60000000000000064</c:v>
                </c:pt>
              </c:numCache>
            </c:numRef>
          </c:val>
        </c:ser>
      </c:pie3DChart>
    </c:plotArea>
    <c:plotVisOnly val="1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BD0000"/>
            </a:solidFill>
          </c:spPr>
          <c:dLbls>
            <c:dLbl>
              <c:idx val="0"/>
              <c:layout>
                <c:manualLayout>
                  <c:x val="2.416380066957393E-2"/>
                  <c:y val="-2.3931456432366313E-2"/>
                </c:manualLayout>
              </c:layout>
              <c:showVal val="1"/>
            </c:dLbl>
            <c:dLbl>
              <c:idx val="1"/>
              <c:layout>
                <c:manualLayout>
                  <c:x val="2.0711829145348928E-2"/>
                  <c:y val="-2.3931456432366313E-2"/>
                </c:manualLayout>
              </c:layout>
              <c:showVal val="1"/>
            </c:dLbl>
            <c:dLbl>
              <c:idx val="2"/>
              <c:layout>
                <c:manualLayout>
                  <c:x val="1.3807886096899301E-2"/>
                  <c:y val="-2.3931456432366313E-2"/>
                </c:manualLayout>
              </c:layout>
              <c:showVal val="1"/>
            </c:dLbl>
            <c:dLbl>
              <c:idx val="3"/>
              <c:layout>
                <c:manualLayout>
                  <c:x val="1.0355914572674341E-2"/>
                  <c:y val="-5.1281692355070692E-2"/>
                </c:manualLayout>
              </c:layout>
              <c:showVal val="1"/>
            </c:dLbl>
            <c:dLbl>
              <c:idx val="4"/>
              <c:layout>
                <c:manualLayout>
                  <c:x val="1.0355914572674341E-2"/>
                  <c:y val="-4.7862912864733098E-2"/>
                </c:manualLayout>
              </c:layout>
              <c:showVal val="1"/>
            </c:dLbl>
            <c:numFmt formatCode="0%" sourceLinked="0"/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Val val="1"/>
          </c:dLbls>
          <c:cat>
            <c:strRef>
              <c:f>Plan1!$B$13:$B$17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D</c:v>
                </c:pt>
                <c:pt idx="3">
                  <c:v>E</c:v>
                </c:pt>
                <c:pt idx="4">
                  <c:v>F</c:v>
                </c:pt>
              </c:strCache>
            </c:strRef>
          </c:cat>
          <c:val>
            <c:numRef>
              <c:f>Plan1!$C$13:$C$17</c:f>
              <c:numCache>
                <c:formatCode>0.0%</c:formatCode>
                <c:ptCount val="5"/>
                <c:pt idx="0">
                  <c:v>4.2600000000000013E-2</c:v>
                </c:pt>
                <c:pt idx="1">
                  <c:v>4.2600000000000013E-2</c:v>
                </c:pt>
                <c:pt idx="2">
                  <c:v>0.29790000000000155</c:v>
                </c:pt>
                <c:pt idx="3">
                  <c:v>0.53189999999999993</c:v>
                </c:pt>
                <c:pt idx="4">
                  <c:v>8.5100000000000023E-2</c:v>
                </c:pt>
              </c:numCache>
            </c:numRef>
          </c:val>
        </c:ser>
        <c:shape val="box"/>
        <c:axId val="46062592"/>
        <c:axId val="46068480"/>
        <c:axId val="0"/>
      </c:bar3DChart>
      <c:catAx>
        <c:axId val="4606259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pt-BR"/>
          </a:p>
        </c:txPr>
        <c:crossAx val="46068480"/>
        <c:crosses val="autoZero"/>
        <c:auto val="1"/>
        <c:lblAlgn val="ctr"/>
        <c:lblOffset val="100"/>
      </c:catAx>
      <c:valAx>
        <c:axId val="46068480"/>
        <c:scaling>
          <c:orientation val="minMax"/>
          <c:max val="0.60000000000000064"/>
        </c:scaling>
        <c:delete val="1"/>
        <c:axPos val="l"/>
        <c:numFmt formatCode="0.0%" sourceLinked="1"/>
        <c:tickLblPos val="none"/>
        <c:crossAx val="46062592"/>
        <c:crosses val="autoZero"/>
        <c:crossBetween val="between"/>
      </c:valAx>
    </c:plotArea>
    <c:plotVisOnly val="1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solidFill>
              <a:srgbClr val="BD0000"/>
            </a:solidFill>
          </c:spPr>
          <c:dPt>
            <c:idx val="0"/>
            <c:spPr>
              <a:solidFill>
                <a:srgbClr val="BD000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</c:dPt>
          <c:val>
            <c:numRef>
              <c:f>Plan1!$D$56:$E$56</c:f>
              <c:numCache>
                <c:formatCode>0.0%</c:formatCode>
                <c:ptCount val="2"/>
                <c:pt idx="0" formatCode="0.00%">
                  <c:v>0.40400000000000008</c:v>
                </c:pt>
                <c:pt idx="1">
                  <c:v>0.59570000000000001</c:v>
                </c:pt>
              </c:numCache>
            </c:numRef>
          </c:val>
        </c:ser>
      </c:pie3DChart>
    </c:plotArea>
    <c:plotVisOnly val="1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Plan1!$G$90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3.7426638631069304E-3"/>
                  <c:y val="-1.4222122679806265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1.4222122679806265E-2"/>
                </c:manualLayout>
              </c:layout>
              <c:showVal val="1"/>
            </c:dLbl>
            <c:dLbl>
              <c:idx val="2"/>
              <c:layout>
                <c:manualLayout>
                  <c:x val="1.1227991589320739E-2"/>
                  <c:y val="-2.1333184019709402E-2"/>
                </c:manualLayout>
              </c:layout>
              <c:showVal val="1"/>
            </c:dLbl>
            <c:dLbl>
              <c:idx val="3"/>
              <c:layout>
                <c:manualLayout>
                  <c:x val="7.4853277262138815E-3"/>
                  <c:y val="-3.1999776029564317E-2"/>
                </c:manualLayout>
              </c:layout>
              <c:showVal val="1"/>
            </c:dLbl>
            <c:dLbl>
              <c:idx val="4"/>
              <c:layout>
                <c:manualLayout>
                  <c:x val="9.3566596577674289E-3"/>
                  <c:y val="-2.1333184019709402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Val val="1"/>
          </c:dLbls>
          <c:cat>
            <c:strRef>
              <c:f>Plan1!$F$91:$F$95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D</c:v>
                </c:pt>
                <c:pt idx="3">
                  <c:v>E</c:v>
                </c:pt>
                <c:pt idx="4">
                  <c:v>F</c:v>
                </c:pt>
              </c:strCache>
            </c:strRef>
          </c:cat>
          <c:val>
            <c:numRef>
              <c:f>Plan1!$G$91:$G$95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0.64000000000000323</c:v>
                </c:pt>
                <c:pt idx="3">
                  <c:v>0.60000000000000064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Plan1!$H$90</c:f>
              <c:strCache>
                <c:ptCount val="1"/>
                <c:pt idx="0">
                  <c:v>Sim</c:v>
                </c:pt>
              </c:strCache>
            </c:strRef>
          </c:tx>
          <c:dPt>
            <c:idx val="0"/>
            <c:spPr>
              <a:solidFill>
                <a:srgbClr val="BD0000"/>
              </a:solidFill>
            </c:spPr>
          </c:dPt>
          <c:dPt>
            <c:idx val="1"/>
            <c:spPr>
              <a:solidFill>
                <a:srgbClr val="BD0000"/>
              </a:solidFill>
            </c:spPr>
          </c:dPt>
          <c:dPt>
            <c:idx val="2"/>
            <c:spPr>
              <a:solidFill>
                <a:srgbClr val="BD0000"/>
              </a:solidFill>
            </c:spPr>
          </c:dPt>
          <c:dPt>
            <c:idx val="3"/>
            <c:spPr>
              <a:solidFill>
                <a:srgbClr val="BD0000"/>
              </a:solidFill>
            </c:spPr>
          </c:dPt>
          <c:dPt>
            <c:idx val="4"/>
            <c:spPr>
              <a:solidFill>
                <a:srgbClr val="BD0000"/>
              </a:solidFill>
            </c:spPr>
          </c:dPt>
          <c:dLbls>
            <c:dLbl>
              <c:idx val="0"/>
              <c:layout>
                <c:manualLayout>
                  <c:x val="1.8713319315534587E-2"/>
                  <c:y val="-2.1333184019709402E-2"/>
                </c:manualLayout>
              </c:layout>
              <c:showVal val="1"/>
            </c:dLbl>
            <c:dLbl>
              <c:idx val="1"/>
              <c:layout>
                <c:manualLayout>
                  <c:x val="1.4970655452427683E-2"/>
                  <c:y val="-2.1333184019709402E-2"/>
                </c:manualLayout>
              </c:layout>
              <c:showVal val="1"/>
            </c:dLbl>
            <c:dLbl>
              <c:idx val="2"/>
              <c:layout>
                <c:manualLayout>
                  <c:x val="7.4853277262138815E-3"/>
                  <c:y val="-1.7777653349757845E-2"/>
                </c:manualLayout>
              </c:layout>
              <c:showVal val="1"/>
            </c:dLbl>
            <c:dLbl>
              <c:idx val="3"/>
              <c:layout>
                <c:manualLayout>
                  <c:x val="3.7426638631069304E-3"/>
                  <c:y val="-2.4888714689661182E-2"/>
                </c:manualLayout>
              </c:layout>
              <c:showVal val="1"/>
            </c:dLbl>
            <c:dLbl>
              <c:idx val="4"/>
              <c:layout>
                <c:manualLayout>
                  <c:x val="5.6139957946603914E-3"/>
                  <c:y val="-1.4222122679806265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Val val="1"/>
          </c:dLbls>
          <c:cat>
            <c:strRef>
              <c:f>Plan1!$F$91:$F$95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D</c:v>
                </c:pt>
                <c:pt idx="3">
                  <c:v>E</c:v>
                </c:pt>
                <c:pt idx="4">
                  <c:v>F</c:v>
                </c:pt>
              </c:strCache>
            </c:strRef>
          </c:cat>
          <c:val>
            <c:numRef>
              <c:f>Plan1!$H$91:$H$95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0.36000000000000032</c:v>
                </c:pt>
                <c:pt idx="3">
                  <c:v>0.4</c:v>
                </c:pt>
                <c:pt idx="4">
                  <c:v>0</c:v>
                </c:pt>
              </c:numCache>
            </c:numRef>
          </c:val>
        </c:ser>
        <c:shape val="box"/>
        <c:axId val="46500096"/>
        <c:axId val="46505984"/>
        <c:axId val="0"/>
      </c:bar3DChart>
      <c:catAx>
        <c:axId val="465000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46505984"/>
        <c:crosses val="autoZero"/>
        <c:auto val="1"/>
        <c:lblAlgn val="ctr"/>
        <c:lblOffset val="100"/>
      </c:catAx>
      <c:valAx>
        <c:axId val="46505984"/>
        <c:scaling>
          <c:orientation val="minMax"/>
        </c:scaling>
        <c:delete val="1"/>
        <c:axPos val="l"/>
        <c:numFmt formatCode="0%" sourceLinked="1"/>
        <c:tickLblPos val="none"/>
        <c:crossAx val="46500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956034714308797"/>
          <c:y val="0.10148576387916795"/>
          <c:w val="9.6919325460920344E-2"/>
          <c:h val="0.31703183179820282"/>
        </c:manualLayout>
      </c:layout>
      <c:txPr>
        <a:bodyPr/>
        <a:lstStyle/>
        <a:p>
          <a:pPr>
            <a:defRPr sz="1800"/>
          </a:pPr>
          <a:endParaRPr lang="pt-BR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explosion val="4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  <c:showLeaderLines val="1"/>
          </c:dLbls>
          <c:val>
            <c:numRef>
              <c:f>Plan1!$D$110:$D$111</c:f>
              <c:numCache>
                <c:formatCode>0%</c:formatCode>
                <c:ptCount val="2"/>
                <c:pt idx="0">
                  <c:v>1</c:v>
                </c:pt>
                <c:pt idx="1">
                  <c:v>7.0000000000000021E-2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18053780374227543"/>
          <c:w val="1"/>
          <c:h val="0.70126492252984562"/>
        </c:manualLayout>
      </c:layout>
      <c:bar3DChart>
        <c:barDir val="col"/>
        <c:grouping val="clustered"/>
        <c:ser>
          <c:idx val="0"/>
          <c:order val="0"/>
          <c:tx>
            <c:strRef>
              <c:f>Plan1!$C$119</c:f>
              <c:strCache>
                <c:ptCount val="1"/>
              </c:strCache>
            </c:strRef>
          </c:tx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BD0000"/>
              </a:solidFill>
            </c:spPr>
          </c:dPt>
          <c:dLbls>
            <c:dLbl>
              <c:idx val="0"/>
              <c:layout>
                <c:manualLayout>
                  <c:x val="3.0418250950570342E-2"/>
                  <c:y val="-4.3010752688172046E-2"/>
                </c:manualLayout>
              </c:layout>
              <c:showVal val="1"/>
            </c:dLbl>
            <c:dLbl>
              <c:idx val="1"/>
              <c:layout>
                <c:manualLayout>
                  <c:x val="3.8022813688212996E-2"/>
                  <c:y val="-3.8709677419355118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</c:dLbls>
          <c:cat>
            <c:strRef>
              <c:f>Plan1!$B$120:$B$121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Plan1!$C$120:$C$121</c:f>
              <c:numCache>
                <c:formatCode>0%</c:formatCode>
                <c:ptCount val="2"/>
                <c:pt idx="0">
                  <c:v>0.72000000000000064</c:v>
                </c:pt>
                <c:pt idx="1">
                  <c:v>0.28000000000000008</c:v>
                </c:pt>
              </c:numCache>
            </c:numRef>
          </c:val>
        </c:ser>
        <c:shape val="box"/>
        <c:axId val="46599552"/>
        <c:axId val="46601344"/>
        <c:axId val="0"/>
      </c:bar3DChart>
      <c:catAx>
        <c:axId val="46599552"/>
        <c:scaling>
          <c:orientation val="minMax"/>
        </c:scaling>
        <c:axPos val="b"/>
        <c:tickLblPos val="nextTo"/>
        <c:crossAx val="46601344"/>
        <c:crosses val="autoZero"/>
        <c:auto val="1"/>
        <c:lblAlgn val="ctr"/>
        <c:lblOffset val="100"/>
      </c:catAx>
      <c:valAx>
        <c:axId val="46601344"/>
        <c:scaling>
          <c:orientation val="minMax"/>
          <c:max val="1"/>
        </c:scaling>
        <c:delete val="1"/>
        <c:axPos val="l"/>
        <c:numFmt formatCode="0%" sourceLinked="1"/>
        <c:tickLblPos val="none"/>
        <c:crossAx val="46599552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BD0000"/>
              </a:solidFill>
            </c:spPr>
          </c:dPt>
          <c:dLbls>
            <c:dLbl>
              <c:idx val="0"/>
              <c:layout>
                <c:manualLayout>
                  <c:x val="2.9962546816479401E-2"/>
                  <c:y val="-4.7904191616766484E-2"/>
                </c:manualLayout>
              </c:layout>
              <c:showVal val="1"/>
            </c:dLbl>
            <c:dLbl>
              <c:idx val="1"/>
              <c:layout>
                <c:manualLayout>
                  <c:x val="3.7453183520599551E-2"/>
                  <c:y val="-5.1896207584830524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Plan1!$B$139:$B$140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Plan1!$C$139:$C$140</c:f>
              <c:numCache>
                <c:formatCode>0%</c:formatCode>
                <c:ptCount val="2"/>
                <c:pt idx="0">
                  <c:v>0.66000000000000392</c:v>
                </c:pt>
                <c:pt idx="1">
                  <c:v>0.34</c:v>
                </c:pt>
              </c:numCache>
            </c:numRef>
          </c:val>
        </c:ser>
        <c:shape val="box"/>
        <c:axId val="46745856"/>
        <c:axId val="46751744"/>
        <c:axId val="0"/>
      </c:bar3DChart>
      <c:catAx>
        <c:axId val="46745856"/>
        <c:scaling>
          <c:orientation val="minMax"/>
        </c:scaling>
        <c:axPos val="b"/>
        <c:tickLblPos val="nextTo"/>
        <c:crossAx val="46751744"/>
        <c:crosses val="autoZero"/>
        <c:auto val="1"/>
        <c:lblAlgn val="ctr"/>
        <c:lblOffset val="100"/>
      </c:catAx>
      <c:valAx>
        <c:axId val="46751744"/>
        <c:scaling>
          <c:orientation val="minMax"/>
          <c:max val="1"/>
        </c:scaling>
        <c:delete val="1"/>
        <c:axPos val="l"/>
        <c:numFmt formatCode="0%" sourceLinked="1"/>
        <c:tickLblPos val="none"/>
        <c:crossAx val="46745856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Plan1!$G$156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Val val="1"/>
          </c:dLbls>
          <c:cat>
            <c:strRef>
              <c:f>Plan1!$F$157:$F$161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D</c:v>
                </c:pt>
                <c:pt idx="3">
                  <c:v>E</c:v>
                </c:pt>
                <c:pt idx="4">
                  <c:v>F</c:v>
                </c:pt>
              </c:strCache>
            </c:strRef>
          </c:cat>
          <c:val>
            <c:numRef>
              <c:f>Plan1!$G$157:$G$161</c:f>
              <c:numCache>
                <c:formatCode>0%</c:formatCode>
                <c:ptCount val="5"/>
                <c:pt idx="0">
                  <c:v>0.5</c:v>
                </c:pt>
                <c:pt idx="1">
                  <c:v>0.5</c:v>
                </c:pt>
                <c:pt idx="2">
                  <c:v>0.56999999999999995</c:v>
                </c:pt>
                <c:pt idx="3">
                  <c:v>0.68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Plan1!$H$156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BD0000"/>
            </a:solidFill>
          </c:spPr>
          <c:dLbls>
            <c:dLbl>
              <c:idx val="0"/>
              <c:layout>
                <c:manualLayout>
                  <c:x val="2.478315229598343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2304837066385096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9826521836786924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2304837066385096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2.230483706638505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Val val="1"/>
          </c:dLbls>
          <c:cat>
            <c:strRef>
              <c:f>Plan1!$F$157:$F$161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D</c:v>
                </c:pt>
                <c:pt idx="3">
                  <c:v>E</c:v>
                </c:pt>
                <c:pt idx="4">
                  <c:v>F</c:v>
                </c:pt>
              </c:strCache>
            </c:strRef>
          </c:cat>
          <c:val>
            <c:numRef>
              <c:f>Plan1!$H$157:$H$161</c:f>
              <c:numCache>
                <c:formatCode>0%</c:formatCode>
                <c:ptCount val="5"/>
                <c:pt idx="0">
                  <c:v>0.5</c:v>
                </c:pt>
                <c:pt idx="1">
                  <c:v>0.5</c:v>
                </c:pt>
                <c:pt idx="2">
                  <c:v>0.43000000000000038</c:v>
                </c:pt>
                <c:pt idx="3">
                  <c:v>0.32000000000000167</c:v>
                </c:pt>
                <c:pt idx="4">
                  <c:v>0</c:v>
                </c:pt>
              </c:numCache>
            </c:numRef>
          </c:val>
        </c:ser>
        <c:shape val="box"/>
        <c:axId val="46822528"/>
        <c:axId val="46824064"/>
        <c:axId val="0"/>
      </c:bar3DChart>
      <c:catAx>
        <c:axId val="4682252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46824064"/>
        <c:crosses val="autoZero"/>
        <c:auto val="1"/>
        <c:lblAlgn val="ctr"/>
        <c:lblOffset val="100"/>
      </c:catAx>
      <c:valAx>
        <c:axId val="46824064"/>
        <c:scaling>
          <c:orientation val="minMax"/>
        </c:scaling>
        <c:delete val="1"/>
        <c:axPos val="l"/>
        <c:numFmt formatCode="0%" sourceLinked="1"/>
        <c:tickLblPos val="none"/>
        <c:crossAx val="468225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425767509504783E-2"/>
          <c:y val="0"/>
          <c:w val="0.28756211856408098"/>
          <c:h val="0.23412760496006685"/>
        </c:manualLayout>
      </c:layout>
      <c:txPr>
        <a:bodyPr/>
        <a:lstStyle/>
        <a:p>
          <a:pPr>
            <a:defRPr sz="2000"/>
          </a:pPr>
          <a:endParaRPr lang="pt-BR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461A0-5F8B-43A4-85EB-03B6CB605334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02B87-792F-4B51-B1E8-7AB63B60AC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2B87-792F-4B51-B1E8-7AB63B60ACAA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2B87-792F-4B51-B1E8-7AB63B60ACAA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2B87-792F-4B51-B1E8-7AB63B60ACAA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2B87-792F-4B51-B1E8-7AB63B60ACAA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2B87-792F-4B51-B1E8-7AB63B60ACAA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2B87-792F-4B51-B1E8-7AB63B60ACAA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2B87-792F-4B51-B1E8-7AB63B60ACAA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2B87-792F-4B51-B1E8-7AB63B60ACAA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2B87-792F-4B51-B1E8-7AB63B60ACAA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2B87-792F-4B51-B1E8-7AB63B60ACAA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2B87-792F-4B51-B1E8-7AB63B60ACAA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2B87-792F-4B51-B1E8-7AB63B60ACAA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2B87-792F-4B51-B1E8-7AB63B60ACAA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2B87-792F-4B51-B1E8-7AB63B60ACAA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B58B-6268-4943-99F6-BDB766614B73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6926-0E9D-449B-AFED-61B8EF7420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B58B-6268-4943-99F6-BDB766614B73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6926-0E9D-449B-AFED-61B8EF7420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B58B-6268-4943-99F6-BDB766614B73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6926-0E9D-449B-AFED-61B8EF7420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B58B-6268-4943-99F6-BDB766614B73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6926-0E9D-449B-AFED-61B8EF7420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B58B-6268-4943-99F6-BDB766614B73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6926-0E9D-449B-AFED-61B8EF7420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B58B-6268-4943-99F6-BDB766614B73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6926-0E9D-449B-AFED-61B8EF7420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B58B-6268-4943-99F6-BDB766614B73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6926-0E9D-449B-AFED-61B8EF7420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B58B-6268-4943-99F6-BDB766614B73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6926-0E9D-449B-AFED-61B8EF7420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B58B-6268-4943-99F6-BDB766614B73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6926-0E9D-449B-AFED-61B8EF7420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B58B-6268-4943-99F6-BDB766614B73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6926-0E9D-449B-AFED-61B8EF7420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B58B-6268-4943-99F6-BDB766614B73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6926-0E9D-449B-AFED-61B8EF7420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FB58B-6268-4943-99F6-BDB766614B73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F6926-0E9D-449B-AFED-61B8EF7420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000131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/>
              <a:t>Universidade Federal de Pelotas</a:t>
            </a:r>
            <a:br>
              <a:rPr lang="pt-BR" sz="2800" b="1" dirty="0" smtClean="0"/>
            </a:br>
            <a:endParaRPr lang="pt-BR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1472" y="2285992"/>
            <a:ext cx="8001056" cy="178595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rgbClr val="A40000"/>
                </a:solidFill>
              </a:rPr>
              <a:t>Qualificação da saúde bucal no pré-natal </a:t>
            </a:r>
          </a:p>
          <a:p>
            <a:r>
              <a:rPr lang="pt-BR" sz="2800" b="1" dirty="0" smtClean="0">
                <a:solidFill>
                  <a:srgbClr val="A40000"/>
                </a:solidFill>
              </a:rPr>
              <a:t>na Unidade de Saúde </a:t>
            </a:r>
            <a:r>
              <a:rPr lang="pt-BR" sz="2800" b="1" dirty="0" err="1" smtClean="0">
                <a:solidFill>
                  <a:srgbClr val="A40000"/>
                </a:solidFill>
              </a:rPr>
              <a:t>Lucilene</a:t>
            </a:r>
            <a:r>
              <a:rPr lang="pt-BR" sz="2800" b="1" dirty="0" smtClean="0">
                <a:solidFill>
                  <a:srgbClr val="A40000"/>
                </a:solidFill>
              </a:rPr>
              <a:t> Mosca </a:t>
            </a:r>
            <a:r>
              <a:rPr lang="pt-BR" sz="2800" b="1" dirty="0" err="1" smtClean="0">
                <a:solidFill>
                  <a:srgbClr val="A40000"/>
                </a:solidFill>
              </a:rPr>
              <a:t>Melin</a:t>
            </a:r>
            <a:r>
              <a:rPr lang="pt-BR" sz="2800" b="1" dirty="0" smtClean="0">
                <a:solidFill>
                  <a:srgbClr val="A40000"/>
                </a:solidFill>
              </a:rPr>
              <a:t> </a:t>
            </a:r>
          </a:p>
          <a:p>
            <a:r>
              <a:rPr lang="pt-BR" sz="2800" b="1" dirty="0" smtClean="0">
                <a:solidFill>
                  <a:srgbClr val="A40000"/>
                </a:solidFill>
              </a:rPr>
              <a:t>no Município de Louveira, SP</a:t>
            </a:r>
          </a:p>
          <a:p>
            <a:endParaRPr lang="pt-BR" sz="2800" b="1" dirty="0" smtClean="0">
              <a:solidFill>
                <a:srgbClr val="A40000"/>
              </a:solidFill>
            </a:endParaRPr>
          </a:p>
          <a:p>
            <a:endParaRPr lang="pt-BR" sz="2800" b="1" dirty="0" smtClean="0">
              <a:solidFill>
                <a:srgbClr val="A40000"/>
              </a:solidFill>
            </a:endParaRPr>
          </a:p>
          <a:p>
            <a:endParaRPr lang="pt-BR" sz="2800" b="1" dirty="0" smtClean="0">
              <a:solidFill>
                <a:srgbClr val="A4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48129" y="4714884"/>
            <a:ext cx="4695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Especialização em Saúde da Família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4786314" y="5143512"/>
            <a:ext cx="3852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 smtClean="0"/>
              <a:t>Ana Lucia De </a:t>
            </a:r>
            <a:r>
              <a:rPr lang="pt-BR" sz="2400" b="1" i="1" dirty="0" err="1" smtClean="0"/>
              <a:t>Marchi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Brunelli</a:t>
            </a:r>
            <a:endParaRPr lang="pt-BR" sz="2400" b="1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366" y="214290"/>
            <a:ext cx="8229600" cy="71438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rgbClr val="BD0000"/>
                </a:solidFill>
              </a:rPr>
              <a:t>                           </a:t>
            </a:r>
            <a:r>
              <a:rPr lang="pt-BR" sz="4000" b="1" dirty="0" smtClean="0">
                <a:solidFill>
                  <a:srgbClr val="BD0000"/>
                </a:solidFill>
              </a:rPr>
              <a:t>Metodologia</a:t>
            </a:r>
            <a:endParaRPr lang="pt-BR" sz="4000" b="1" dirty="0">
              <a:solidFill>
                <a:srgbClr val="BD00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85860"/>
            <a:ext cx="8001056" cy="4625989"/>
          </a:xfrm>
        </p:spPr>
        <p:txBody>
          <a:bodyPr vert="horz" wrap="square" lIns="72000" numCol="1" anchor="t" anchorCtr="0">
            <a:noAutofit/>
          </a:bodyPr>
          <a:lstStyle/>
          <a:p>
            <a:pPr marL="0" indent="-457200" algn="just">
              <a:spcBef>
                <a:spcPts val="1800"/>
              </a:spcBef>
              <a:buClr>
                <a:srgbClr val="A40000"/>
              </a:buClr>
              <a:buNone/>
            </a:pPr>
            <a:r>
              <a:rPr lang="pt-BR" sz="2600" b="1" dirty="0" smtClean="0"/>
              <a:t>Ações realizadas:</a:t>
            </a:r>
          </a:p>
          <a:p>
            <a:pPr marL="0" indent="-457200" algn="just">
              <a:lnSpc>
                <a:spcPts val="1800"/>
              </a:lnSpc>
              <a:spcBef>
                <a:spcPts val="1800"/>
              </a:spcBef>
              <a:buClr>
                <a:srgbClr val="A40000"/>
              </a:buClr>
            </a:pPr>
            <a:r>
              <a:rPr lang="pt-BR" sz="2600" b="1" dirty="0" smtClean="0">
                <a:solidFill>
                  <a:srgbClr val="A40000"/>
                </a:solidFill>
              </a:rPr>
              <a:t> </a:t>
            </a:r>
            <a:r>
              <a:rPr lang="pt-BR" sz="2600" dirty="0" smtClean="0"/>
              <a:t>Organização da agenda odontológica</a:t>
            </a:r>
          </a:p>
          <a:p>
            <a:pPr marL="0" indent="-457200" algn="just">
              <a:lnSpc>
                <a:spcPts val="1800"/>
              </a:lnSpc>
              <a:spcBef>
                <a:spcPts val="1800"/>
              </a:spcBef>
              <a:buClr>
                <a:srgbClr val="A40000"/>
              </a:buClr>
            </a:pPr>
            <a:r>
              <a:rPr lang="pt-BR" sz="2600" b="1" dirty="0" smtClean="0">
                <a:solidFill>
                  <a:srgbClr val="A40000"/>
                </a:solidFill>
              </a:rPr>
              <a:t> </a:t>
            </a:r>
            <a:r>
              <a:rPr lang="pt-BR" sz="2600" dirty="0" smtClean="0"/>
              <a:t>Estabelecimento do fluxo de encaminhamento</a:t>
            </a:r>
          </a:p>
          <a:p>
            <a:pPr marL="0" indent="-457200" algn="just">
              <a:lnSpc>
                <a:spcPts val="1800"/>
              </a:lnSpc>
              <a:spcBef>
                <a:spcPts val="1800"/>
              </a:spcBef>
              <a:buClr>
                <a:srgbClr val="A40000"/>
              </a:buClr>
            </a:pPr>
            <a:r>
              <a:rPr lang="pt-BR" sz="2600" b="1" dirty="0" smtClean="0">
                <a:solidFill>
                  <a:srgbClr val="A40000"/>
                </a:solidFill>
              </a:rPr>
              <a:t> </a:t>
            </a:r>
            <a:r>
              <a:rPr lang="pt-BR" sz="2600" dirty="0" smtClean="0"/>
              <a:t>Registro das informações na ficha espelho</a:t>
            </a:r>
            <a:endParaRPr lang="pt-BR" sz="2600" b="1" dirty="0" smtClean="0">
              <a:solidFill>
                <a:srgbClr val="A40000"/>
              </a:solidFill>
            </a:endParaRPr>
          </a:p>
          <a:p>
            <a:pPr marL="0" indent="-457200" algn="just">
              <a:lnSpc>
                <a:spcPts val="1800"/>
              </a:lnSpc>
              <a:spcBef>
                <a:spcPts val="1800"/>
              </a:spcBef>
              <a:buClr>
                <a:srgbClr val="A40000"/>
              </a:buClr>
            </a:pPr>
            <a:r>
              <a:rPr lang="pt-BR" sz="2600" dirty="0" smtClean="0"/>
              <a:t> Orientação da equipe sobre encaminhamento das</a:t>
            </a:r>
          </a:p>
          <a:p>
            <a:pPr marL="0" indent="-457200" algn="just">
              <a:lnSpc>
                <a:spcPts val="1800"/>
              </a:lnSpc>
              <a:spcBef>
                <a:spcPts val="1800"/>
              </a:spcBef>
              <a:buClr>
                <a:srgbClr val="A40000"/>
              </a:buClr>
              <a:buNone/>
            </a:pPr>
            <a:r>
              <a:rPr lang="pt-BR" sz="2600" dirty="0" smtClean="0"/>
              <a:t> gestantes</a:t>
            </a:r>
          </a:p>
          <a:p>
            <a:pPr marL="0" indent="-457200" algn="just">
              <a:lnSpc>
                <a:spcPts val="1800"/>
              </a:lnSpc>
              <a:spcBef>
                <a:spcPts val="1800"/>
              </a:spcBef>
              <a:buClr>
                <a:srgbClr val="A40000"/>
              </a:buClr>
            </a:pPr>
            <a:r>
              <a:rPr lang="pt-BR" sz="2600" dirty="0" smtClean="0"/>
              <a:t> Orientação da equipe para classificação das gestantes</a:t>
            </a:r>
          </a:p>
          <a:p>
            <a:pPr marL="0" indent="-457200" algn="just">
              <a:lnSpc>
                <a:spcPts val="1800"/>
              </a:lnSpc>
              <a:spcBef>
                <a:spcPts val="1800"/>
              </a:spcBef>
              <a:buClr>
                <a:srgbClr val="A40000"/>
              </a:buClr>
              <a:buNone/>
            </a:pPr>
            <a:r>
              <a:rPr lang="pt-BR" sz="2600" dirty="0" smtClean="0"/>
              <a:t> quanto a prioridade de atendimento</a:t>
            </a:r>
          </a:p>
          <a:p>
            <a:pPr marL="0" indent="457200">
              <a:lnSpc>
                <a:spcPts val="1800"/>
              </a:lnSpc>
              <a:spcBef>
                <a:spcPts val="1800"/>
              </a:spcBef>
              <a:buClr>
                <a:srgbClr val="A40000"/>
              </a:buClr>
            </a:pPr>
            <a:r>
              <a:rPr lang="pt-BR" sz="2600" dirty="0" smtClean="0"/>
              <a:t> Informação aos usuários </a:t>
            </a:r>
          </a:p>
          <a:p>
            <a:pPr marL="0" indent="457200">
              <a:lnSpc>
                <a:spcPts val="1800"/>
              </a:lnSpc>
              <a:spcBef>
                <a:spcPts val="1800"/>
              </a:spcBef>
              <a:buClr>
                <a:srgbClr val="A40000"/>
              </a:buClr>
            </a:pPr>
            <a:r>
              <a:rPr lang="pt-BR" sz="2600" dirty="0" smtClean="0"/>
              <a:t> Busca ativa </a:t>
            </a:r>
          </a:p>
          <a:p>
            <a:pPr marL="0" indent="457200">
              <a:lnSpc>
                <a:spcPts val="1800"/>
              </a:lnSpc>
              <a:spcBef>
                <a:spcPts val="1800"/>
              </a:spcBef>
              <a:buClr>
                <a:srgbClr val="A40000"/>
              </a:buClr>
              <a:buNone/>
            </a:pPr>
            <a:r>
              <a:rPr lang="pt-BR" sz="2600" dirty="0" smtClean="0"/>
              <a:t> </a:t>
            </a:r>
          </a:p>
          <a:p>
            <a:pPr>
              <a:buNone/>
            </a:pPr>
            <a:endParaRPr lang="pt-BR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366" y="214290"/>
            <a:ext cx="8229600" cy="71438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rgbClr val="BD0000"/>
                </a:solidFill>
              </a:rPr>
              <a:t>                           </a:t>
            </a:r>
            <a:r>
              <a:rPr lang="pt-BR" sz="4000" b="1" dirty="0" smtClean="0">
                <a:solidFill>
                  <a:srgbClr val="BD0000"/>
                </a:solidFill>
              </a:rPr>
              <a:t>Metodologia</a:t>
            </a:r>
            <a:endParaRPr lang="pt-BR" sz="4000" b="1" dirty="0">
              <a:solidFill>
                <a:srgbClr val="BD0000"/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643470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  <a:buClr>
                <a:srgbClr val="BD0000"/>
              </a:buClr>
              <a:buNone/>
            </a:pPr>
            <a:r>
              <a:rPr lang="pt-BR" sz="2800" b="1" dirty="0" smtClean="0"/>
              <a:t>Logística</a:t>
            </a:r>
          </a:p>
          <a:p>
            <a:pPr algn="just">
              <a:lnSpc>
                <a:spcPts val="3300"/>
              </a:lnSpc>
              <a:buClr>
                <a:srgbClr val="BD0000"/>
              </a:buClr>
            </a:pPr>
            <a:r>
              <a:rPr lang="pt-BR" sz="2600" dirty="0" smtClean="0"/>
              <a:t>Adotado</a:t>
            </a:r>
            <a:r>
              <a:rPr lang="pt-BR" sz="2800" dirty="0" smtClean="0"/>
              <a:t> </a:t>
            </a:r>
            <a:r>
              <a:rPr lang="pt-BR" sz="2600" dirty="0" smtClean="0"/>
              <a:t>como protocolo o Caderno de Saúde Bucal e Diretrizes para Atenção em Saúde Bucal</a:t>
            </a:r>
            <a:r>
              <a:rPr lang="pt-BR" sz="2800" b="1" dirty="0" smtClean="0">
                <a:solidFill>
                  <a:srgbClr val="A40000"/>
                </a:solidFill>
              </a:rPr>
              <a:t> </a:t>
            </a:r>
            <a:endParaRPr lang="pt-BR" sz="2600" dirty="0" smtClean="0"/>
          </a:p>
          <a:p>
            <a:pPr algn="just">
              <a:buClr>
                <a:srgbClr val="BD0000"/>
              </a:buClr>
            </a:pPr>
            <a:r>
              <a:rPr lang="pt-BR" sz="2600" dirty="0" smtClean="0"/>
              <a:t>Registro feito no prontuário clínico, planilha de coleta de dados e na ficha espelho complementada para a saúde  bucal</a:t>
            </a:r>
          </a:p>
          <a:p>
            <a:pPr algn="just">
              <a:lnSpc>
                <a:spcPts val="3200"/>
              </a:lnSpc>
              <a:buClr>
                <a:srgbClr val="BD0000"/>
              </a:buClr>
            </a:pPr>
            <a:r>
              <a:rPr lang="pt-BR" sz="2600" dirty="0" smtClean="0"/>
              <a:t>Orientação da equipe sobre:</a:t>
            </a:r>
          </a:p>
          <a:p>
            <a:pPr algn="just">
              <a:lnSpc>
                <a:spcPts val="2500"/>
              </a:lnSpc>
              <a:buClr>
                <a:srgbClr val="BD0000"/>
              </a:buClr>
              <a:buNone/>
            </a:pPr>
            <a:r>
              <a:rPr lang="pt-BR" sz="2600" dirty="0" smtClean="0"/>
              <a:t>          Encaminhamento das gestantes</a:t>
            </a:r>
          </a:p>
          <a:p>
            <a:pPr marL="864000" algn="just">
              <a:lnSpc>
                <a:spcPts val="2500"/>
              </a:lnSpc>
              <a:buClr>
                <a:srgbClr val="BD0000"/>
              </a:buClr>
              <a:buNone/>
            </a:pPr>
            <a:r>
              <a:rPr lang="pt-BR" sz="2600" dirty="0" smtClean="0"/>
              <a:t>   Conscientização sobre a importância da avaliação</a:t>
            </a:r>
          </a:p>
          <a:p>
            <a:pPr marL="864000" algn="just">
              <a:lnSpc>
                <a:spcPts val="2500"/>
              </a:lnSpc>
              <a:buClr>
                <a:srgbClr val="BD0000"/>
              </a:buClr>
              <a:buNone/>
            </a:pPr>
            <a:r>
              <a:rPr lang="pt-BR" sz="2600" dirty="0" smtClean="0"/>
              <a:t>   </a:t>
            </a:r>
            <a:r>
              <a:rPr lang="pt-BR" sz="2600" dirty="0" smtClean="0"/>
              <a:t>odontológica</a:t>
            </a:r>
            <a:endParaRPr lang="pt-BR" sz="2600" dirty="0" smtClean="0"/>
          </a:p>
          <a:p>
            <a:pPr marL="864000">
              <a:lnSpc>
                <a:spcPts val="2500"/>
              </a:lnSpc>
              <a:buClr>
                <a:srgbClr val="BD0000"/>
              </a:buClr>
              <a:buNone/>
            </a:pPr>
            <a:r>
              <a:rPr lang="pt-BR" sz="2600" dirty="0" smtClean="0"/>
              <a:t>   Estabelecimento do fluxograma de atendimento</a:t>
            </a:r>
          </a:p>
          <a:p>
            <a:pPr marL="864000">
              <a:lnSpc>
                <a:spcPts val="2500"/>
              </a:lnSpc>
              <a:buClr>
                <a:srgbClr val="BD0000"/>
              </a:buClr>
              <a:buNone/>
            </a:pPr>
            <a:r>
              <a:rPr lang="pt-BR" sz="2600" dirty="0" smtClean="0"/>
              <a:t>      </a:t>
            </a:r>
            <a:endParaRPr lang="pt-BR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366" y="25997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pt-BR" sz="4000" b="1" dirty="0" smtClean="0">
                <a:solidFill>
                  <a:srgbClr val="BD0000"/>
                </a:solidFill>
              </a:rPr>
              <a:t>                        Metodologia</a:t>
            </a:r>
            <a:endParaRPr lang="pt-BR" sz="4000" b="1" dirty="0">
              <a:solidFill>
                <a:srgbClr val="BD0000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3428992" y="1285860"/>
            <a:ext cx="2357454" cy="928694"/>
          </a:xfrm>
          <a:prstGeom prst="ellipse">
            <a:avLst/>
          </a:prstGeom>
          <a:solidFill>
            <a:srgbClr val="BD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Consulta de enfermagem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14348" y="2786058"/>
            <a:ext cx="2000264" cy="785818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Ginecologia</a:t>
            </a:r>
          </a:p>
          <a:p>
            <a:pPr algn="ctr"/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3714744" y="2857496"/>
            <a:ext cx="1785950" cy="500066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Odontologia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572264" y="2714620"/>
            <a:ext cx="2071702" cy="785818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Grupo de gestantes</a:t>
            </a:r>
            <a:endParaRPr lang="pt-BR" sz="2000" b="1" dirty="0">
              <a:solidFill>
                <a:schemeClr val="bg1"/>
              </a:solidFill>
            </a:endParaRPr>
          </a:p>
        </p:txBody>
      </p:sp>
      <p:cxnSp>
        <p:nvCxnSpPr>
          <p:cNvPr id="48" name="Conector de seta reta 47"/>
          <p:cNvCxnSpPr/>
          <p:nvPr/>
        </p:nvCxnSpPr>
        <p:spPr>
          <a:xfrm rot="5400000">
            <a:off x="4322761" y="424974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ângulo 62"/>
          <p:cNvSpPr/>
          <p:nvPr/>
        </p:nvSpPr>
        <p:spPr>
          <a:xfrm>
            <a:off x="3163162" y="4000504"/>
            <a:ext cx="2928958" cy="1143008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Exame clínico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Escovação supervisionada e orientação individual</a:t>
            </a:r>
          </a:p>
          <a:p>
            <a:pPr algn="ctr"/>
            <a:endParaRPr lang="pt-BR" sz="2000" b="1" dirty="0" smtClean="0">
              <a:solidFill>
                <a:schemeClr val="bg1"/>
              </a:solidFill>
            </a:endParaRPr>
          </a:p>
        </p:txBody>
      </p:sp>
      <p:sp>
        <p:nvSpPr>
          <p:cNvPr id="69" name="Retângulo 68"/>
          <p:cNvSpPr/>
          <p:nvPr/>
        </p:nvSpPr>
        <p:spPr>
          <a:xfrm>
            <a:off x="714348" y="5500702"/>
            <a:ext cx="2143140" cy="785818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Sem necessidade de tratamento</a:t>
            </a:r>
          </a:p>
          <a:p>
            <a:pPr algn="ctr"/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72" name="Retângulo 71"/>
          <p:cNvSpPr/>
          <p:nvPr/>
        </p:nvSpPr>
        <p:spPr>
          <a:xfrm>
            <a:off x="6500826" y="5429264"/>
            <a:ext cx="2214578" cy="857256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Atendimento clínico programado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23" name="Seta para a direita 22"/>
          <p:cNvSpPr/>
          <p:nvPr/>
        </p:nvSpPr>
        <p:spPr>
          <a:xfrm rot="8127697">
            <a:off x="2664988" y="2128386"/>
            <a:ext cx="714380" cy="354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5" name="Seta para a direita 24"/>
          <p:cNvSpPr/>
          <p:nvPr/>
        </p:nvSpPr>
        <p:spPr>
          <a:xfrm rot="2462946">
            <a:off x="5805590" y="2123328"/>
            <a:ext cx="714380" cy="32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7" name="Seta para a direita 26"/>
          <p:cNvSpPr/>
          <p:nvPr/>
        </p:nvSpPr>
        <p:spPr>
          <a:xfrm rot="5400000">
            <a:off x="4413402" y="2373152"/>
            <a:ext cx="500066" cy="32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9" name="Seta para a direita 28"/>
          <p:cNvSpPr/>
          <p:nvPr/>
        </p:nvSpPr>
        <p:spPr>
          <a:xfrm rot="5400000">
            <a:off x="4413402" y="3516160"/>
            <a:ext cx="500066" cy="32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30" name="Seta para a direita 29"/>
          <p:cNvSpPr/>
          <p:nvPr/>
        </p:nvSpPr>
        <p:spPr>
          <a:xfrm>
            <a:off x="2786050" y="2928934"/>
            <a:ext cx="714380" cy="32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31" name="Seta para a direita 30"/>
          <p:cNvSpPr/>
          <p:nvPr/>
        </p:nvSpPr>
        <p:spPr>
          <a:xfrm rot="10800000">
            <a:off x="5643570" y="2746064"/>
            <a:ext cx="714380" cy="32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32" name="Seta para a direita 31"/>
          <p:cNvSpPr/>
          <p:nvPr/>
        </p:nvSpPr>
        <p:spPr>
          <a:xfrm>
            <a:off x="5715008" y="3031816"/>
            <a:ext cx="714380" cy="32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34" name="Seta para a direita 33"/>
          <p:cNvSpPr/>
          <p:nvPr/>
        </p:nvSpPr>
        <p:spPr>
          <a:xfrm rot="8219810">
            <a:off x="2393922" y="4834877"/>
            <a:ext cx="714380" cy="388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35" name="Seta para a direita 34"/>
          <p:cNvSpPr/>
          <p:nvPr/>
        </p:nvSpPr>
        <p:spPr>
          <a:xfrm rot="2486917">
            <a:off x="6170097" y="4836029"/>
            <a:ext cx="714380" cy="350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366" y="259970"/>
            <a:ext cx="8229600" cy="642942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b="1" dirty="0" smtClean="0">
                <a:solidFill>
                  <a:srgbClr val="BD0000"/>
                </a:solidFill>
              </a:rPr>
              <a:t>                               </a:t>
            </a:r>
            <a:r>
              <a:rPr lang="pt-BR" b="1" dirty="0" smtClean="0">
                <a:solidFill>
                  <a:srgbClr val="BD0000"/>
                </a:solidFill>
              </a:rPr>
              <a:t>Resultados</a:t>
            </a:r>
            <a:endParaRPr lang="pt-BR" b="1" dirty="0">
              <a:solidFill>
                <a:srgbClr val="BD0000"/>
              </a:solidFill>
            </a:endParaRPr>
          </a:p>
        </p:txBody>
      </p:sp>
      <p:sp>
        <p:nvSpPr>
          <p:cNvPr id="21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28737"/>
            <a:ext cx="8229600" cy="92869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2600" b="1" dirty="0" smtClean="0"/>
              <a:t>Meta 1: Ampliar a cobertura da primeira consulta odontológica em 50% das gestantes e </a:t>
            </a:r>
            <a:r>
              <a:rPr lang="pt-BR" sz="2600" b="1" dirty="0" err="1" smtClean="0"/>
              <a:t>puérperas</a:t>
            </a:r>
            <a:r>
              <a:rPr lang="pt-BR" sz="2600" b="1" dirty="0" smtClean="0"/>
              <a:t> cadastradas 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4143372" y="3286124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das gestantes cadastradas realizaram a primeira consulta</a:t>
            </a:r>
            <a:endParaRPr lang="pt-BR" sz="2400" dirty="0"/>
          </a:p>
        </p:txBody>
      </p:sp>
      <p:graphicFrame>
        <p:nvGraphicFramePr>
          <p:cNvPr id="33" name="Gráfico 32"/>
          <p:cNvGraphicFramePr/>
          <p:nvPr/>
        </p:nvGraphicFramePr>
        <p:xfrm>
          <a:off x="500034" y="2786058"/>
          <a:ext cx="3714776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CaixaDeTexto 35"/>
          <p:cNvSpPr txBox="1"/>
          <p:nvPr/>
        </p:nvSpPr>
        <p:spPr>
          <a:xfrm>
            <a:off x="2928926" y="3429000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40%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366" y="259970"/>
            <a:ext cx="8229600" cy="642942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b="1" dirty="0" smtClean="0">
                <a:solidFill>
                  <a:srgbClr val="BD0000"/>
                </a:solidFill>
              </a:rPr>
              <a:t>                               </a:t>
            </a:r>
            <a:r>
              <a:rPr lang="pt-BR" b="1" dirty="0" smtClean="0">
                <a:solidFill>
                  <a:srgbClr val="BD0000"/>
                </a:solidFill>
              </a:rPr>
              <a:t>Resultados</a:t>
            </a:r>
            <a:endParaRPr lang="pt-BR" b="1" dirty="0">
              <a:solidFill>
                <a:srgbClr val="BD0000"/>
              </a:solidFill>
            </a:endParaRPr>
          </a:p>
        </p:txBody>
      </p:sp>
      <p:sp>
        <p:nvSpPr>
          <p:cNvPr id="21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28737"/>
            <a:ext cx="8229600" cy="9286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b="1" dirty="0" smtClean="0"/>
              <a:t>Meta 2: Classificar 100% das gestantes e </a:t>
            </a:r>
            <a:r>
              <a:rPr lang="pt-BR" sz="2600" b="1" dirty="0" err="1" smtClean="0"/>
              <a:t>puérperas</a:t>
            </a:r>
            <a:r>
              <a:rPr lang="pt-BR" sz="2600" b="1" dirty="0" smtClean="0"/>
              <a:t>, que receberam exame clínico, quanto ao grupo de risco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071802" y="350043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40,4%</a:t>
            </a:r>
            <a:endParaRPr lang="pt-B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642910" y="2571744"/>
          <a:ext cx="7358114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366" y="259970"/>
            <a:ext cx="8229600" cy="642942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b="1" dirty="0" smtClean="0">
                <a:solidFill>
                  <a:srgbClr val="BD0000"/>
                </a:solidFill>
              </a:rPr>
              <a:t>                               </a:t>
            </a:r>
            <a:r>
              <a:rPr lang="pt-BR" b="1" dirty="0" smtClean="0">
                <a:solidFill>
                  <a:srgbClr val="BD0000"/>
                </a:solidFill>
              </a:rPr>
              <a:t>Resultados </a:t>
            </a:r>
            <a:endParaRPr lang="pt-BR" b="1" dirty="0">
              <a:solidFill>
                <a:srgbClr val="BD0000"/>
              </a:solidFill>
            </a:endParaRPr>
          </a:p>
        </p:txBody>
      </p:sp>
      <p:sp>
        <p:nvSpPr>
          <p:cNvPr id="21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9286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b="1" dirty="0" smtClean="0"/>
              <a:t>Meta 3: Garantir tratamento concluído para 50% das gestantes  e </a:t>
            </a:r>
            <a:r>
              <a:rPr lang="pt-BR" sz="2600" b="1" dirty="0" err="1" smtClean="0"/>
              <a:t>puérperas</a:t>
            </a:r>
            <a:r>
              <a:rPr lang="pt-BR" sz="2600" b="1" dirty="0" smtClean="0"/>
              <a:t> que realizaram exame clínico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4214810" y="3286124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das gestantes que realizaram exame clínico  concluíram o tratamento</a:t>
            </a:r>
            <a:endParaRPr lang="pt-BR" sz="24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571472" y="2786058"/>
          <a:ext cx="371477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786050" y="335756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40%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366" y="25997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pt-BR" sz="4000" b="1" dirty="0" smtClean="0">
                <a:solidFill>
                  <a:srgbClr val="BD0000"/>
                </a:solidFill>
              </a:rPr>
              <a:t>                         Resultados</a:t>
            </a:r>
            <a:endParaRPr lang="pt-BR" sz="4000" b="1" dirty="0">
              <a:solidFill>
                <a:srgbClr val="BD0000"/>
              </a:solidFill>
            </a:endParaRPr>
          </a:p>
        </p:txBody>
      </p:sp>
      <p:sp>
        <p:nvSpPr>
          <p:cNvPr id="21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9286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b="1" dirty="0" smtClean="0"/>
              <a:t>Meta 3 (continuação): Tratamento completado segundo a classificação de risco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786050" y="335756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40,4%</a:t>
            </a:r>
            <a:endParaRPr lang="pt-B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714348" y="3071810"/>
          <a:ext cx="721523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366" y="259970"/>
            <a:ext cx="8229600" cy="642942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b="1" dirty="0" smtClean="0">
                <a:solidFill>
                  <a:srgbClr val="BD0000"/>
                </a:solidFill>
              </a:rPr>
              <a:t>                              </a:t>
            </a:r>
            <a:r>
              <a:rPr lang="pt-BR" b="1" dirty="0" smtClean="0">
                <a:solidFill>
                  <a:srgbClr val="BD0000"/>
                </a:solidFill>
              </a:rPr>
              <a:t>Resultados</a:t>
            </a:r>
            <a:endParaRPr lang="pt-BR" b="1" dirty="0">
              <a:solidFill>
                <a:srgbClr val="BD0000"/>
              </a:solidFill>
            </a:endParaRPr>
          </a:p>
        </p:txBody>
      </p:sp>
      <p:sp>
        <p:nvSpPr>
          <p:cNvPr id="21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28737"/>
            <a:ext cx="8229600" cy="9286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b="1" dirty="0" smtClean="0"/>
              <a:t>Meta 4: Realizar busca ativa em 30% das gestantes e </a:t>
            </a:r>
            <a:r>
              <a:rPr lang="pt-BR" sz="2600" b="1" dirty="0" err="1" smtClean="0"/>
              <a:t>puérperas</a:t>
            </a:r>
            <a:r>
              <a:rPr lang="pt-BR" sz="2600" b="1" dirty="0" smtClean="0"/>
              <a:t> faltosas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4214810" y="3214686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das gestantes faltosas receberam busca ativa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071802" y="350043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40,4%</a:t>
            </a:r>
            <a:endParaRPr lang="pt-B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Gráfico 9"/>
          <p:cNvGraphicFramePr/>
          <p:nvPr/>
        </p:nvGraphicFramePr>
        <p:xfrm>
          <a:off x="285720" y="2500306"/>
          <a:ext cx="4357718" cy="3095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366" y="259970"/>
            <a:ext cx="8229600" cy="642942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b="1" dirty="0" smtClean="0">
                <a:solidFill>
                  <a:srgbClr val="BD0000"/>
                </a:solidFill>
              </a:rPr>
              <a:t>                              </a:t>
            </a:r>
            <a:r>
              <a:rPr lang="pt-BR" b="1" dirty="0" smtClean="0">
                <a:solidFill>
                  <a:srgbClr val="BD0000"/>
                </a:solidFill>
              </a:rPr>
              <a:t>Resultados</a:t>
            </a:r>
            <a:endParaRPr lang="pt-BR" b="1" dirty="0">
              <a:solidFill>
                <a:srgbClr val="BD0000"/>
              </a:solidFill>
            </a:endParaRPr>
          </a:p>
        </p:txBody>
      </p:sp>
      <p:sp>
        <p:nvSpPr>
          <p:cNvPr id="21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2148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b="1" dirty="0" smtClean="0"/>
              <a:t>Meta 5: Manter registro em ficha específica em 100% das gestantes</a:t>
            </a:r>
          </a:p>
          <a:p>
            <a:pPr marL="0" indent="0" algn="just">
              <a:buNone/>
            </a:pPr>
            <a:endParaRPr lang="pt-BR" sz="2600" b="1" dirty="0" smtClean="0"/>
          </a:p>
          <a:p>
            <a:pPr marL="0" indent="0" algn="just">
              <a:buNone/>
            </a:pPr>
            <a:r>
              <a:rPr lang="pt-BR" sz="2600" b="1" dirty="0" smtClean="0"/>
              <a:t>                                                                                                                          </a:t>
            </a:r>
          </a:p>
          <a:p>
            <a:pPr marL="0" indent="0" algn="just">
              <a:buNone/>
            </a:pPr>
            <a:r>
              <a:rPr lang="pt-BR" sz="2600" dirty="0" smtClean="0"/>
              <a:t>      </a:t>
            </a:r>
          </a:p>
          <a:p>
            <a:pPr marL="0" indent="0" algn="just">
              <a:buNone/>
            </a:pPr>
            <a:endParaRPr lang="pt-BR" sz="2600" dirty="0" smtClean="0"/>
          </a:p>
          <a:p>
            <a:pPr marL="0" indent="0" algn="just">
              <a:buNone/>
            </a:pPr>
            <a:endParaRPr lang="pt-BR" sz="2600" dirty="0" smtClean="0"/>
          </a:p>
          <a:p>
            <a:pPr marL="0" indent="0" algn="just">
              <a:buNone/>
            </a:pPr>
            <a:endParaRPr lang="pt-BR" sz="2600" dirty="0" smtClean="0"/>
          </a:p>
          <a:p>
            <a:pPr marL="0" indent="0" algn="just">
              <a:buNone/>
            </a:pPr>
            <a:endParaRPr lang="pt-BR" sz="2600" dirty="0" smtClean="0"/>
          </a:p>
          <a:p>
            <a:pPr marL="0" indent="0" algn="just">
              <a:buNone/>
            </a:pPr>
            <a:endParaRPr lang="pt-BR" sz="2600" dirty="0" smtClean="0"/>
          </a:p>
          <a:p>
            <a:pPr marL="0" indent="0" algn="just">
              <a:buNone/>
            </a:pPr>
            <a:endParaRPr lang="pt-BR" sz="2600" dirty="0" smtClean="0"/>
          </a:p>
          <a:p>
            <a:pPr marL="0" indent="0" algn="just">
              <a:buNone/>
            </a:pPr>
            <a:endParaRPr lang="pt-BR" sz="2600" dirty="0" smtClean="0"/>
          </a:p>
          <a:p>
            <a:pPr marL="0" indent="0" algn="just">
              <a:buNone/>
            </a:pPr>
            <a:endParaRPr lang="pt-BR" sz="2600" dirty="0" smtClean="0"/>
          </a:p>
          <a:p>
            <a:pPr marL="0" indent="0" algn="just">
              <a:buNone/>
            </a:pPr>
            <a:endParaRPr lang="pt-BR" sz="2600" dirty="0" smtClean="0"/>
          </a:p>
          <a:p>
            <a:pPr marL="0" indent="0" algn="just">
              <a:buNone/>
            </a:pPr>
            <a:endParaRPr lang="pt-BR" sz="2600" dirty="0" smtClean="0"/>
          </a:p>
          <a:p>
            <a:pPr marL="0" indent="0" algn="just">
              <a:buNone/>
            </a:pPr>
            <a:endParaRPr lang="pt-BR" sz="2600" dirty="0" smtClean="0"/>
          </a:p>
          <a:p>
            <a:pPr marL="0" indent="0" algn="just">
              <a:buNone/>
            </a:pPr>
            <a:endParaRPr lang="pt-BR" sz="2600" dirty="0" smtClean="0"/>
          </a:p>
          <a:p>
            <a:pPr marL="0" indent="0" algn="just">
              <a:buNone/>
            </a:pPr>
            <a:endParaRPr lang="pt-BR" sz="2600" dirty="0" smtClean="0"/>
          </a:p>
          <a:p>
            <a:pPr marL="0" indent="0" algn="just">
              <a:buNone/>
            </a:pPr>
            <a:endParaRPr lang="pt-BR" sz="2600" dirty="0" smtClean="0"/>
          </a:p>
          <a:p>
            <a:pPr marL="0" indent="0" algn="just">
              <a:buNone/>
            </a:pPr>
            <a:endParaRPr lang="pt-BR" sz="2600" dirty="0" smtClean="0"/>
          </a:p>
          <a:p>
            <a:pPr marL="0" indent="0" algn="just">
              <a:buNone/>
            </a:pPr>
            <a:endParaRPr lang="pt-BR" sz="2600" dirty="0" smtClean="0"/>
          </a:p>
          <a:p>
            <a:pPr marL="0" indent="0" algn="just">
              <a:buNone/>
            </a:pPr>
            <a:endParaRPr lang="pt-BR" sz="2600" dirty="0" smtClean="0"/>
          </a:p>
          <a:p>
            <a:pPr marL="0" indent="0" algn="just">
              <a:buNone/>
            </a:pPr>
            <a:endParaRPr lang="pt-BR" sz="2600" dirty="0" smtClean="0"/>
          </a:p>
          <a:p>
            <a:pPr marL="0" indent="0" algn="just">
              <a:buNone/>
            </a:pPr>
            <a:endParaRPr lang="pt-BR" sz="2600" dirty="0" smtClean="0"/>
          </a:p>
        </p:txBody>
      </p:sp>
      <p:sp>
        <p:nvSpPr>
          <p:cNvPr id="9" name="Retângulo 8"/>
          <p:cNvSpPr/>
          <p:nvPr/>
        </p:nvSpPr>
        <p:spPr>
          <a:xfrm>
            <a:off x="714348" y="3286124"/>
            <a:ext cx="7643866" cy="928694"/>
          </a:xfrm>
          <a:prstGeom prst="rect">
            <a:avLst/>
          </a:prstGeom>
          <a:noFill/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857224" y="3214686"/>
            <a:ext cx="735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/>
              <a:t>O percentual de gestantes com registro atualizado em prontuário e ficha espelho foi de 40%</a:t>
            </a:r>
            <a:endParaRPr lang="pt-BR" sz="2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366" y="25997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pt-BR" sz="4000" b="1" dirty="0" smtClean="0">
                <a:solidFill>
                  <a:srgbClr val="BD0000"/>
                </a:solidFill>
              </a:rPr>
              <a:t>                         Resultados</a:t>
            </a:r>
            <a:endParaRPr lang="pt-BR" sz="4000" b="1" dirty="0">
              <a:solidFill>
                <a:srgbClr val="BD0000"/>
              </a:solidFill>
            </a:endParaRPr>
          </a:p>
        </p:txBody>
      </p:sp>
      <p:sp>
        <p:nvSpPr>
          <p:cNvPr id="21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28736"/>
            <a:ext cx="8286808" cy="121444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600" b="1" dirty="0" smtClean="0"/>
              <a:t>Meta 6: Dar orientação individual para 100% das gestantes e </a:t>
            </a:r>
            <a:r>
              <a:rPr lang="pt-BR" sz="2600" b="1" dirty="0" err="1" smtClean="0"/>
              <a:t>puérperas</a:t>
            </a:r>
            <a:r>
              <a:rPr lang="pt-BR" sz="2600" b="1" dirty="0" smtClean="0"/>
              <a:t> cadastradas que receberam exame clínico, quanto a sua higiene bucal e prevenção de cárie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642910" y="3571876"/>
            <a:ext cx="8001056" cy="892552"/>
          </a:xfrm>
          <a:prstGeom prst="rect">
            <a:avLst/>
          </a:prstGeom>
          <a:noFill/>
          <a:ln w="28575">
            <a:solidFill>
              <a:srgbClr val="A4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/>
              <a:t>100% das gestantes examinadas receberam orientação individual</a:t>
            </a:r>
            <a:endParaRPr lang="pt-BR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714380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solidFill>
                  <a:srgbClr val="BD0000"/>
                </a:solidFill>
              </a:rPr>
              <a:t>                             </a:t>
            </a:r>
            <a:r>
              <a:rPr lang="pt-BR" sz="4000" b="1" dirty="0" smtClean="0">
                <a:solidFill>
                  <a:srgbClr val="BD0000"/>
                </a:solidFill>
              </a:rPr>
              <a:t>Introdução</a:t>
            </a:r>
            <a:endParaRPr lang="pt-BR" sz="4000" b="1" dirty="0">
              <a:solidFill>
                <a:srgbClr val="BD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364333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600" dirty="0" smtClean="0"/>
              <a:t>Uma atenção pré-natal e puerperal de qualidade e humanizada é fundamental para a saúde materna e neonatal e deve incluir ações de promoção e prevenção da saúde, além de diagnóstico e tratamento adequados dos problemas que possam vir a ocorrer nesse período (MINISTÉRIO DA SAÚDE, 2005).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6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600" dirty="0" smtClean="0"/>
              <a:t>A saúde bucal, parte integrante da saúde geral, deve  estar dentro da proposta de atendimento integral à saúde da gestante.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6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600" dirty="0" smtClean="0"/>
          </a:p>
          <a:p>
            <a:pPr algn="just"/>
            <a:endParaRPr lang="pt-BR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366" y="259970"/>
            <a:ext cx="8229600" cy="642942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b="1" dirty="0" smtClean="0">
                <a:solidFill>
                  <a:srgbClr val="BD0000"/>
                </a:solidFill>
              </a:rPr>
              <a:t>                               </a:t>
            </a:r>
            <a:r>
              <a:rPr lang="pt-BR" b="1" dirty="0" smtClean="0">
                <a:solidFill>
                  <a:srgbClr val="BD0000"/>
                </a:solidFill>
              </a:rPr>
              <a:t>Resultados</a:t>
            </a:r>
            <a:endParaRPr lang="pt-BR" b="1" dirty="0">
              <a:solidFill>
                <a:srgbClr val="BD0000"/>
              </a:solidFill>
            </a:endParaRPr>
          </a:p>
        </p:txBody>
      </p:sp>
      <p:sp>
        <p:nvSpPr>
          <p:cNvPr id="21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28737"/>
            <a:ext cx="8229600" cy="9286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b="1" dirty="0" smtClean="0"/>
              <a:t>Meta 7: Ofertar ações de saúde coletiva, através do grupo de gestantes, a 70% das gestantes cadastradas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4786314" y="3571876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das gestantes cadastradas no programa de pré-natal participaram do grupo de gestantes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071802" y="350043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40,4%</a:t>
            </a:r>
            <a:endParaRPr lang="pt-B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1" y="1928802"/>
          <a:ext cx="5143503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366" y="25997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pt-BR" sz="4000" b="1" dirty="0" smtClean="0">
                <a:solidFill>
                  <a:srgbClr val="BD0000"/>
                </a:solidFill>
              </a:rPr>
              <a:t>                         Resultados</a:t>
            </a:r>
            <a:endParaRPr lang="pt-BR" sz="4000" b="1" dirty="0">
              <a:solidFill>
                <a:srgbClr val="BD0000"/>
              </a:solidFill>
            </a:endParaRPr>
          </a:p>
        </p:txBody>
      </p:sp>
      <p:sp>
        <p:nvSpPr>
          <p:cNvPr id="21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28737"/>
            <a:ext cx="8229600" cy="9286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b="1" dirty="0" smtClean="0"/>
              <a:t>Meta 7 (continuação): Participação nas atividades de saúde coletiva das gestantes que fizeram exame clínico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4929190" y="3500438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das gestantes que fizeram exame clínico participaram do grupo de gestantes 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071802" y="350043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40,4%</a:t>
            </a:r>
            <a:endParaRPr lang="pt-B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285721" y="2357430"/>
          <a:ext cx="5286411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366" y="259970"/>
            <a:ext cx="8229600" cy="642942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b="1" dirty="0" smtClean="0">
                <a:solidFill>
                  <a:srgbClr val="BD0000"/>
                </a:solidFill>
              </a:rPr>
              <a:t>                               </a:t>
            </a:r>
            <a:r>
              <a:rPr lang="pt-BR" b="1" dirty="0" smtClean="0">
                <a:solidFill>
                  <a:srgbClr val="BD0000"/>
                </a:solidFill>
              </a:rPr>
              <a:t>Resultados</a:t>
            </a:r>
            <a:endParaRPr lang="pt-BR" b="1" dirty="0">
              <a:solidFill>
                <a:srgbClr val="BD0000"/>
              </a:solidFill>
            </a:endParaRPr>
          </a:p>
        </p:txBody>
      </p:sp>
      <p:sp>
        <p:nvSpPr>
          <p:cNvPr id="21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285860"/>
            <a:ext cx="8358246" cy="11430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600" b="1" dirty="0" smtClean="0"/>
              <a:t>Meta 7 (continuação): Participação nas atividades de saúde coletiva das gestantes com exame clínico, segundo a classificação de risco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071802" y="350043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40,4%</a:t>
            </a:r>
            <a:endParaRPr lang="pt-B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Gráfico 10"/>
          <p:cNvGraphicFramePr/>
          <p:nvPr/>
        </p:nvGraphicFramePr>
        <p:xfrm>
          <a:off x="928662" y="2714620"/>
          <a:ext cx="8215338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366" y="259970"/>
            <a:ext cx="8229600" cy="642942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b="1" dirty="0" smtClean="0">
                <a:solidFill>
                  <a:srgbClr val="BD0000"/>
                </a:solidFill>
              </a:rPr>
              <a:t>                             </a:t>
            </a:r>
            <a:r>
              <a:rPr lang="pt-BR" b="1" dirty="0" smtClean="0">
                <a:solidFill>
                  <a:srgbClr val="BD0000"/>
                </a:solidFill>
              </a:rPr>
              <a:t>Discussão</a:t>
            </a:r>
            <a:endParaRPr lang="pt-BR" b="1" dirty="0">
              <a:solidFill>
                <a:srgbClr val="BD0000"/>
              </a:solidFill>
            </a:endParaRPr>
          </a:p>
        </p:txBody>
      </p:sp>
      <p:sp>
        <p:nvSpPr>
          <p:cNvPr id="21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000108"/>
            <a:ext cx="8358246" cy="5572164"/>
          </a:xfrm>
        </p:spPr>
        <p:txBody>
          <a:bodyPr lIns="90000">
            <a:noAutofit/>
          </a:bodyPr>
          <a:lstStyle/>
          <a:p>
            <a:pPr marL="0" indent="0" algn="just">
              <a:buNone/>
            </a:pPr>
            <a:endParaRPr lang="pt-BR" sz="2600" dirty="0" smtClean="0"/>
          </a:p>
          <a:p>
            <a:pPr marL="0" indent="0" algn="just">
              <a:buNone/>
            </a:pPr>
            <a:r>
              <a:rPr lang="pt-BR" sz="2600" dirty="0" smtClean="0"/>
              <a:t>Importância</a:t>
            </a:r>
            <a:r>
              <a:rPr lang="pt-BR" sz="2600" b="1" dirty="0" smtClean="0"/>
              <a:t> </a:t>
            </a:r>
            <a:r>
              <a:rPr lang="pt-BR" sz="2600" dirty="0" smtClean="0"/>
              <a:t>da</a:t>
            </a:r>
            <a:r>
              <a:rPr lang="pt-BR" sz="2600" b="1" dirty="0" smtClean="0"/>
              <a:t> </a:t>
            </a:r>
            <a:r>
              <a:rPr lang="pt-BR" sz="2600" dirty="0" smtClean="0"/>
              <a:t>intervenção para:</a:t>
            </a:r>
          </a:p>
          <a:p>
            <a:pPr marL="0" indent="0" algn="just">
              <a:lnSpc>
                <a:spcPts val="2500"/>
              </a:lnSpc>
              <a:buNone/>
            </a:pPr>
            <a:r>
              <a:rPr lang="pt-BR" sz="2600" b="1" dirty="0" smtClean="0"/>
              <a:t>Equipe:  </a:t>
            </a:r>
          </a:p>
          <a:p>
            <a:pPr marL="468000" indent="0" algn="just">
              <a:lnSpc>
                <a:spcPts val="2800"/>
              </a:lnSpc>
              <a:buNone/>
            </a:pPr>
            <a:r>
              <a:rPr lang="pt-BR" sz="2600" dirty="0" smtClean="0"/>
              <a:t>melhor integração entre a equipe (enfermagem,         recepção, ginecologistas e dentista</a:t>
            </a:r>
          </a:p>
          <a:p>
            <a:pPr marL="0" indent="0" algn="just">
              <a:buNone/>
            </a:pPr>
            <a:r>
              <a:rPr lang="pt-BR" sz="2600" b="1" dirty="0" smtClean="0"/>
              <a:t>Serviço: </a:t>
            </a:r>
          </a:p>
          <a:p>
            <a:pPr marL="0" indent="0" algn="just">
              <a:buNone/>
            </a:pPr>
            <a:r>
              <a:rPr lang="pt-BR" sz="2600" b="1" dirty="0" smtClean="0"/>
              <a:t>      </a:t>
            </a:r>
            <a:r>
              <a:rPr lang="pt-BR" sz="2600" dirty="0" smtClean="0"/>
              <a:t>inclusão da saúde bucal no protocolo do pré-natal da UBS</a:t>
            </a:r>
            <a:endParaRPr lang="pt-BR" sz="2600" b="1" dirty="0" smtClean="0"/>
          </a:p>
          <a:p>
            <a:pPr marL="540000" indent="-540000" algn="just">
              <a:lnSpc>
                <a:spcPts val="2800"/>
              </a:lnSpc>
              <a:buNone/>
            </a:pPr>
            <a:r>
              <a:rPr lang="pt-BR" sz="2600" dirty="0" smtClean="0"/>
              <a:t>      encaminhamento das gestantes para a odontologia</a:t>
            </a:r>
          </a:p>
          <a:p>
            <a:pPr marL="540000" indent="-540000" algn="just">
              <a:lnSpc>
                <a:spcPts val="2800"/>
              </a:lnSpc>
              <a:buNone/>
            </a:pPr>
            <a:r>
              <a:rPr lang="pt-BR" sz="2600" dirty="0" smtClean="0"/>
              <a:t>      reorganização da agenda odontológica</a:t>
            </a:r>
          </a:p>
          <a:p>
            <a:pPr marL="0" indent="0" algn="just">
              <a:buNone/>
            </a:pPr>
            <a:r>
              <a:rPr lang="pt-BR" sz="2600" b="1" dirty="0" smtClean="0"/>
              <a:t>Comunidade:</a:t>
            </a:r>
          </a:p>
          <a:p>
            <a:pPr marL="432000" indent="-540000" algn="just">
              <a:buNone/>
            </a:pPr>
            <a:r>
              <a:rPr lang="pt-BR" sz="2600" dirty="0" smtClean="0"/>
              <a:t>      gestantes perceberam a importância da intervenção e se mostraram satisfeitas  </a:t>
            </a:r>
          </a:p>
          <a:p>
            <a:pPr marL="0" indent="0" algn="just">
              <a:buNone/>
            </a:pPr>
            <a:endParaRPr lang="pt-BR" sz="2600" dirty="0" smtClean="0"/>
          </a:p>
          <a:p>
            <a:pPr marL="0" indent="0" algn="just">
              <a:buNone/>
            </a:pPr>
            <a:r>
              <a:rPr lang="pt-BR" sz="2600" b="1" dirty="0" smtClean="0"/>
              <a:t>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366" y="25997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pt-BR" sz="4000" b="1" dirty="0" smtClean="0">
                <a:solidFill>
                  <a:srgbClr val="BD0000"/>
                </a:solidFill>
              </a:rPr>
              <a:t>                          Discussão</a:t>
            </a:r>
            <a:endParaRPr lang="pt-BR" sz="4000" b="1" dirty="0">
              <a:solidFill>
                <a:srgbClr val="BD0000"/>
              </a:solidFill>
            </a:endParaRPr>
          </a:p>
        </p:txBody>
      </p:sp>
      <p:sp>
        <p:nvSpPr>
          <p:cNvPr id="21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643050"/>
            <a:ext cx="8358246" cy="4643470"/>
          </a:xfrm>
        </p:spPr>
        <p:txBody>
          <a:bodyPr lIns="90000">
            <a:noAutofit/>
          </a:bodyPr>
          <a:lstStyle/>
          <a:p>
            <a:pPr marL="0" indent="0" algn="just">
              <a:buNone/>
            </a:pPr>
            <a:r>
              <a:rPr lang="pt-BR" sz="2600" dirty="0" smtClean="0"/>
              <a:t>A intervenção foi incorporada na rotina da UBS</a:t>
            </a:r>
          </a:p>
          <a:p>
            <a:pPr marL="0" indent="0" algn="just">
              <a:lnSpc>
                <a:spcPts val="4000"/>
              </a:lnSpc>
              <a:buNone/>
            </a:pPr>
            <a:r>
              <a:rPr lang="pt-BR" sz="2600" dirty="0" smtClean="0"/>
              <a:t>Adaptações necessárias:</a:t>
            </a:r>
          </a:p>
          <a:p>
            <a:pPr marL="0" indent="0" algn="just">
              <a:lnSpc>
                <a:spcPts val="4000"/>
              </a:lnSpc>
            </a:pPr>
            <a:r>
              <a:rPr lang="pt-BR" sz="2600" dirty="0" smtClean="0">
                <a:solidFill>
                  <a:srgbClr val="A40000"/>
                </a:solidFill>
              </a:rPr>
              <a:t>  </a:t>
            </a:r>
            <a:r>
              <a:rPr lang="pt-BR" sz="2600" dirty="0" smtClean="0"/>
              <a:t>realização de busca ativa</a:t>
            </a:r>
          </a:p>
          <a:p>
            <a:pPr marL="0" indent="0" algn="just">
              <a:lnSpc>
                <a:spcPts val="4000"/>
              </a:lnSpc>
            </a:pPr>
            <a:r>
              <a:rPr lang="pt-BR" sz="2600" dirty="0" smtClean="0">
                <a:solidFill>
                  <a:srgbClr val="A40000"/>
                </a:solidFill>
              </a:rPr>
              <a:t>  </a:t>
            </a:r>
            <a:r>
              <a:rPr lang="pt-BR" sz="2600" dirty="0" smtClean="0"/>
              <a:t>maior integração e participação da equipe </a:t>
            </a:r>
          </a:p>
          <a:p>
            <a:pPr marL="0" indent="0" algn="just">
              <a:lnSpc>
                <a:spcPts val="4000"/>
              </a:lnSpc>
            </a:pPr>
            <a:r>
              <a:rPr lang="pt-BR" sz="2600" dirty="0" smtClean="0">
                <a:solidFill>
                  <a:srgbClr val="A40000"/>
                </a:solidFill>
              </a:rPr>
              <a:t>  </a:t>
            </a:r>
            <a:r>
              <a:rPr lang="pt-BR" sz="2600" dirty="0" smtClean="0"/>
              <a:t>melhorar a adesão das gestantes aos grupos de promoção à saúde bucal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600" dirty="0" smtClean="0"/>
          </a:p>
          <a:p>
            <a:pPr marL="0" indent="0" algn="just">
              <a:buNone/>
            </a:pPr>
            <a:endParaRPr lang="pt-BR" sz="2600" dirty="0" smtClean="0">
              <a:solidFill>
                <a:srgbClr val="A40000"/>
              </a:solidFill>
            </a:endParaRPr>
          </a:p>
          <a:p>
            <a:pPr marL="0" indent="0" algn="just">
              <a:buNone/>
            </a:pPr>
            <a:r>
              <a:rPr lang="pt-BR" sz="2600" b="1" dirty="0" smtClean="0"/>
              <a:t>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366" y="259970"/>
            <a:ext cx="8229600" cy="642942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rgbClr val="BD0000"/>
                </a:solidFill>
              </a:rPr>
              <a:t>                         Reflexão crítica</a:t>
            </a:r>
            <a:endParaRPr lang="pt-BR" sz="3600" b="1" dirty="0">
              <a:solidFill>
                <a:srgbClr val="BD0000"/>
              </a:solidFill>
            </a:endParaRPr>
          </a:p>
        </p:txBody>
      </p:sp>
      <p:sp>
        <p:nvSpPr>
          <p:cNvPr id="21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428736"/>
            <a:ext cx="8358246" cy="4857784"/>
          </a:xfrm>
        </p:spPr>
        <p:txBody>
          <a:bodyPr lIns="90000">
            <a:noAutofit/>
          </a:bodyPr>
          <a:lstStyle/>
          <a:p>
            <a:pPr marL="0" indent="0" algn="just"/>
            <a:r>
              <a:rPr lang="pt-BR" sz="2600" dirty="0" smtClean="0">
                <a:solidFill>
                  <a:srgbClr val="A40000"/>
                </a:solidFill>
              </a:rPr>
              <a:t>   </a:t>
            </a:r>
            <a:r>
              <a:rPr lang="pt-BR" sz="2600" dirty="0" smtClean="0"/>
              <a:t>Aquisição de conhecimentos técnicos</a:t>
            </a:r>
          </a:p>
          <a:p>
            <a:pPr marL="0" indent="0" algn="just"/>
            <a:r>
              <a:rPr lang="pt-BR" sz="2600" dirty="0" smtClean="0">
                <a:solidFill>
                  <a:srgbClr val="A40000"/>
                </a:solidFill>
              </a:rPr>
              <a:t>   </a:t>
            </a:r>
            <a:r>
              <a:rPr lang="pt-BR" sz="2600" dirty="0" smtClean="0"/>
              <a:t>Troca de experiências entre colegas; casos clínicos; materiais de estudo          melhoria da prática profissional , ampliação e reciclagem dos conhecimentos</a:t>
            </a:r>
          </a:p>
          <a:p>
            <a:pPr marL="0" indent="0" algn="just"/>
            <a:r>
              <a:rPr lang="pt-BR" sz="2600" dirty="0" smtClean="0">
                <a:solidFill>
                  <a:srgbClr val="A40000"/>
                </a:solidFill>
              </a:rPr>
              <a:t>    </a:t>
            </a:r>
            <a:r>
              <a:rPr lang="pt-BR" sz="2600" dirty="0" smtClean="0"/>
              <a:t>Reavaliação de conceitos                                         </a:t>
            </a:r>
          </a:p>
          <a:p>
            <a:pPr marL="0" indent="0" algn="just">
              <a:buNone/>
            </a:pPr>
            <a:endParaRPr lang="pt-BR" sz="2600" dirty="0" smtClean="0"/>
          </a:p>
          <a:p>
            <a:pPr marL="0" indent="0" algn="r">
              <a:buNone/>
            </a:pPr>
            <a:endParaRPr lang="pt-BR" sz="2600" dirty="0" smtClean="0"/>
          </a:p>
          <a:p>
            <a:pPr marL="0" indent="0" algn="just">
              <a:buNone/>
            </a:pPr>
            <a:endParaRPr lang="pt-BR" sz="2600" dirty="0" smtClean="0"/>
          </a:p>
          <a:p>
            <a:pPr marL="0" indent="0" algn="just">
              <a:buNone/>
            </a:pPr>
            <a:endParaRPr lang="pt-BR" sz="2600" dirty="0" smtClean="0"/>
          </a:p>
          <a:p>
            <a:pPr marL="0" indent="0" algn="just">
              <a:buNone/>
            </a:pPr>
            <a:r>
              <a:rPr lang="pt-BR" sz="2600" b="1" dirty="0" smtClean="0"/>
              <a:t>   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3428992" y="2500306"/>
            <a:ext cx="428628" cy="214314"/>
          </a:xfrm>
          <a:prstGeom prst="rightArrow">
            <a:avLst/>
          </a:prstGeom>
          <a:solidFill>
            <a:srgbClr val="A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A40000"/>
              </a:solidFill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4214810" y="4857760"/>
            <a:ext cx="785818" cy="357190"/>
          </a:xfrm>
          <a:prstGeom prst="rightArrow">
            <a:avLst/>
          </a:prstGeom>
          <a:solidFill>
            <a:srgbClr val="A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71472" y="4071942"/>
            <a:ext cx="3429024" cy="2000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714349" y="4143380"/>
            <a:ext cx="3214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UBS tradicional, boa estrutura mas,sem território e população adstrita, sem agentes comunitários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5143504" y="4071942"/>
            <a:ext cx="3429024" cy="2000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5286380" y="4143380"/>
            <a:ext cx="3143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Modelo de atenção com território e população adstrita, trabalho em equipe e formação de vínculo</a:t>
            </a:r>
            <a:endParaRPr lang="pt-BR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  </a:t>
            </a:r>
          </a:p>
          <a:p>
            <a:pPr>
              <a:buNone/>
            </a:pPr>
            <a:endParaRPr lang="pt-BR" sz="4400" b="1" dirty="0" smtClean="0"/>
          </a:p>
          <a:p>
            <a:pPr>
              <a:buNone/>
            </a:pPr>
            <a:r>
              <a:rPr lang="pt-BR" sz="4400" b="1" dirty="0" smtClean="0"/>
              <a:t>                    Obrigada!</a:t>
            </a:r>
            <a:endParaRPr lang="pt-BR" sz="4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29566" cy="714380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solidFill>
                  <a:srgbClr val="BD0000"/>
                </a:solidFill>
              </a:rPr>
              <a:t>                          </a:t>
            </a:r>
            <a:r>
              <a:rPr lang="pt-BR" sz="4000" b="1" dirty="0" smtClean="0">
                <a:solidFill>
                  <a:srgbClr val="BD0000"/>
                </a:solidFill>
              </a:rPr>
              <a:t>Introdução</a:t>
            </a:r>
            <a:endParaRPr lang="pt-BR" sz="4000" b="1" dirty="0">
              <a:solidFill>
                <a:srgbClr val="BD000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600" b="1" dirty="0" smtClean="0"/>
              <a:t>Caracterização do município: Louveira, SP</a:t>
            </a:r>
          </a:p>
          <a:p>
            <a:r>
              <a:rPr lang="pt-BR" sz="2600" dirty="0" smtClean="0">
                <a:solidFill>
                  <a:srgbClr val="A40000"/>
                </a:solidFill>
              </a:rPr>
              <a:t> </a:t>
            </a:r>
            <a:r>
              <a:rPr lang="pt-BR" sz="2600" dirty="0" smtClean="0"/>
              <a:t>37.000 habitantes ( IBGE, 2010)</a:t>
            </a:r>
            <a:endParaRPr lang="pt-BR" sz="2600" dirty="0" smtClean="0">
              <a:solidFill>
                <a:srgbClr val="A40000"/>
              </a:solidFill>
            </a:endParaRPr>
          </a:p>
          <a:p>
            <a:r>
              <a:rPr lang="pt-BR" sz="2600" dirty="0" smtClean="0">
                <a:solidFill>
                  <a:srgbClr val="A40000"/>
                </a:solidFill>
              </a:rPr>
              <a:t> </a:t>
            </a:r>
            <a:r>
              <a:rPr lang="pt-BR" sz="2600" dirty="0" smtClean="0"/>
              <a:t>96,2%  residente na área urbana</a:t>
            </a:r>
          </a:p>
          <a:p>
            <a:r>
              <a:rPr lang="pt-BR" sz="2600" dirty="0" smtClean="0">
                <a:solidFill>
                  <a:srgbClr val="A40000"/>
                </a:solidFill>
              </a:rPr>
              <a:t> </a:t>
            </a:r>
            <a:r>
              <a:rPr lang="pt-BR" sz="2600" dirty="0" smtClean="0"/>
              <a:t>53,5% com idade entre 20 e 49 anos</a:t>
            </a:r>
          </a:p>
          <a:p>
            <a:r>
              <a:rPr lang="pt-BR" sz="2600" dirty="0" smtClean="0">
                <a:solidFill>
                  <a:srgbClr val="A40000"/>
                </a:solidFill>
              </a:rPr>
              <a:t> </a:t>
            </a:r>
            <a:r>
              <a:rPr lang="pt-BR" sz="2600" dirty="0" smtClean="0"/>
              <a:t>4  UBS tradicionais</a:t>
            </a:r>
            <a:endParaRPr lang="pt-BR" sz="2600" dirty="0" smtClean="0">
              <a:solidFill>
                <a:srgbClr val="A40000"/>
              </a:solidFill>
            </a:endParaRPr>
          </a:p>
          <a:p>
            <a:r>
              <a:rPr lang="pt-BR" sz="2600" dirty="0" smtClean="0">
                <a:solidFill>
                  <a:srgbClr val="A40000"/>
                </a:solidFill>
              </a:rPr>
              <a:t> </a:t>
            </a:r>
            <a:r>
              <a:rPr lang="pt-BR" sz="2600" dirty="0" smtClean="0"/>
              <a:t>1 Centro de especialidades médico odontológico</a:t>
            </a:r>
            <a:endParaRPr lang="pt-BR" sz="2600" dirty="0" smtClean="0">
              <a:solidFill>
                <a:srgbClr val="A40000"/>
              </a:solidFill>
            </a:endParaRPr>
          </a:p>
          <a:p>
            <a:r>
              <a:rPr lang="pt-BR" sz="2600" dirty="0" smtClean="0">
                <a:solidFill>
                  <a:srgbClr val="A40000"/>
                </a:solidFill>
              </a:rPr>
              <a:t> </a:t>
            </a:r>
            <a:r>
              <a:rPr lang="pt-BR" sz="2600" dirty="0" smtClean="0"/>
              <a:t>1 Santa Casa</a:t>
            </a:r>
            <a:endParaRPr lang="pt-BR" sz="2600" dirty="0" smtClean="0">
              <a:solidFill>
                <a:srgbClr val="A40000"/>
              </a:solidFill>
            </a:endParaRPr>
          </a:p>
          <a:p>
            <a:r>
              <a:rPr lang="pt-BR" sz="2600" dirty="0" smtClean="0">
                <a:solidFill>
                  <a:srgbClr val="A40000"/>
                </a:solidFill>
              </a:rPr>
              <a:t> </a:t>
            </a:r>
            <a:r>
              <a:rPr lang="pt-BR" sz="2600" dirty="0" smtClean="0"/>
              <a:t>1 Pronto Atendimento</a:t>
            </a:r>
            <a:r>
              <a:rPr lang="pt-BR" sz="2600" b="1" dirty="0" smtClean="0">
                <a:solidFill>
                  <a:srgbClr val="A40000"/>
                </a:solidFill>
              </a:rPr>
              <a:t> </a:t>
            </a:r>
          </a:p>
          <a:p>
            <a:r>
              <a:rPr lang="pt-BR" sz="2600" b="1" dirty="0" smtClean="0">
                <a:solidFill>
                  <a:srgbClr val="A40000"/>
                </a:solidFill>
              </a:rPr>
              <a:t> </a:t>
            </a:r>
            <a:r>
              <a:rPr lang="pt-BR" sz="2600" dirty="0" smtClean="0"/>
              <a:t>1 Ambulatório de Saúde Mental</a:t>
            </a:r>
            <a:endParaRPr lang="pt-BR" sz="2600" b="1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29566" cy="714380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solidFill>
                  <a:srgbClr val="BD0000"/>
                </a:solidFill>
              </a:rPr>
              <a:t>                          </a:t>
            </a:r>
            <a:r>
              <a:rPr lang="pt-BR" sz="4000" b="1" dirty="0" smtClean="0">
                <a:solidFill>
                  <a:srgbClr val="BD0000"/>
                </a:solidFill>
              </a:rPr>
              <a:t>Introdução</a:t>
            </a:r>
            <a:endParaRPr lang="pt-BR" sz="4000" b="1" dirty="0">
              <a:solidFill>
                <a:srgbClr val="BD0000"/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500174"/>
            <a:ext cx="8358246" cy="421484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pt-BR" sz="2600" b="1" dirty="0" smtClean="0"/>
              <a:t>Caracterização da Unidade Básica de Saúde Dª </a:t>
            </a:r>
            <a:r>
              <a:rPr lang="pt-BR" sz="2600" b="1" dirty="0" err="1" smtClean="0"/>
              <a:t>Lucilene</a:t>
            </a:r>
            <a:r>
              <a:rPr lang="pt-BR" sz="2600" b="1" dirty="0" smtClean="0"/>
              <a:t> Mosca </a:t>
            </a:r>
            <a:r>
              <a:rPr lang="pt-BR" sz="2600" b="1" dirty="0" err="1" smtClean="0"/>
              <a:t>Melin</a:t>
            </a:r>
            <a:endParaRPr lang="pt-BR" sz="2600" b="1" dirty="0" smtClean="0">
              <a:solidFill>
                <a:srgbClr val="A40000"/>
              </a:solidFill>
            </a:endParaRPr>
          </a:p>
          <a:p>
            <a:pPr>
              <a:spcBef>
                <a:spcPts val="1200"/>
              </a:spcBef>
            </a:pPr>
            <a:r>
              <a:rPr lang="pt-BR" sz="2600" dirty="0" smtClean="0">
                <a:solidFill>
                  <a:srgbClr val="A40000"/>
                </a:solidFill>
              </a:rPr>
              <a:t> </a:t>
            </a:r>
            <a:r>
              <a:rPr lang="pt-BR" sz="2600" dirty="0" smtClean="0"/>
              <a:t>localizada na região urbana</a:t>
            </a:r>
          </a:p>
          <a:p>
            <a:pPr>
              <a:spcBef>
                <a:spcPts val="1200"/>
              </a:spcBef>
            </a:pPr>
            <a:r>
              <a:rPr lang="pt-BR" sz="2600" dirty="0" smtClean="0">
                <a:solidFill>
                  <a:srgbClr val="A40000"/>
                </a:solidFill>
              </a:rPr>
              <a:t> </a:t>
            </a:r>
            <a:r>
              <a:rPr lang="pt-BR" sz="2600" dirty="0" smtClean="0"/>
              <a:t>população não cadastrada (10.000 habitantes usuários)</a:t>
            </a:r>
          </a:p>
          <a:p>
            <a:pPr>
              <a:spcBef>
                <a:spcPts val="1200"/>
              </a:spcBef>
            </a:pPr>
            <a:r>
              <a:rPr lang="pt-BR" sz="2600" dirty="0" smtClean="0">
                <a:solidFill>
                  <a:srgbClr val="A40000"/>
                </a:solidFill>
              </a:rPr>
              <a:t> </a:t>
            </a:r>
            <a:r>
              <a:rPr lang="pt-BR" sz="2600" dirty="0" smtClean="0"/>
              <a:t>modelo de atenção tradicional, sem agentes comunitários</a:t>
            </a:r>
          </a:p>
          <a:p>
            <a:pPr>
              <a:spcBef>
                <a:spcPts val="1200"/>
              </a:spcBef>
            </a:pPr>
            <a:r>
              <a:rPr lang="pt-BR" sz="2600" dirty="0" smtClean="0">
                <a:solidFill>
                  <a:srgbClr val="A40000"/>
                </a:solidFill>
              </a:rPr>
              <a:t> </a:t>
            </a:r>
            <a:r>
              <a:rPr lang="pt-BR" sz="2600" dirty="0" smtClean="0"/>
              <a:t>unidade atípica (atenção básica + especialidades + exames complementares</a:t>
            </a:r>
          </a:p>
          <a:p>
            <a:pPr>
              <a:spcBef>
                <a:spcPts val="1200"/>
              </a:spcBef>
            </a:pPr>
            <a:r>
              <a:rPr lang="pt-BR" sz="2600" dirty="0" smtClean="0">
                <a:solidFill>
                  <a:srgbClr val="A40000"/>
                </a:solidFill>
              </a:rPr>
              <a:t> </a:t>
            </a:r>
            <a:r>
              <a:rPr lang="pt-BR" sz="2600" dirty="0" smtClean="0"/>
              <a:t>118 gestantes cadastradas no programa de pré-natal</a:t>
            </a:r>
            <a:endParaRPr lang="pt-BR" sz="2600" dirty="0" smtClean="0">
              <a:solidFill>
                <a:srgbClr val="A40000"/>
              </a:solidFill>
            </a:endParaRPr>
          </a:p>
          <a:p>
            <a:pPr>
              <a:spcBef>
                <a:spcPts val="1200"/>
              </a:spcBef>
              <a:buNone/>
            </a:pPr>
            <a:r>
              <a:rPr lang="pt-BR" sz="2600" dirty="0" smtClean="0"/>
              <a:t>     </a:t>
            </a:r>
          </a:p>
          <a:p>
            <a:pPr>
              <a:spcBef>
                <a:spcPts val="1200"/>
              </a:spcBef>
              <a:buNone/>
            </a:pPr>
            <a:endParaRPr lang="pt-BR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714380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solidFill>
                  <a:srgbClr val="BD0000"/>
                </a:solidFill>
              </a:rPr>
              <a:t>                              </a:t>
            </a:r>
            <a:r>
              <a:rPr lang="pt-BR" sz="4000" b="1" dirty="0" smtClean="0">
                <a:solidFill>
                  <a:srgbClr val="BD0000"/>
                </a:solidFill>
              </a:rPr>
              <a:t>Introdução</a:t>
            </a:r>
            <a:endParaRPr lang="pt-BR" sz="4000" b="1" dirty="0">
              <a:solidFill>
                <a:srgbClr val="BD0000"/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21484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pt-BR" sz="2600" b="1" dirty="0" smtClean="0"/>
              <a:t>Antes da intervenção</a:t>
            </a:r>
          </a:p>
          <a:p>
            <a:pPr>
              <a:spcBef>
                <a:spcPts val="1200"/>
              </a:spcBef>
            </a:pPr>
            <a:r>
              <a:rPr lang="pt-BR" sz="2600" dirty="0" smtClean="0">
                <a:solidFill>
                  <a:srgbClr val="A40000"/>
                </a:solidFill>
              </a:rPr>
              <a:t> </a:t>
            </a:r>
            <a:r>
              <a:rPr lang="pt-BR" sz="2600" dirty="0" smtClean="0"/>
              <a:t>Saúde bucal não fazia parte do protocolo de pré-natal da unidade</a:t>
            </a:r>
          </a:p>
          <a:p>
            <a:pPr>
              <a:spcBef>
                <a:spcPts val="1200"/>
              </a:spcBef>
            </a:pPr>
            <a:r>
              <a:rPr lang="pt-BR" sz="2600" dirty="0" smtClean="0">
                <a:solidFill>
                  <a:srgbClr val="A40000"/>
                </a:solidFill>
              </a:rPr>
              <a:t> </a:t>
            </a:r>
            <a:r>
              <a:rPr lang="pt-BR" sz="2600" dirty="0" smtClean="0"/>
              <a:t>Em geral a procura acontecia em consulta de urgência, para eliminar a dor</a:t>
            </a:r>
            <a:endParaRPr lang="pt-BR" sz="2600" dirty="0" smtClean="0">
              <a:solidFill>
                <a:srgbClr val="A40000"/>
              </a:solidFill>
            </a:endParaRPr>
          </a:p>
          <a:p>
            <a:pPr>
              <a:spcBef>
                <a:spcPts val="1200"/>
              </a:spcBef>
            </a:pPr>
            <a:r>
              <a:rPr lang="pt-BR" sz="2600" dirty="0" smtClean="0">
                <a:solidFill>
                  <a:srgbClr val="A40000"/>
                </a:solidFill>
              </a:rPr>
              <a:t> </a:t>
            </a:r>
            <a:r>
              <a:rPr lang="pt-BR" sz="2600" dirty="0" smtClean="0"/>
              <a:t>Baixa procura das gestantes  pela assistência odontológica </a:t>
            </a:r>
          </a:p>
          <a:p>
            <a:pPr>
              <a:spcBef>
                <a:spcPts val="1200"/>
              </a:spcBef>
              <a:buNone/>
            </a:pPr>
            <a:endParaRPr lang="pt-BR" sz="2600" dirty="0" smtClean="0">
              <a:solidFill>
                <a:srgbClr val="A40000"/>
              </a:solidFill>
            </a:endParaRPr>
          </a:p>
          <a:p>
            <a:pPr>
              <a:spcBef>
                <a:spcPts val="1200"/>
              </a:spcBef>
              <a:buNone/>
            </a:pPr>
            <a:r>
              <a:rPr lang="pt-BR" sz="2600" dirty="0" smtClean="0"/>
              <a:t>     </a:t>
            </a:r>
          </a:p>
          <a:p>
            <a:pPr>
              <a:spcBef>
                <a:spcPts val="1200"/>
              </a:spcBef>
              <a:buNone/>
            </a:pPr>
            <a:endParaRPr lang="pt-BR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366" y="214290"/>
            <a:ext cx="8229600" cy="71438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rgbClr val="BD0000"/>
                </a:solidFill>
              </a:rPr>
              <a:t>                              </a:t>
            </a:r>
            <a:r>
              <a:rPr lang="pt-BR" sz="4000" b="1" dirty="0" smtClean="0">
                <a:solidFill>
                  <a:srgbClr val="BD0000"/>
                </a:solidFill>
              </a:rPr>
              <a:t>Objetivos</a:t>
            </a:r>
            <a:endParaRPr lang="pt-BR" sz="4000" b="1" dirty="0">
              <a:solidFill>
                <a:srgbClr val="BD00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00174"/>
            <a:ext cx="8072494" cy="2786082"/>
          </a:xfrm>
        </p:spPr>
        <p:txBody>
          <a:bodyPr>
            <a:noAutofit/>
          </a:bodyPr>
          <a:lstStyle/>
          <a:p>
            <a:pPr marL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pt-BR" sz="2600" b="1" dirty="0" smtClean="0"/>
              <a:t>Objetivo Geral: </a:t>
            </a:r>
          </a:p>
          <a:p>
            <a:pPr marL="0" algn="just">
              <a:spcBef>
                <a:spcPts val="600"/>
              </a:spcBef>
              <a:buNone/>
            </a:pPr>
            <a:r>
              <a:rPr lang="pt-BR" sz="2600" dirty="0" smtClean="0"/>
              <a:t>Melhorar a atenção à saúde bucal das gestantes da UBS Dra </a:t>
            </a:r>
            <a:r>
              <a:rPr lang="pt-BR" sz="2600" dirty="0" err="1" smtClean="0"/>
              <a:t>Lucilene</a:t>
            </a:r>
            <a:r>
              <a:rPr lang="pt-BR" sz="2600" dirty="0" smtClean="0"/>
              <a:t> M. </a:t>
            </a:r>
            <a:r>
              <a:rPr lang="pt-BR" sz="2600" dirty="0" err="1" smtClean="0"/>
              <a:t>Melin</a:t>
            </a:r>
            <a:endParaRPr lang="pt-BR" sz="2600" dirty="0" smtClean="0"/>
          </a:p>
          <a:p>
            <a:pPr algn="just">
              <a:lnSpc>
                <a:spcPct val="150000"/>
              </a:lnSpc>
              <a:buNone/>
            </a:pPr>
            <a:endParaRPr lang="pt-BR" sz="2600" dirty="0" smtClean="0"/>
          </a:p>
          <a:p>
            <a:pPr>
              <a:lnSpc>
                <a:spcPct val="150000"/>
              </a:lnSpc>
              <a:buNone/>
            </a:pPr>
            <a:endParaRPr lang="pt-BR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366" y="214290"/>
            <a:ext cx="8229600" cy="71438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rgbClr val="BD0000"/>
                </a:solidFill>
              </a:rPr>
              <a:t>                              </a:t>
            </a:r>
            <a:r>
              <a:rPr lang="pt-BR" sz="4000" b="1" dirty="0" smtClean="0">
                <a:solidFill>
                  <a:srgbClr val="BD0000"/>
                </a:solidFill>
              </a:rPr>
              <a:t>Objetivos</a:t>
            </a:r>
            <a:endParaRPr lang="pt-BR" sz="4000" b="1" dirty="0">
              <a:solidFill>
                <a:srgbClr val="BD00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57298"/>
            <a:ext cx="8072494" cy="5143536"/>
          </a:xfrm>
        </p:spPr>
        <p:txBody>
          <a:bodyPr>
            <a:noAutofit/>
          </a:bodyPr>
          <a:lstStyle/>
          <a:p>
            <a:pPr marL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pt-BR" sz="2600" b="1" dirty="0" smtClean="0"/>
              <a:t>Objetivos Específicos:</a:t>
            </a:r>
          </a:p>
          <a:p>
            <a:pPr marL="0" indent="-514350" algn="just">
              <a:lnSpc>
                <a:spcPts val="38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t-BR" sz="2600" dirty="0" smtClean="0"/>
              <a:t> Ampliar a cobertura da atenção à saúde bucal</a:t>
            </a:r>
          </a:p>
          <a:p>
            <a:pPr marL="0" indent="-514350" algn="just">
              <a:lnSpc>
                <a:spcPts val="38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t-BR" sz="2600" dirty="0" smtClean="0"/>
              <a:t> Mapear as gestantes da área de abrangência quanto ao grupo de risco</a:t>
            </a:r>
          </a:p>
          <a:p>
            <a:pPr marL="0" indent="-514350" algn="just">
              <a:lnSpc>
                <a:spcPts val="3800"/>
              </a:lnSpc>
              <a:spcBef>
                <a:spcPts val="400"/>
              </a:spcBef>
              <a:buFont typeface="+mj-lt"/>
              <a:buAutoNum type="arabicPeriod"/>
            </a:pPr>
            <a:r>
              <a:rPr lang="pt-BR" sz="2600" dirty="0" smtClean="0"/>
              <a:t> Melhorar a qualidade do atendimento odontológico</a:t>
            </a:r>
          </a:p>
          <a:p>
            <a:pPr marL="0" indent="-514350" algn="just">
              <a:lnSpc>
                <a:spcPts val="3800"/>
              </a:lnSpc>
              <a:spcBef>
                <a:spcPts val="400"/>
              </a:spcBef>
              <a:buFont typeface="+mj-lt"/>
              <a:buAutoNum type="arabicPeriod"/>
            </a:pPr>
            <a:r>
              <a:rPr lang="pt-BR" sz="2600" dirty="0" smtClean="0"/>
              <a:t> Melhorar a adesão ao atendimento odontológico</a:t>
            </a:r>
          </a:p>
          <a:p>
            <a:pPr marL="0" indent="-514350" algn="just">
              <a:lnSpc>
                <a:spcPts val="3800"/>
              </a:lnSpc>
              <a:spcBef>
                <a:spcPts val="400"/>
              </a:spcBef>
              <a:buFont typeface="+mj-lt"/>
              <a:buAutoNum type="arabicPeriod"/>
            </a:pPr>
            <a:r>
              <a:rPr lang="pt-BR" sz="2600" dirty="0" smtClean="0"/>
              <a:t> Melhorar o registro das informações</a:t>
            </a:r>
          </a:p>
          <a:p>
            <a:pPr marL="0" indent="-514350" algn="just">
              <a:lnSpc>
                <a:spcPts val="3800"/>
              </a:lnSpc>
              <a:spcBef>
                <a:spcPts val="400"/>
              </a:spcBef>
              <a:buFont typeface="+mj-lt"/>
              <a:buAutoNum type="arabicPeriod"/>
            </a:pPr>
            <a:r>
              <a:rPr lang="pt-BR" sz="2600" dirty="0" smtClean="0"/>
              <a:t> Promover a saúde bucal das gestantes</a:t>
            </a:r>
          </a:p>
          <a:p>
            <a:pPr algn="just">
              <a:buNone/>
            </a:pPr>
            <a:endParaRPr lang="pt-BR" sz="2600" dirty="0" smtClean="0"/>
          </a:p>
          <a:p>
            <a:pPr>
              <a:buNone/>
            </a:pPr>
            <a:endParaRPr lang="pt-BR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366" y="214290"/>
            <a:ext cx="8229600" cy="71438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rgbClr val="BD0000"/>
                </a:solidFill>
              </a:rPr>
              <a:t>                                 </a:t>
            </a:r>
            <a:r>
              <a:rPr lang="pt-BR" sz="4000" b="1" dirty="0" smtClean="0">
                <a:solidFill>
                  <a:srgbClr val="BD0000"/>
                </a:solidFill>
              </a:rPr>
              <a:t>Metas</a:t>
            </a:r>
            <a:endParaRPr lang="pt-BR" sz="4000" b="1" dirty="0">
              <a:solidFill>
                <a:srgbClr val="BD0000"/>
              </a:solidFill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643050"/>
            <a:ext cx="8215370" cy="3857652"/>
          </a:xfrm>
        </p:spPr>
        <p:txBody>
          <a:bodyPr>
            <a:noAutofit/>
          </a:bodyPr>
          <a:lstStyle/>
          <a:p>
            <a:pPr marL="514350" indent="-514350" algn="just">
              <a:spcBef>
                <a:spcPts val="1800"/>
              </a:spcBef>
              <a:buFont typeface="+mj-lt"/>
              <a:buAutoNum type="arabicPeriod"/>
            </a:pPr>
            <a:r>
              <a:rPr lang="pt-BR" sz="2600" dirty="0" smtClean="0"/>
              <a:t>Ampliar a cobertura da primeira consulta odontológica em 50% das gestantes e </a:t>
            </a:r>
            <a:r>
              <a:rPr lang="pt-BR" sz="2600" dirty="0" err="1" smtClean="0"/>
              <a:t>puérperas</a:t>
            </a:r>
            <a:r>
              <a:rPr lang="pt-BR" sz="2600" dirty="0" smtClean="0"/>
              <a:t> cadastradas</a:t>
            </a:r>
          </a:p>
          <a:p>
            <a:pPr marL="514350" indent="-514350" algn="just">
              <a:spcBef>
                <a:spcPts val="1800"/>
              </a:spcBef>
              <a:buFont typeface="+mj-lt"/>
              <a:buAutoNum type="arabicPeriod"/>
            </a:pPr>
            <a:r>
              <a:rPr lang="pt-BR" sz="2600" dirty="0" smtClean="0">
                <a:cs typeface="Arial" pitchFamily="34" charset="0"/>
              </a:rPr>
              <a:t>Classificar 100% das gestantes e </a:t>
            </a:r>
            <a:r>
              <a:rPr lang="pt-BR" sz="2600" dirty="0" err="1" smtClean="0">
                <a:cs typeface="Arial" pitchFamily="34" charset="0"/>
              </a:rPr>
              <a:t>puérperas</a:t>
            </a:r>
            <a:r>
              <a:rPr lang="pt-BR" sz="2600" dirty="0" smtClean="0">
                <a:cs typeface="Arial" pitchFamily="34" charset="0"/>
              </a:rPr>
              <a:t>, que receberam exame clínico, quanto ao grupo de risco</a:t>
            </a:r>
            <a:endParaRPr lang="pt-BR" sz="2600" dirty="0" smtClean="0"/>
          </a:p>
          <a:p>
            <a:pPr marL="514350" indent="-514350" algn="just">
              <a:spcBef>
                <a:spcPts val="1800"/>
              </a:spcBef>
              <a:buFont typeface="+mj-lt"/>
              <a:buAutoNum type="arabicPeriod"/>
            </a:pPr>
            <a:r>
              <a:rPr lang="pt-BR" sz="2600" dirty="0" smtClean="0"/>
              <a:t>Garantir tratamento odontológico concluído para 50% das gestantes que receberam exame clínico</a:t>
            </a:r>
          </a:p>
          <a:p>
            <a:pPr marL="514350" indent="-514350" algn="just">
              <a:spcBef>
                <a:spcPts val="1800"/>
              </a:spcBef>
              <a:buFont typeface="+mj-lt"/>
              <a:buAutoNum type="arabicPeriod"/>
            </a:pPr>
            <a:r>
              <a:rPr lang="pt-BR" sz="2600" dirty="0" smtClean="0"/>
              <a:t>Realizar busca ativa em 30% das gestantes faltosas às consultas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366" y="214290"/>
            <a:ext cx="8229600" cy="71438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rgbClr val="BD0000"/>
                </a:solidFill>
              </a:rPr>
              <a:t>                                 </a:t>
            </a:r>
            <a:r>
              <a:rPr lang="pt-BR" sz="4000" b="1" dirty="0" smtClean="0">
                <a:solidFill>
                  <a:srgbClr val="BD0000"/>
                </a:solidFill>
              </a:rPr>
              <a:t>Metas </a:t>
            </a:r>
            <a:endParaRPr lang="pt-BR" sz="4000" b="1" dirty="0">
              <a:solidFill>
                <a:srgbClr val="BD0000"/>
              </a:solidFill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500174"/>
            <a:ext cx="8358246" cy="2357454"/>
          </a:xfrm>
        </p:spPr>
        <p:txBody>
          <a:bodyPr>
            <a:noAutofit/>
          </a:bodyPr>
          <a:lstStyle/>
          <a:p>
            <a:pPr marL="514350" indent="-514350" algn="just">
              <a:spcBef>
                <a:spcPts val="1800"/>
              </a:spcBef>
              <a:buFont typeface="+mj-lt"/>
              <a:buAutoNum type="arabicPeriod" startAt="5"/>
            </a:pPr>
            <a:r>
              <a:rPr lang="pt-BR" sz="2600" dirty="0" smtClean="0">
                <a:cs typeface="Arial" pitchFamily="34" charset="0"/>
              </a:rPr>
              <a:t>Manter registro atualizado em ficha específica de 100%   das gestantes</a:t>
            </a:r>
          </a:p>
          <a:p>
            <a:pPr marL="514350" indent="-514350" algn="just">
              <a:spcBef>
                <a:spcPts val="1800"/>
              </a:spcBef>
              <a:buFont typeface="+mj-lt"/>
              <a:buAutoNum type="arabicPeriod" startAt="5"/>
            </a:pPr>
            <a:r>
              <a:rPr lang="pt-BR" sz="2600" dirty="0" smtClean="0">
                <a:cs typeface="Arial" pitchFamily="34" charset="0"/>
              </a:rPr>
              <a:t>Dar orientação individual a 100% das gestantes e </a:t>
            </a:r>
            <a:r>
              <a:rPr lang="pt-BR" sz="2600" dirty="0" err="1" smtClean="0">
                <a:cs typeface="Arial" pitchFamily="34" charset="0"/>
              </a:rPr>
              <a:t>puérperas</a:t>
            </a:r>
            <a:r>
              <a:rPr lang="pt-BR" sz="2600" dirty="0" smtClean="0">
                <a:cs typeface="Arial" pitchFamily="34" charset="0"/>
              </a:rPr>
              <a:t>, que receberam exame clínico, quanto a sua higiene bucal e prevenção de cárie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 startAt="5"/>
            </a:pPr>
            <a:r>
              <a:rPr lang="pt-BR" sz="2600" dirty="0" smtClean="0">
                <a:cs typeface="Arial" pitchFamily="34" charset="0"/>
              </a:rPr>
              <a:t>Ofertar ações de saúde</a:t>
            </a:r>
          </a:p>
          <a:p>
            <a:pPr marL="514350" indent="-514350">
              <a:lnSpc>
                <a:spcPts val="1800"/>
              </a:lnSpc>
              <a:spcBef>
                <a:spcPts val="1800"/>
              </a:spcBef>
              <a:buNone/>
            </a:pPr>
            <a:r>
              <a:rPr lang="pt-BR" sz="2600" dirty="0" smtClean="0">
                <a:cs typeface="Arial" pitchFamily="34" charset="0"/>
              </a:rPr>
              <a:t>       coletiva, através do grupo </a:t>
            </a:r>
          </a:p>
          <a:p>
            <a:pPr marL="514350" indent="-514350">
              <a:lnSpc>
                <a:spcPts val="1800"/>
              </a:lnSpc>
              <a:spcBef>
                <a:spcPts val="1800"/>
              </a:spcBef>
              <a:buNone/>
            </a:pPr>
            <a:r>
              <a:rPr lang="pt-BR" sz="2600" dirty="0" smtClean="0">
                <a:cs typeface="Arial" pitchFamily="34" charset="0"/>
              </a:rPr>
              <a:t>       de gestantes a 70% das</a:t>
            </a:r>
          </a:p>
          <a:p>
            <a:pPr marL="514350" indent="-514350">
              <a:lnSpc>
                <a:spcPts val="1800"/>
              </a:lnSpc>
              <a:spcBef>
                <a:spcPts val="1800"/>
              </a:spcBef>
              <a:buNone/>
            </a:pPr>
            <a:r>
              <a:rPr lang="pt-BR" sz="2600" dirty="0" smtClean="0">
                <a:cs typeface="Arial" pitchFamily="34" charset="0"/>
              </a:rPr>
              <a:t>       gestantes e </a:t>
            </a:r>
            <a:r>
              <a:rPr lang="pt-BR" sz="2600" dirty="0" err="1" smtClean="0">
                <a:cs typeface="Arial" pitchFamily="34" charset="0"/>
              </a:rPr>
              <a:t>puérperas</a:t>
            </a:r>
            <a:endParaRPr lang="pt-BR" sz="2600" dirty="0" smtClean="0">
              <a:cs typeface="Arial" pitchFamily="34" charset="0"/>
            </a:endParaRPr>
          </a:p>
          <a:p>
            <a:pPr marL="514350" indent="-514350">
              <a:lnSpc>
                <a:spcPts val="1800"/>
              </a:lnSpc>
              <a:spcBef>
                <a:spcPts val="1800"/>
              </a:spcBef>
              <a:buNone/>
            </a:pPr>
            <a:r>
              <a:rPr lang="pt-BR" sz="2600" dirty="0" smtClean="0">
                <a:cs typeface="Arial" pitchFamily="34" charset="0"/>
              </a:rPr>
              <a:t>       cadastradas</a:t>
            </a:r>
          </a:p>
          <a:p>
            <a:pPr marL="514350" indent="-514350">
              <a:lnSpc>
                <a:spcPts val="1600"/>
              </a:lnSpc>
              <a:spcBef>
                <a:spcPts val="1800"/>
              </a:spcBef>
              <a:buNone/>
            </a:pPr>
            <a:r>
              <a:rPr lang="pt-BR" sz="2600" dirty="0" smtClean="0">
                <a:cs typeface="Arial" pitchFamily="34" charset="0"/>
              </a:rPr>
              <a:t>       </a:t>
            </a:r>
            <a:endParaRPr lang="pt-BR" sz="2600" dirty="0" smtClean="0"/>
          </a:p>
          <a:p>
            <a:pPr marL="514350" indent="-514350" algn="just">
              <a:spcBef>
                <a:spcPts val="1800"/>
              </a:spcBef>
              <a:buNone/>
            </a:pPr>
            <a:endParaRPr lang="pt-BR" sz="2600" dirty="0" smtClean="0"/>
          </a:p>
          <a:p>
            <a:pPr marL="457200" indent="-457200" algn="just">
              <a:spcBef>
                <a:spcPts val="1800"/>
              </a:spcBef>
              <a:buFont typeface="+mj-lt"/>
              <a:buAutoNum type="arabicPeriod" startAt="5"/>
            </a:pPr>
            <a:endParaRPr lang="pt-BR" sz="2600" dirty="0" smtClean="0"/>
          </a:p>
        </p:txBody>
      </p:sp>
      <p:pic>
        <p:nvPicPr>
          <p:cNvPr id="4" name="Imagem 3" descr="Foto0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857628"/>
            <a:ext cx="3714776" cy="2571768"/>
          </a:xfrm>
          <a:prstGeom prst="rect">
            <a:avLst/>
          </a:prstGeom>
          <a:noFill/>
          <a:ln>
            <a:solidFill>
              <a:srgbClr val="A4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1102</Words>
  <Application>Microsoft Office PowerPoint</Application>
  <PresentationFormat>Apresentação na tela (4:3)</PresentationFormat>
  <Paragraphs>217</Paragraphs>
  <Slides>26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 Universidade Federal de Pelotas </vt:lpstr>
      <vt:lpstr>                             Introdução</vt:lpstr>
      <vt:lpstr>                          Introdução</vt:lpstr>
      <vt:lpstr>                          Introdução</vt:lpstr>
      <vt:lpstr>                              Introdução</vt:lpstr>
      <vt:lpstr>                              Objetivos</vt:lpstr>
      <vt:lpstr>                              Objetivos</vt:lpstr>
      <vt:lpstr>                                 Metas</vt:lpstr>
      <vt:lpstr>                                 Metas </vt:lpstr>
      <vt:lpstr>                           Metodologia</vt:lpstr>
      <vt:lpstr>                           Metodologia</vt:lpstr>
      <vt:lpstr>                        Metodologia</vt:lpstr>
      <vt:lpstr>                               Resultados</vt:lpstr>
      <vt:lpstr>                               Resultados</vt:lpstr>
      <vt:lpstr>                               Resultados </vt:lpstr>
      <vt:lpstr>                         Resultados</vt:lpstr>
      <vt:lpstr>                              Resultados</vt:lpstr>
      <vt:lpstr>                              Resultados</vt:lpstr>
      <vt:lpstr>                         Resultados</vt:lpstr>
      <vt:lpstr>                               Resultados</vt:lpstr>
      <vt:lpstr>                         Resultados</vt:lpstr>
      <vt:lpstr>                               Resultados</vt:lpstr>
      <vt:lpstr>                             Discussão</vt:lpstr>
      <vt:lpstr>                          Discussão</vt:lpstr>
      <vt:lpstr>                         Reflexão crítica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ESPECIALIZAÇÃO SAÚDE DA FAMÍLIA Universidade Fe de Pelotas</dc:title>
  <dc:creator>Ana</dc:creator>
  <cp:lastModifiedBy>Ana</cp:lastModifiedBy>
  <cp:revision>225</cp:revision>
  <dcterms:created xsi:type="dcterms:W3CDTF">2013-08-22T20:36:10Z</dcterms:created>
  <dcterms:modified xsi:type="dcterms:W3CDTF">2013-09-13T23:57:30Z</dcterms:modified>
</cp:coreProperties>
</file>