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2" r:id="rId1"/>
  </p:sldMasterIdLst>
  <p:sldIdLst>
    <p:sldId id="256" r:id="rId2"/>
    <p:sldId id="269" r:id="rId3"/>
    <p:sldId id="259" r:id="rId4"/>
    <p:sldId id="257" r:id="rId5"/>
    <p:sldId id="260" r:id="rId6"/>
    <p:sldId id="263" r:id="rId7"/>
    <p:sldId id="302" r:id="rId8"/>
    <p:sldId id="303" r:id="rId9"/>
    <p:sldId id="264" r:id="rId10"/>
    <p:sldId id="265" r:id="rId11"/>
    <p:sldId id="266" r:id="rId12"/>
    <p:sldId id="286" r:id="rId13"/>
    <p:sldId id="268" r:id="rId14"/>
    <p:sldId id="287" r:id="rId15"/>
    <p:sldId id="270" r:id="rId16"/>
    <p:sldId id="271" r:id="rId17"/>
    <p:sldId id="272" r:id="rId18"/>
    <p:sldId id="288" r:id="rId19"/>
    <p:sldId id="274" r:id="rId20"/>
    <p:sldId id="289" r:id="rId21"/>
    <p:sldId id="275" r:id="rId22"/>
    <p:sldId id="290" r:id="rId23"/>
    <p:sldId id="276" r:id="rId24"/>
    <p:sldId id="291" r:id="rId25"/>
    <p:sldId id="277" r:id="rId26"/>
    <p:sldId id="292" r:id="rId27"/>
    <p:sldId id="279" r:id="rId28"/>
    <p:sldId id="293" r:id="rId29"/>
    <p:sldId id="280" r:id="rId30"/>
    <p:sldId id="281" r:id="rId31"/>
    <p:sldId id="294" r:id="rId32"/>
    <p:sldId id="282" r:id="rId33"/>
    <p:sldId id="295" r:id="rId34"/>
    <p:sldId id="283" r:id="rId35"/>
    <p:sldId id="297" r:id="rId36"/>
    <p:sldId id="285" r:id="rId37"/>
    <p:sldId id="296" r:id="rId38"/>
    <p:sldId id="298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299" r:id="rId52"/>
    <p:sldId id="304" r:id="rId53"/>
    <p:sldId id="305" r:id="rId54"/>
    <p:sldId id="306" r:id="rId55"/>
    <p:sldId id="300" r:id="rId56"/>
    <p:sldId id="301" r:id="rId5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Luisa Aleixo" initials="ALA" lastIdx="1" clrIdx="0">
    <p:extLst>
      <p:ext uri="{19B8F6BF-5375-455C-9EA6-DF929625EA0E}">
        <p15:presenceInfo xmlns:p15="http://schemas.microsoft.com/office/powerpoint/2012/main" userId="Ana Luisa Aleix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uisa\Downloads\planilha%20coleta%20dados%20final%20071114(1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uisa\Downloads\planilha%20coleta%20dados%20final%20071114(1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uisa\Downloads\planilha%20coleta%20dados%20final%20071114(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uisa\Downloads\planilha%20coleta%20dados%20final%20071114(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uisa\Downloads\planilha%20coleta%20dados%20final%20071114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uisa\Downloads\planilha%20coleta%20dados%20final%20071114(1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uisa\Downloads\planilha%20coleta%20dados%20final%20071114(1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uisa\Downloads\planilha%20coleta%20dados%20final%20071114(1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uisa\Downloads\planilha%20coleta%20dados%20final%20071114(1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uisa\Downloads\planilha%20coleta%20dados%20final%20071114(1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uisa\Downloads\planilha%20coleta%20dados%20final%20071114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5933925322453457E-2"/>
          <c:y val="0.12027423402502541"/>
          <c:w val="0.92372485755235134"/>
          <c:h val="0.804288217837013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coleta dados final 071114(1).xls]Indicadores'!$C$15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'[planilha coleta dados final 071114(1).xls]Indicadores'!$D$14:$F$14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dados final 071114(1).xls]Indicadores'!$D$15:$F$15</c:f>
              <c:numCache>
                <c:formatCode>0.0%</c:formatCode>
                <c:ptCount val="3"/>
                <c:pt idx="0">
                  <c:v>0.7931034482758621</c:v>
                </c:pt>
                <c:pt idx="1">
                  <c:v>0.58620689655172409</c:v>
                </c:pt>
                <c:pt idx="2">
                  <c:v>0.7010309278350515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445112"/>
        <c:axId val="166452560"/>
      </c:barChart>
      <c:catAx>
        <c:axId val="166445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6452560"/>
        <c:crosses val="autoZero"/>
        <c:auto val="1"/>
        <c:lblAlgn val="ctr"/>
        <c:lblOffset val="100"/>
        <c:noMultiLvlLbl val="0"/>
      </c:catAx>
      <c:valAx>
        <c:axId val="16645256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664451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Indicadores!$C$63</c:f>
              <c:strCache>
                <c:ptCount val="1"/>
                <c:pt idx="0">
                  <c:v>Proporção de mulheres entre 25 e 64 anos que receberam orientação sobre DSTs e fatores de risco para câncer de colo de útero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Indicadores!$D$62:$F$62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Indicadores!$D$63:$F$63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085144"/>
        <c:axId val="234086712"/>
      </c:barChart>
      <c:catAx>
        <c:axId val="234085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4086712"/>
        <c:crosses val="autoZero"/>
        <c:auto val="1"/>
        <c:lblAlgn val="ctr"/>
        <c:lblOffset val="100"/>
        <c:noMultiLvlLbl val="0"/>
      </c:catAx>
      <c:valAx>
        <c:axId val="2340867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40851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03117183074678"/>
          <c:y val="0.24401871118506704"/>
          <c:w val="0.85611485729926096"/>
          <c:h val="0.62679316010281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coleta dados final 071114(1).xls]Indicadores'!$C$69</c:f>
              <c:strCache>
                <c:ptCount val="1"/>
                <c:pt idx="0">
                  <c:v>Proporção de mulheres entre 50 e 69 anos que receberam orientação sobre DSTs e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'[planilha coleta dados final 071114(1).xls]Indicadores'!$D$68:$F$68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dados final 071114(1).xls]Indicadores'!$D$69:$F$69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086320"/>
        <c:axId val="233776824"/>
      </c:barChart>
      <c:catAx>
        <c:axId val="23408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776824"/>
        <c:crosses val="autoZero"/>
        <c:auto val="1"/>
        <c:lblAlgn val="ctr"/>
        <c:lblOffset val="100"/>
        <c:noMultiLvlLbl val="0"/>
      </c:catAx>
      <c:valAx>
        <c:axId val="2337768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40863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4993354783424145"/>
          <c:y val="3.240739644386557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coleta dados final 071114(1).xls]Indicadores'!$C$21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'[planilha coleta dados final 071114(1).xls]Indicadores'!$D$20:$F$20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dados final 071114(1).xls]Indicadores'!$D$21:$F$21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0.66666666666666663</c:v>
                </c:pt>
                <c:pt idx="2">
                  <c:v>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782088"/>
        <c:axId val="230787576"/>
      </c:barChart>
      <c:catAx>
        <c:axId val="230782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787576"/>
        <c:crosses val="autoZero"/>
        <c:auto val="1"/>
        <c:lblAlgn val="ctr"/>
        <c:lblOffset val="100"/>
        <c:noMultiLvlLbl val="0"/>
      </c:catAx>
      <c:valAx>
        <c:axId val="2307875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7820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coleta dados final 071114(1).xls]Indicadores'!$C$27</c:f>
              <c:strCache>
                <c:ptCount val="1"/>
                <c:pt idx="0">
                  <c:v>Proporção de mulheres com mamografia alterada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'[planilha coleta dados final 071114(1).xls]Indicadores'!$D$26:$F$26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dados final 071114(1).xls]Indicadores'!$D$27:$F$27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788360"/>
        <c:axId val="230780912"/>
      </c:barChart>
      <c:catAx>
        <c:axId val="230788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780912"/>
        <c:crosses val="autoZero"/>
        <c:auto val="1"/>
        <c:lblAlgn val="ctr"/>
        <c:lblOffset val="100"/>
        <c:noMultiLvlLbl val="0"/>
      </c:catAx>
      <c:valAx>
        <c:axId val="23078091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7883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165041927572053"/>
          <c:y val="0.27567622138187825"/>
          <c:w val="0.85436842576203531"/>
          <c:h val="0.578379523291391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coleta dados final 071114(1).xls]Indicadores'!$C$32</c:f>
              <c:strCache>
                <c:ptCount val="1"/>
                <c:pt idx="0">
                  <c:v>Proporção de mulheres que não retornaram para resultado de exame citopatológico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'[planilha coleta dados final 071114(1).xls]Indicadores'!$D$31:$F$31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dados final 071114(1).xls]Indicadores'!$D$32:$F$32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781304"/>
        <c:axId val="187508848"/>
      </c:barChart>
      <c:catAx>
        <c:axId val="230781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7508848"/>
        <c:crosses val="autoZero"/>
        <c:auto val="1"/>
        <c:lblAlgn val="ctr"/>
        <c:lblOffset val="100"/>
        <c:noMultiLvlLbl val="0"/>
      </c:catAx>
      <c:valAx>
        <c:axId val="1875088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07813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coleta dados final 071114(1).xls]Indicadores'!$C$37</c:f>
              <c:strCache>
                <c:ptCount val="1"/>
                <c:pt idx="0">
                  <c:v>Proporção de mulheres que não retornaram para resultado de mamografia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'[planilha coleta dados final 071114(1).xls]Indicadores'!$D$36:$F$36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dados final 071114(1).xls]Indicadores'!$D$37:$F$37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916880"/>
        <c:axId val="233915312"/>
      </c:barChart>
      <c:catAx>
        <c:axId val="23391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915312"/>
        <c:crosses val="autoZero"/>
        <c:auto val="1"/>
        <c:lblAlgn val="ctr"/>
        <c:lblOffset val="100"/>
        <c:noMultiLvlLbl val="0"/>
      </c:catAx>
      <c:valAx>
        <c:axId val="23391531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9168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Indicadores!$D$42:$F$42</c:f>
              <c:numCache>
                <c:formatCode>0.0%</c:formatCode>
                <c:ptCount val="3"/>
                <c:pt idx="0">
                  <c:v>0.58620689655172409</c:v>
                </c:pt>
                <c:pt idx="1">
                  <c:v>0.46666666666666667</c:v>
                </c:pt>
                <c:pt idx="2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916096"/>
        <c:axId val="233917664"/>
      </c:barChart>
      <c:catAx>
        <c:axId val="23391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917664"/>
        <c:crosses val="autoZero"/>
        <c:auto val="1"/>
        <c:lblAlgn val="ctr"/>
        <c:lblOffset val="100"/>
        <c:noMultiLvlLbl val="0"/>
      </c:catAx>
      <c:valAx>
        <c:axId val="2339176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9160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302201132703507"/>
          <c:y val="0.19047643652400137"/>
          <c:w val="0.85257908544524286"/>
          <c:h val="0.67195853995967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coleta dados final 071114(1).xls]Indicadores'!$C$47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'[planilha coleta dados final 071114(1).xls]Indicadores'!$D$46:$F$46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dados final 071114(1).xls]Indicadores'!$D$47:$F$47</c:f>
              <c:numCache>
                <c:formatCode>0.0%</c:formatCode>
                <c:ptCount val="3"/>
                <c:pt idx="0">
                  <c:v>0.33333333333333331</c:v>
                </c:pt>
                <c:pt idx="1">
                  <c:v>0.3</c:v>
                </c:pt>
                <c:pt idx="2">
                  <c:v>0.46153846153846156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915704"/>
        <c:axId val="233914136"/>
      </c:barChart>
      <c:catAx>
        <c:axId val="233915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914136"/>
        <c:crosses val="autoZero"/>
        <c:auto val="1"/>
        <c:lblAlgn val="ctr"/>
        <c:lblOffset val="100"/>
        <c:noMultiLvlLbl val="0"/>
      </c:catAx>
      <c:valAx>
        <c:axId val="2339141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9157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442772170917664"/>
          <c:y val="0.25640961435893839"/>
          <c:w val="0.8507452353160524"/>
          <c:h val="0.60512668988709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Indicadores!$D$51:$F$51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Indicadores!$D$52:$F$52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914528"/>
        <c:axId val="234083576"/>
      </c:barChart>
      <c:catAx>
        <c:axId val="23391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4083576"/>
        <c:crosses val="autoZero"/>
        <c:auto val="1"/>
        <c:lblAlgn val="ctr"/>
        <c:lblOffset val="100"/>
        <c:noMultiLvlLbl val="0"/>
      </c:catAx>
      <c:valAx>
        <c:axId val="2340835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39145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coleta dados final 071114(1).xls]Indicadores'!$C$57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'[planilha coleta dados final 071114(1).xls]Indicadores'!$D$56:$F$56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dados final 071114(1).xls]Indicadores'!$D$57:$F$57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085536"/>
        <c:axId val="234084360"/>
      </c:barChart>
      <c:catAx>
        <c:axId val="23408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4084360"/>
        <c:crosses val="autoZero"/>
        <c:auto val="1"/>
        <c:lblAlgn val="ctr"/>
        <c:lblOffset val="100"/>
        <c:noMultiLvlLbl val="0"/>
      </c:catAx>
      <c:valAx>
        <c:axId val="2340843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40855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68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72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5043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726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963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510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008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16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77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09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87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95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3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36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09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72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EE4E-5478-4C19-AD19-99C509B35862}" type="datetimeFigureOut">
              <a:rPr lang="pt-BR" smtClean="0"/>
              <a:t>21/01/2015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0AA3709-CD84-4887-BF60-7B7A0401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32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  <p:sldLayoutId id="2147484074" r:id="rId12"/>
    <p:sldLayoutId id="2147484075" r:id="rId13"/>
    <p:sldLayoutId id="2147484076" r:id="rId14"/>
    <p:sldLayoutId id="2147484077" r:id="rId15"/>
    <p:sldLayoutId id="21474840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a.gov.br/estimativa/201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2521" y="772733"/>
            <a:ext cx="7766936" cy="392805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</a:rPr>
              <a:t>Universidade Aberta do SUS – UNASUS</a:t>
            </a:r>
            <a:br>
              <a:rPr lang="pt-BR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</a:rPr>
              <a:t>Universidade Federal de Pelotas </a:t>
            </a:r>
            <a:br>
              <a:rPr lang="pt-BR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</a:rPr>
              <a:t>Especialização em Saúde da Família</a:t>
            </a:r>
            <a:br>
              <a:rPr lang="pt-BR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</a:rPr>
              <a:t>Modalidade à distância</a:t>
            </a:r>
            <a:br>
              <a:rPr lang="pt-BR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bg1">
                    <a:lumMod val="50000"/>
                  </a:schemeClr>
                </a:solidFill>
              </a:rPr>
              <a:t>Turma 6</a:t>
            </a: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600" dirty="0" smtClean="0"/>
              <a:t>Qualificação </a:t>
            </a:r>
            <a:r>
              <a:rPr lang="pt-BR" sz="3600" dirty="0"/>
              <a:t>da Atenção à Detecção Precoce do Câncer de Mama e do Colo do Útero na USF/ESF Querência, Rio Grande/RS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94409" y="4700789"/>
            <a:ext cx="7225048" cy="965915"/>
          </a:xfrm>
        </p:spPr>
        <p:txBody>
          <a:bodyPr>
            <a:normAutofit/>
          </a:bodyPr>
          <a:lstStyle/>
          <a:p>
            <a:r>
              <a:rPr lang="pt-BR" sz="2000" dirty="0" smtClean="0"/>
              <a:t>Aluna: Ana Luisa </a:t>
            </a:r>
            <a:r>
              <a:rPr lang="pt-BR" sz="2000" dirty="0" err="1" smtClean="0"/>
              <a:t>Berrutti</a:t>
            </a:r>
            <a:r>
              <a:rPr lang="pt-BR" sz="2000" dirty="0" smtClean="0"/>
              <a:t> Aleixo</a:t>
            </a:r>
          </a:p>
          <a:p>
            <a:r>
              <a:rPr lang="pt-BR" sz="2000" dirty="0" smtClean="0"/>
              <a:t>Orientadora: Denise </a:t>
            </a:r>
            <a:r>
              <a:rPr lang="pt-BR" sz="2000" dirty="0" err="1" smtClean="0"/>
              <a:t>Bermurdez</a:t>
            </a:r>
            <a:r>
              <a:rPr lang="pt-BR" sz="2000" dirty="0" smtClean="0"/>
              <a:t> Pereira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043965" y="6362164"/>
            <a:ext cx="323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Pelotas/2015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Revisão periódica dos registros pela médica</a:t>
            </a:r>
          </a:p>
          <a:p>
            <a:r>
              <a:rPr lang="pt-BR" sz="2400" dirty="0" smtClean="0"/>
              <a:t>Revisão dos resultados dos exames que chegam à Unidade</a:t>
            </a:r>
          </a:p>
          <a:p>
            <a:r>
              <a:rPr lang="pt-BR" sz="2400" dirty="0" smtClean="0"/>
              <a:t>Capacitação da equipe para o atendimento às pacientes</a:t>
            </a:r>
          </a:p>
          <a:p>
            <a:r>
              <a:rPr lang="pt-BR" sz="2400" dirty="0" smtClean="0"/>
              <a:t>Agendamento de consultas para as mulheres que encontram-se dentro das faixas etárias de prevenção</a:t>
            </a:r>
          </a:p>
          <a:p>
            <a:r>
              <a:rPr lang="pt-BR" sz="2400" dirty="0" smtClean="0"/>
              <a:t>Contato com a Associação de Moradores do bairro para apresentação da intervenção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33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800" u="sng" dirty="0"/>
              <a:t>Objetivo </a:t>
            </a:r>
            <a:r>
              <a:rPr lang="pt-BR" sz="2800" u="sng" dirty="0" smtClean="0"/>
              <a:t>1: </a:t>
            </a:r>
            <a:r>
              <a:rPr lang="pt-BR" sz="2800" dirty="0" smtClean="0"/>
              <a:t>Ampliar </a:t>
            </a:r>
            <a:r>
              <a:rPr lang="pt-BR" sz="2800" dirty="0"/>
              <a:t>a cobertura do programa de detecção precoce ao câncer de colo de útero e câncer de mama na </a:t>
            </a:r>
            <a:r>
              <a:rPr lang="pt-BR" sz="2800" dirty="0" smtClean="0"/>
              <a:t>USF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Meta 1: Ampliar a cobertura de detecção precoce do câncer de colo de útero das mulheres na faixa etária entre 25 e 64 anos de idade para 40</a:t>
            </a:r>
            <a:r>
              <a:rPr lang="pt-BR" sz="2800" dirty="0" smtClean="0"/>
              <a:t>%.</a:t>
            </a:r>
          </a:p>
          <a:p>
            <a:r>
              <a:rPr lang="pt-BR" sz="2800" dirty="0" smtClean="0"/>
              <a:t>Resultado: cobertura de 7,5% ao final da intervenção</a:t>
            </a: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6230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0185" y="1930401"/>
            <a:ext cx="6933063" cy="407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Meta </a:t>
            </a:r>
            <a:r>
              <a:rPr lang="pt-BR" sz="2800" dirty="0" smtClean="0"/>
              <a:t>2: </a:t>
            </a:r>
            <a:r>
              <a:rPr lang="pt-BR" sz="2800" dirty="0"/>
              <a:t>Ampliar a cobertura de detecção precoce do câncer de mama das mulheres na faixa etária entre 50 e 69 anos de idade para 55</a:t>
            </a:r>
            <a:r>
              <a:rPr lang="pt-BR" sz="2800" dirty="0" smtClean="0"/>
              <a:t>%.</a:t>
            </a:r>
          </a:p>
          <a:p>
            <a:pPr marL="0" indent="0">
              <a:buNone/>
            </a:pPr>
            <a:endParaRPr lang="pt-BR" sz="2800" dirty="0" smtClean="0"/>
          </a:p>
          <a:p>
            <a:r>
              <a:rPr lang="pt-BR" sz="2800" dirty="0" smtClean="0"/>
              <a:t>Resultado: ao final da intervenção </a:t>
            </a:r>
            <a:r>
              <a:rPr lang="pt-BR" sz="2800" dirty="0"/>
              <a:t>obteve-se uma cobertura de 8,0%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719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</a:p>
        </p:txBody>
      </p:sp>
      <p:pic>
        <p:nvPicPr>
          <p:cNvPr id="5" name="Espaço Reservado para Conteúdo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904643"/>
            <a:ext cx="8428029" cy="400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1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800" u="sng" dirty="0"/>
              <a:t>Objetivo </a:t>
            </a:r>
            <a:r>
              <a:rPr lang="pt-BR" sz="2800" u="sng" dirty="0" smtClean="0"/>
              <a:t>2: </a:t>
            </a:r>
            <a:r>
              <a:rPr lang="pt-BR" sz="2800" dirty="0" smtClean="0"/>
              <a:t>Melhorar </a:t>
            </a:r>
            <a:r>
              <a:rPr lang="pt-BR" sz="2800" dirty="0"/>
              <a:t>a qualidade da atenção às mulheres do programa de detecção precoce ao câncer de colo de útero e câncer de </a:t>
            </a:r>
            <a:r>
              <a:rPr lang="pt-BR" sz="2800" dirty="0" smtClean="0"/>
              <a:t>mama.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Meta 3: Obter 100% de coleta de amostras satisfatórias do exame citopatológico de colo de útero.  </a:t>
            </a:r>
            <a:endParaRPr lang="pt-BR" sz="2800" dirty="0" smtClean="0"/>
          </a:p>
          <a:p>
            <a:r>
              <a:rPr lang="pt-BR" sz="2800" dirty="0" smtClean="0"/>
              <a:t>Resultado: obtivemos 70,1% de coleta de amostras satisfatórias.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19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065447640"/>
              </p:ext>
            </p:extLst>
          </p:nvPr>
        </p:nvGraphicFramePr>
        <p:xfrm>
          <a:off x="677334" y="2160589"/>
          <a:ext cx="8596667" cy="3880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29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u="sng" dirty="0"/>
              <a:t>Objetivo </a:t>
            </a:r>
            <a:r>
              <a:rPr lang="pt-BR" sz="2800" u="sng" dirty="0" smtClean="0"/>
              <a:t>3: </a:t>
            </a:r>
            <a:r>
              <a:rPr lang="pt-BR" sz="2800" dirty="0"/>
              <a:t>Melhorar a adesão das mulheres ao </a:t>
            </a:r>
            <a:r>
              <a:rPr lang="pt-BR" sz="2800" dirty="0" smtClean="0"/>
              <a:t>programa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Meta 4: Identificar 100% das mulheres com exame citopatológico alterado sem acompanhamento pela unidade de </a:t>
            </a:r>
            <a:r>
              <a:rPr lang="pt-BR" sz="2800" dirty="0" smtClean="0"/>
              <a:t>saúde.</a:t>
            </a:r>
          </a:p>
          <a:p>
            <a:r>
              <a:rPr lang="pt-BR" sz="2800" dirty="0" smtClean="0"/>
              <a:t>Resultado: 75% das mulheres com exame alterado não retornaram à USF.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98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173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Meta </a:t>
            </a:r>
            <a:r>
              <a:rPr lang="pt-BR" sz="2800" dirty="0" smtClean="0"/>
              <a:t>5: Identificar </a:t>
            </a:r>
            <a:r>
              <a:rPr lang="pt-BR" sz="2800" dirty="0"/>
              <a:t>100% das mulheres com mamografia alterada sem acompanhamento pela unidade de </a:t>
            </a:r>
            <a:r>
              <a:rPr lang="pt-BR" sz="2800" dirty="0" smtClean="0"/>
              <a:t>saúde.</a:t>
            </a:r>
          </a:p>
          <a:p>
            <a:pPr marL="0" indent="0">
              <a:buNone/>
            </a:pPr>
            <a:endParaRPr lang="pt-BR" sz="2800" dirty="0" smtClean="0"/>
          </a:p>
          <a:p>
            <a:r>
              <a:rPr lang="pt-BR" sz="2800" dirty="0" smtClean="0"/>
              <a:t>Resultado: </a:t>
            </a:r>
            <a:r>
              <a:rPr lang="pt-BR" sz="2800" dirty="0"/>
              <a:t>não foi verificado nenhum resultado alterado durante os 3 meses de intervenção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70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62183"/>
          </a:xfrm>
        </p:spPr>
        <p:txBody>
          <a:bodyPr>
            <a:normAutofit fontScale="85000" lnSpcReduction="10000"/>
          </a:bodyPr>
          <a:lstStyle/>
          <a:p>
            <a:r>
              <a:rPr lang="pt-BR" sz="2800" dirty="0" smtClean="0"/>
              <a:t>O câncer de mama é o tumor mais comum em mulheres; o câncer de colo do útero ocupa a terceira posição entre os mais prevalentes nas mulheres brasileiras.</a:t>
            </a:r>
          </a:p>
          <a:p>
            <a:endParaRPr lang="pt-BR" sz="2800" dirty="0" smtClean="0"/>
          </a:p>
          <a:p>
            <a:r>
              <a:rPr lang="pt-BR" sz="2800" dirty="0" smtClean="0"/>
              <a:t>Possuem bom prognóstico, se detectados precocemente.</a:t>
            </a:r>
          </a:p>
          <a:p>
            <a:endParaRPr lang="pt-BR" sz="2800" dirty="0" smtClean="0"/>
          </a:p>
          <a:p>
            <a:r>
              <a:rPr lang="pt-BR" sz="2800" dirty="0" smtClean="0"/>
              <a:t>Os exames preventivos são de simples realização e estão disponíveis na rede pública.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pPr marL="0" indent="0">
              <a:buNone/>
            </a:pPr>
            <a:r>
              <a:rPr lang="pt-BR" sz="2100" dirty="0" smtClean="0"/>
              <a:t>(BRASIL, 2013)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56848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99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Meta </a:t>
            </a:r>
            <a:r>
              <a:rPr lang="pt-BR" sz="2800" dirty="0" smtClean="0"/>
              <a:t>6: </a:t>
            </a:r>
            <a:r>
              <a:rPr lang="pt-BR" sz="2800" dirty="0"/>
              <a:t>Realizar busca ativa em 100% de mulheres com exame citopatológico alterado sem acompanhamento pela unidade de </a:t>
            </a:r>
            <a:r>
              <a:rPr lang="pt-BR" sz="2800" dirty="0" smtClean="0"/>
              <a:t>saúde.  </a:t>
            </a:r>
          </a:p>
          <a:p>
            <a:pPr marL="0" indent="0">
              <a:buNone/>
            </a:pPr>
            <a:endParaRPr lang="pt-BR" sz="2800" dirty="0" smtClean="0"/>
          </a:p>
          <a:p>
            <a:r>
              <a:rPr lang="pt-BR" sz="2800" dirty="0" smtClean="0"/>
              <a:t>Resultado: realizou-se a busca ativa de 100% das mulheres com exame citopatológico alterado.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06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830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Meta </a:t>
            </a:r>
            <a:r>
              <a:rPr lang="pt-BR" sz="2800" dirty="0" smtClean="0"/>
              <a:t>7: </a:t>
            </a:r>
            <a:r>
              <a:rPr lang="pt-BR" sz="2800" dirty="0"/>
              <a:t>Realizar busca ativa em 100% de mulheres com mamografia alterada sem acompanhamento pela unidade de saúde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sz="2800" dirty="0" smtClean="0"/>
              <a:t>Resultado: </a:t>
            </a:r>
            <a:r>
              <a:rPr lang="pt-BR" sz="2800" dirty="0"/>
              <a:t>Como não foi identificada nenhuma paciente com exame </a:t>
            </a:r>
            <a:r>
              <a:rPr lang="pt-BR" sz="2800" dirty="0" err="1"/>
              <a:t>mamográfico</a:t>
            </a:r>
            <a:r>
              <a:rPr lang="pt-BR" sz="2800" dirty="0"/>
              <a:t> alterado, não foi necessário realizar a busca </a:t>
            </a:r>
            <a:r>
              <a:rPr lang="pt-BR" sz="2800" dirty="0" smtClean="0"/>
              <a:t>ativa.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673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182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u="sng" dirty="0"/>
              <a:t>Objetivo </a:t>
            </a:r>
            <a:r>
              <a:rPr lang="pt-BR" sz="2800" u="sng" dirty="0" smtClean="0"/>
              <a:t>4: </a:t>
            </a:r>
            <a:r>
              <a:rPr lang="pt-BR" sz="2800" dirty="0"/>
              <a:t>Melhorar o registro das informações    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sz="2800" dirty="0"/>
              <a:t>Meta 8: Manter registro da coleta de exame citopatológico de colo de útero em registro específico em 100% das mulheres cadastradas. </a:t>
            </a:r>
            <a:endParaRPr lang="pt-BR" sz="2800" dirty="0" smtClean="0"/>
          </a:p>
          <a:p>
            <a:r>
              <a:rPr lang="pt-BR" sz="2800" dirty="0" smtClean="0"/>
              <a:t>Resultado: registro de coleta do citopatológico de 60% das mulheres cadastradas.</a:t>
            </a: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65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0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Meta </a:t>
            </a:r>
            <a:r>
              <a:rPr lang="pt-BR" sz="2800" dirty="0" smtClean="0"/>
              <a:t>9: Manter </a:t>
            </a:r>
            <a:r>
              <a:rPr lang="pt-BR" sz="2800" dirty="0"/>
              <a:t>registro da realização da mamografia em registro específico em 100% das mulheres cadastradas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 smtClean="0"/>
          </a:p>
          <a:p>
            <a:r>
              <a:rPr lang="pt-BR" sz="2800" dirty="0" smtClean="0"/>
              <a:t>Resultado: obtivemos 46,2% de registro adequado das mamografias das pacientes cadastradas.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9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9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u="sng" dirty="0"/>
              <a:t>Objetivo </a:t>
            </a:r>
            <a:r>
              <a:rPr lang="pt-BR" sz="2800" u="sng" dirty="0" smtClean="0"/>
              <a:t>5: </a:t>
            </a:r>
            <a:r>
              <a:rPr lang="pt-BR" sz="2800" dirty="0"/>
              <a:t>Mapear as mulheres de risco na faixa </a:t>
            </a:r>
            <a:r>
              <a:rPr lang="pt-BR" sz="2800" dirty="0" smtClean="0"/>
              <a:t>etária.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625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800" dirty="0" smtClean="0"/>
              <a:t>Intervenção implementada no município de Rio Grande/RS.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Dados do município:</a:t>
            </a:r>
          </a:p>
          <a:p>
            <a:r>
              <a:rPr lang="pt-BR" sz="2800" dirty="0" smtClean="0"/>
              <a:t>População: 200.000 habitantes</a:t>
            </a:r>
          </a:p>
          <a:p>
            <a:r>
              <a:rPr lang="pt-BR" sz="2800" dirty="0" smtClean="0"/>
              <a:t>34 equipes de ESF</a:t>
            </a:r>
          </a:p>
          <a:p>
            <a:r>
              <a:rPr lang="pt-BR" sz="2800" dirty="0" smtClean="0"/>
              <a:t>9 UBS tradicionais</a:t>
            </a:r>
          </a:p>
          <a:p>
            <a:r>
              <a:rPr lang="pt-BR" sz="2800" dirty="0" smtClean="0"/>
              <a:t>4 equipes do NASF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1697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Meta </a:t>
            </a:r>
            <a:r>
              <a:rPr lang="pt-BR" sz="2800" dirty="0" smtClean="0"/>
              <a:t>10: </a:t>
            </a:r>
            <a:r>
              <a:rPr lang="pt-BR" sz="2800" dirty="0"/>
              <a:t>Pesquisar sinais de alerta para câncer de colo de útero em 100% das mulheres entre 25 e 64 anos (Dor e sangramento após relação sexual e/ou corrimento vaginal excessivo</a:t>
            </a:r>
            <a:r>
              <a:rPr lang="pt-BR" sz="2800" dirty="0" smtClean="0"/>
              <a:t>).</a:t>
            </a:r>
          </a:p>
          <a:p>
            <a:pPr marL="0" indent="0">
              <a:buNone/>
            </a:pPr>
            <a:endParaRPr lang="pt-BR" sz="2800" dirty="0" smtClean="0"/>
          </a:p>
          <a:p>
            <a:r>
              <a:rPr lang="pt-BR" sz="2800" dirty="0" smtClean="0"/>
              <a:t>Resultado: 100% das mulheres cadastradas tiveram sinais de alerta para o câncer de colo do útero pesquisados.</a:t>
            </a:r>
            <a:endParaRPr lang="pt-BR" sz="2800" dirty="0"/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24224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22216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Meta </a:t>
            </a:r>
            <a:r>
              <a:rPr lang="pt-BR" sz="2800" dirty="0" smtClean="0"/>
              <a:t>11: Realizar </a:t>
            </a:r>
            <a:r>
              <a:rPr lang="pt-BR" sz="2800" dirty="0"/>
              <a:t>avaliação de risco para câncer de mama em 100% das mulheres entre 50 e 69 anos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Resultado: avaliação de risco para câncer de mama em 100% das pacientes cadastradas.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00461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80365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u="sng" dirty="0"/>
              <a:t>Objetivo </a:t>
            </a:r>
            <a:r>
              <a:rPr lang="pt-BR" sz="2800" u="sng" dirty="0" smtClean="0"/>
              <a:t>6: </a:t>
            </a:r>
            <a:r>
              <a:rPr lang="pt-BR" sz="2800" dirty="0"/>
              <a:t>Realizar ações de promoção à </a:t>
            </a:r>
            <a:r>
              <a:rPr lang="pt-BR" sz="2800" dirty="0" smtClean="0"/>
              <a:t>saúde.</a:t>
            </a:r>
          </a:p>
          <a:p>
            <a:r>
              <a:rPr lang="pt-BR" sz="2800" dirty="0"/>
              <a:t>Meta 12: Orientar 100% das mulheres cadastradas sobre doenças sexualmente transmissíveis (DST) e fatores de risco para câncer de colo de útero.</a:t>
            </a:r>
          </a:p>
          <a:p>
            <a:r>
              <a:rPr lang="pt-BR" sz="2800" dirty="0"/>
              <a:t>Resultado: 100% das mulheres foram orientadas sobre DST e fatores de risco para o câncer do colo do útero.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20699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24667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Meta </a:t>
            </a:r>
            <a:r>
              <a:rPr lang="pt-BR" sz="2800" dirty="0" smtClean="0"/>
              <a:t>13: </a:t>
            </a:r>
            <a:r>
              <a:rPr lang="pt-BR" sz="2800" dirty="0"/>
              <a:t>Orientar 100% das mulheres cadastradas sobre doenças sexualmente transmissíveis (DST) e fatores de risco para câncer de mama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 smtClean="0"/>
          </a:p>
          <a:p>
            <a:r>
              <a:rPr lang="pt-BR" sz="2800" dirty="0" smtClean="0"/>
              <a:t>Resultado: </a:t>
            </a:r>
            <a:r>
              <a:rPr lang="pt-BR" sz="2800" dirty="0"/>
              <a:t>100% das mulheres foram orientadas sobre DST e fatores de risco para o câncer </a:t>
            </a:r>
            <a:r>
              <a:rPr lang="pt-BR" sz="2800" dirty="0" smtClean="0"/>
              <a:t>de mama.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29787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42370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Indicador 1.1: proporção de mulheres entre 25 e 64 anos com exame em dia para a detecção precoce do câncer de colo do útero:</a:t>
            </a:r>
          </a:p>
          <a:p>
            <a:pPr marL="0" indent="0">
              <a:buNone/>
            </a:pPr>
            <a:r>
              <a:rPr lang="pt-BR" sz="2400" dirty="0"/>
              <a:t>	M</a:t>
            </a:r>
            <a:r>
              <a:rPr lang="pt-BR" sz="2400" dirty="0" smtClean="0"/>
              <a:t>eta: 40%</a:t>
            </a:r>
          </a:p>
          <a:p>
            <a:pPr marL="0" indent="0">
              <a:buNone/>
            </a:pPr>
            <a:r>
              <a:rPr lang="pt-BR" sz="2400" dirty="0"/>
              <a:t>	R</a:t>
            </a:r>
            <a:r>
              <a:rPr lang="pt-BR" sz="2400" dirty="0" smtClean="0"/>
              <a:t>esultado: Obtivemos uma cobertura de 7,5% das mulheres cadastradas com exame em dia. A baixa cobertura se deve, principalmente, à existência de muitas áreas descobertas por ACS, o que dificultou a chamada e fornecimento de informações a estas pacientes para o comparecimento à USF.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817633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Indicador 1.2: </a:t>
            </a:r>
            <a:r>
              <a:rPr lang="pt-BR" sz="2400" dirty="0"/>
              <a:t>P</a:t>
            </a:r>
            <a:r>
              <a:rPr lang="pt-BR" sz="2400" dirty="0" smtClean="0"/>
              <a:t>roporção de mulheres entre 50 e 69 anos com exame em dia para a detecção precoce do câncer de mama:</a:t>
            </a:r>
          </a:p>
          <a:p>
            <a:pPr marL="0" indent="0">
              <a:buNone/>
            </a:pPr>
            <a:r>
              <a:rPr lang="pt-BR" sz="2400" dirty="0" smtClean="0"/>
              <a:t>	Meta: 55%</a:t>
            </a:r>
          </a:p>
          <a:p>
            <a:pPr marL="0" indent="0">
              <a:buNone/>
            </a:pPr>
            <a:r>
              <a:rPr lang="pt-BR" sz="2400" dirty="0"/>
              <a:t>	R</a:t>
            </a:r>
            <a:r>
              <a:rPr lang="pt-BR" sz="2400" dirty="0" smtClean="0"/>
              <a:t>esultado: </a:t>
            </a:r>
            <a:r>
              <a:rPr lang="pt-BR" sz="2400" dirty="0"/>
              <a:t>Obtivemos uma cobertura de 8</a:t>
            </a:r>
            <a:r>
              <a:rPr lang="pt-BR" sz="2400" dirty="0" smtClean="0"/>
              <a:t>% </a:t>
            </a:r>
            <a:r>
              <a:rPr lang="pt-BR" sz="2400" dirty="0"/>
              <a:t>das mulheres cadastradas com exame em </a:t>
            </a:r>
            <a:r>
              <a:rPr lang="pt-BR" sz="2400" dirty="0" smtClean="0"/>
              <a:t>dia. Baixa cobertura ocasionada pela falta de ACS.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61950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800" u="sng" dirty="0" smtClean="0"/>
              <a:t>USF Querência:</a:t>
            </a:r>
          </a:p>
          <a:p>
            <a:r>
              <a:rPr lang="pt-BR" sz="2800" dirty="0" smtClean="0"/>
              <a:t>USF litorânea, situada no Balneário Atlântico Sul, em Rio Grande/RS</a:t>
            </a:r>
          </a:p>
          <a:p>
            <a:r>
              <a:rPr lang="pt-BR" sz="2800" dirty="0" smtClean="0"/>
              <a:t>Alocada em casa alugada pela Prefeitura Municipal, adaptada para o funcionamento da USF</a:t>
            </a:r>
          </a:p>
          <a:p>
            <a:r>
              <a:rPr lang="pt-BR" sz="2800" dirty="0" smtClean="0"/>
              <a:t>População adstrita: 5000 habitantes</a:t>
            </a:r>
          </a:p>
          <a:p>
            <a:r>
              <a:rPr lang="pt-BR" sz="2800" dirty="0" smtClean="0"/>
              <a:t>2 equipes de ESF</a:t>
            </a:r>
          </a:p>
          <a:p>
            <a:r>
              <a:rPr lang="pt-BR" sz="2800" dirty="0" smtClean="0"/>
              <a:t>Conta com apoio de 1 equipe do NASF</a:t>
            </a:r>
          </a:p>
          <a:p>
            <a:endParaRPr lang="pt-BR" sz="2800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544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Indicador 2.1: Proporção de mulheres com amostras satisfatórias do exame citopatológico do colo do útero:</a:t>
            </a:r>
          </a:p>
          <a:p>
            <a:pPr marL="0" indent="0">
              <a:buNone/>
            </a:pPr>
            <a:r>
              <a:rPr lang="pt-BR" sz="2400" dirty="0" smtClean="0"/>
              <a:t>	Meta: 100%</a:t>
            </a:r>
          </a:p>
          <a:p>
            <a:pPr marL="0" indent="0">
              <a:buNone/>
            </a:pPr>
            <a:r>
              <a:rPr lang="pt-BR" sz="2400" dirty="0" smtClean="0"/>
              <a:t>	Resultado: obtivemos 70,1% de amostras satisfatórias ao final dos 3 meses de intervenção. Esse valor abaixo do esperado é decorrente da </a:t>
            </a:r>
            <a:r>
              <a:rPr lang="pt-BR" sz="2400" dirty="0"/>
              <a:t>demora no retorno nos resultados dos </a:t>
            </a:r>
            <a:r>
              <a:rPr lang="pt-BR" sz="2400" dirty="0" smtClean="0"/>
              <a:t>exames à USF.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773217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Indicador 3.1: </a:t>
            </a:r>
            <a:r>
              <a:rPr lang="pt-BR" sz="2400" dirty="0"/>
              <a:t>I</a:t>
            </a:r>
            <a:r>
              <a:rPr lang="pt-BR" sz="2400" dirty="0" smtClean="0"/>
              <a:t>dentificação das mulheres com exame citopatológico alterado que não retornaram para conhecer o resultado:</a:t>
            </a:r>
          </a:p>
          <a:p>
            <a:pPr marL="0" indent="0">
              <a:buNone/>
            </a:pPr>
            <a:r>
              <a:rPr lang="pt-BR" sz="2400" dirty="0" smtClean="0"/>
              <a:t>	Meta: 100%</a:t>
            </a:r>
          </a:p>
          <a:p>
            <a:pPr marL="0" indent="0">
              <a:buNone/>
            </a:pPr>
            <a:r>
              <a:rPr lang="pt-BR" sz="2400" dirty="0" smtClean="0"/>
              <a:t>	Resultado: 75% das mulheres com exame alterado não retornaram à USF para buscar o resultado.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597663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Indicador 3.2: Identificação de mulheres com mamografia alterada que não retornaram para conhecer o resultado:</a:t>
            </a:r>
          </a:p>
          <a:p>
            <a:pPr marL="0" indent="0">
              <a:buNone/>
            </a:pPr>
            <a:r>
              <a:rPr lang="pt-BR" sz="2400" dirty="0" smtClean="0"/>
              <a:t>	Meta: 100%</a:t>
            </a:r>
          </a:p>
          <a:p>
            <a:pPr marL="0" indent="0">
              <a:buNone/>
            </a:pPr>
            <a:r>
              <a:rPr lang="pt-BR" sz="2400" dirty="0" smtClean="0"/>
              <a:t>	Resultado: não foi identificada nenhuma mulher com mamografia alterada durante toda a intervenção.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844226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Indicador 3.3: Proporção das </a:t>
            </a:r>
            <a:r>
              <a:rPr lang="pt-BR" sz="2400" dirty="0"/>
              <a:t>mulheres com exame citopatológico alterado que não retornaram para conhecer o </a:t>
            </a:r>
            <a:r>
              <a:rPr lang="pt-BR" sz="2400" dirty="0" smtClean="0"/>
              <a:t>resultado e que foi feita busca ativa:</a:t>
            </a:r>
          </a:p>
          <a:p>
            <a:pPr marL="0" indent="0">
              <a:buNone/>
            </a:pPr>
            <a:r>
              <a:rPr lang="pt-BR" sz="2400" dirty="0" smtClean="0"/>
              <a:t>	Meta: 100%</a:t>
            </a:r>
          </a:p>
          <a:p>
            <a:pPr marL="0" indent="0">
              <a:buNone/>
            </a:pPr>
            <a:r>
              <a:rPr lang="pt-BR" sz="2400" dirty="0" smtClean="0"/>
              <a:t>	Resultado: Realizou-se a busca ativa por 100% das mulheres com exame citopatológico do colo do útero alterado.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917732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Indicador 3.4: Proporção </a:t>
            </a:r>
            <a:r>
              <a:rPr lang="pt-BR" sz="2400" dirty="0"/>
              <a:t>de mulheres com mamografia alterada que não retornaram para conhecer o </a:t>
            </a:r>
            <a:r>
              <a:rPr lang="pt-BR" sz="2400" dirty="0" smtClean="0"/>
              <a:t>resultado e que foi feita busca ativa:</a:t>
            </a:r>
          </a:p>
          <a:p>
            <a:pPr marL="0" indent="0">
              <a:buNone/>
            </a:pPr>
            <a:r>
              <a:rPr lang="pt-BR" sz="2400" dirty="0" smtClean="0"/>
              <a:t>	Meta: 100%</a:t>
            </a:r>
          </a:p>
          <a:p>
            <a:pPr marL="0" indent="0">
              <a:buNone/>
            </a:pPr>
            <a:r>
              <a:rPr lang="pt-BR" sz="2400" dirty="0" smtClean="0"/>
              <a:t>	Resultado: não realizou-se busca ativa por pacientes com mamografia alterada pois, durante a intervenção, não recebemos nenhum resultado deste exame alterado.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38195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Indicador 4.1: Proporção de mulheres com registro adequado de resultado de exame citopatológico do colo do útero:</a:t>
            </a:r>
          </a:p>
          <a:p>
            <a:pPr marL="0" indent="0">
              <a:buNone/>
            </a:pPr>
            <a:r>
              <a:rPr lang="pt-BR" sz="2400" dirty="0" smtClean="0"/>
              <a:t>	Meta: 100%</a:t>
            </a:r>
          </a:p>
          <a:p>
            <a:pPr marL="0" indent="0">
              <a:buNone/>
            </a:pPr>
            <a:r>
              <a:rPr lang="pt-BR" sz="2400" dirty="0" smtClean="0"/>
              <a:t>	Resultado: 60% das mulheres cadastradas estão com o registro de resultado do exame adequado. Não conseguimos atingir a meta de 100% devido à demora no retorno dos resultados dos exames coletados, chegando a uma espera de 3 meses.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121116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Indicador 4.2: Proporção de mulheres com registro adequado de mamografias:</a:t>
            </a:r>
          </a:p>
          <a:p>
            <a:pPr marL="0" indent="0">
              <a:buNone/>
            </a:pPr>
            <a:r>
              <a:rPr lang="pt-BR" sz="2400" dirty="0" smtClean="0"/>
              <a:t>	Meta: 100%</a:t>
            </a:r>
          </a:p>
          <a:p>
            <a:pPr marL="0" indent="0">
              <a:buNone/>
            </a:pPr>
            <a:r>
              <a:rPr lang="pt-BR" sz="2400" dirty="0" smtClean="0"/>
              <a:t>	Resultado: 46,2% das mulheres tiveram seus resultados de mamografia registrados adequadamente. O valor abaixo da meta é decorrente da demora na marcação desta exame no município.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34354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Indicador 5.1: Proporção de mulheres entre25 e 64 anos com pesquisa de sinais de alerta para o câncer de colo do útero:</a:t>
            </a:r>
          </a:p>
          <a:p>
            <a:pPr marL="0" indent="0">
              <a:buNone/>
            </a:pPr>
            <a:r>
              <a:rPr lang="pt-BR" sz="2400" dirty="0" smtClean="0"/>
              <a:t>	Meta: 100%</a:t>
            </a:r>
          </a:p>
          <a:p>
            <a:pPr marL="0" indent="0">
              <a:buNone/>
            </a:pPr>
            <a:r>
              <a:rPr lang="pt-BR" sz="2400" dirty="0" smtClean="0"/>
              <a:t>	Resultado: 100% das mulheres cadastradas foram investigadas quanto à presença de algum sinal de alerta para o câncer do colo do útero durante as consultas agendadas na USF e nas visitas domiciliares.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349923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Indicador 5.2: Proporção de mulheres entre 50 e 69 anos com avaliação de risco para o câncer de mama:</a:t>
            </a:r>
          </a:p>
          <a:p>
            <a:pPr marL="0" indent="0">
              <a:buNone/>
            </a:pPr>
            <a:r>
              <a:rPr lang="pt-BR" sz="2400" dirty="0" smtClean="0"/>
              <a:t>	Meta: 100%</a:t>
            </a:r>
          </a:p>
          <a:p>
            <a:pPr marL="0" indent="0">
              <a:buNone/>
            </a:pPr>
            <a:r>
              <a:rPr lang="pt-BR" sz="2400" dirty="0" smtClean="0"/>
              <a:t>	Resultado: 100% das mulheres tiveram fatores de risco investigados, tanto durante as consultas, como nas visitas domiciliares.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885834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Indicador 6.1: Proporção de mulheres entre 25 e 64 anos que receberam orientações sobre DST e fatores de risco para o câncer de colo do útero:</a:t>
            </a:r>
          </a:p>
          <a:p>
            <a:pPr marL="0" indent="0">
              <a:buNone/>
            </a:pPr>
            <a:r>
              <a:rPr lang="pt-BR" sz="2400" dirty="0" smtClean="0"/>
              <a:t>	Meta: 100%</a:t>
            </a:r>
          </a:p>
          <a:p>
            <a:pPr marL="0" indent="0">
              <a:buNone/>
            </a:pPr>
            <a:r>
              <a:rPr lang="pt-BR" sz="2400" dirty="0" smtClean="0"/>
              <a:t>	Resultado: 100% das mulheres foram orientadas sobre DST e fatores de risco em todos os momentos de contato com as pacientes (consultas, visitas domiciliares, coleta de exames...).</a:t>
            </a:r>
          </a:p>
        </p:txBody>
      </p:sp>
    </p:spTree>
    <p:extLst>
      <p:ext uri="{BB962C8B-B14F-4D97-AF65-F5344CB8AC3E}">
        <p14:creationId xmlns:p14="http://schemas.microsoft.com/office/powerpoint/2010/main" val="53910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800" dirty="0" smtClean="0"/>
              <a:t>Antes da intervenção, a USF não possuía uma forma organizada de atendimento à prevenção do câncer de mama e do colo do útero. Não havia registro específico para as pacientes e não seguia-se nenhum protocolo de atendimento.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719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Indicador 6.2: Proporção de mulheres entre 50 e 69 anos que receberam orientações sobre DST e fatores de risco para o câncer de mama:</a:t>
            </a:r>
          </a:p>
          <a:p>
            <a:pPr marL="0" indent="0">
              <a:buNone/>
            </a:pPr>
            <a:r>
              <a:rPr lang="pt-BR" sz="2400" dirty="0" smtClean="0"/>
              <a:t>	Meta: 100%</a:t>
            </a:r>
          </a:p>
          <a:p>
            <a:pPr marL="0" indent="0">
              <a:buNone/>
            </a:pPr>
            <a:r>
              <a:rPr lang="pt-BR" sz="2400" dirty="0" smtClean="0"/>
              <a:t>	Resultado: todas as mulheres cadastradas receberam orientações sobre DST e fatores de risco para o câncer de mama, durante as consultas e visitas domiciliares.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001551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u="sng" dirty="0" smtClean="0"/>
              <a:t>Importância da intervenção para a equipe:</a:t>
            </a:r>
          </a:p>
          <a:p>
            <a:pPr marL="0" indent="0">
              <a:buNone/>
            </a:pPr>
            <a:endParaRPr lang="pt-BR" sz="2800" u="sng" dirty="0" smtClean="0"/>
          </a:p>
          <a:p>
            <a:r>
              <a:rPr lang="pt-BR" sz="2800" dirty="0" smtClean="0"/>
              <a:t>Integração da equipe para o atendimento prestado</a:t>
            </a:r>
          </a:p>
          <a:p>
            <a:r>
              <a:rPr lang="pt-BR" sz="2800" dirty="0" smtClean="0"/>
              <a:t>Necessidade </a:t>
            </a:r>
            <a:r>
              <a:rPr lang="pt-BR" sz="2800" dirty="0"/>
              <a:t>da promoção de educação em saúde para a comunidade</a:t>
            </a:r>
          </a:p>
          <a:p>
            <a:r>
              <a:rPr lang="pt-BR" sz="2800" dirty="0"/>
              <a:t>Qualificação da prática clínica/ equipe capacitada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83840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u="sng" dirty="0"/>
              <a:t>Importância da intervenção para o </a:t>
            </a:r>
            <a:r>
              <a:rPr lang="pt-BR" sz="2800" u="sng" dirty="0" smtClean="0"/>
              <a:t>serviço:</a:t>
            </a:r>
          </a:p>
          <a:p>
            <a:pPr marL="0" indent="0">
              <a:buNone/>
            </a:pPr>
            <a:endParaRPr lang="pt-BR" sz="2800" u="sng" dirty="0" smtClean="0"/>
          </a:p>
          <a:p>
            <a:r>
              <a:rPr lang="pt-BR" sz="2800" dirty="0"/>
              <a:t>Estruturação de um atendimento voltado especificamente à prevenção dos cânceres de mama e colo do </a:t>
            </a:r>
            <a:r>
              <a:rPr lang="pt-BR" sz="2800" dirty="0" smtClean="0"/>
              <a:t>útero</a:t>
            </a:r>
          </a:p>
          <a:p>
            <a:r>
              <a:rPr lang="pt-BR" sz="2800" dirty="0" smtClean="0"/>
              <a:t> </a:t>
            </a:r>
            <a:r>
              <a:rPr lang="pt-BR" sz="2800" dirty="0"/>
              <a:t>Melhoria dos registros</a:t>
            </a:r>
          </a:p>
          <a:p>
            <a:r>
              <a:rPr lang="pt-BR" sz="2800" dirty="0"/>
              <a:t>Organização do agendamento das consultas e dos exames</a:t>
            </a:r>
          </a:p>
          <a:p>
            <a:endParaRPr lang="pt-BR" sz="2800" dirty="0"/>
          </a:p>
          <a:p>
            <a:pPr marL="0" indent="0">
              <a:buNone/>
            </a:pPr>
            <a:endParaRPr lang="pt-BR" sz="2400" u="sng" dirty="0"/>
          </a:p>
        </p:txBody>
      </p:sp>
    </p:spTree>
    <p:extLst>
      <p:ext uri="{BB962C8B-B14F-4D97-AF65-F5344CB8AC3E}">
        <p14:creationId xmlns:p14="http://schemas.microsoft.com/office/powerpoint/2010/main" val="30392345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sz="2800" u="sng" dirty="0"/>
              <a:t>Importância da intervenção para a </a:t>
            </a:r>
            <a:r>
              <a:rPr lang="pt-BR" sz="2800" u="sng" dirty="0" smtClean="0"/>
              <a:t>comunidade:</a:t>
            </a:r>
          </a:p>
          <a:p>
            <a:pPr>
              <a:lnSpc>
                <a:spcPct val="150000"/>
              </a:lnSpc>
              <a:buNone/>
            </a:pPr>
            <a:endParaRPr lang="pt-BR" sz="2800" u="sng" dirty="0" smtClean="0"/>
          </a:p>
          <a:p>
            <a:pPr>
              <a:lnSpc>
                <a:spcPct val="150000"/>
              </a:lnSpc>
            </a:pPr>
            <a:r>
              <a:rPr lang="pt-BR" sz="2800" dirty="0" smtClean="0"/>
              <a:t>Melhoria </a:t>
            </a:r>
            <a:r>
              <a:rPr lang="pt-BR" sz="2800" dirty="0"/>
              <a:t>na qualidade do atendimento as mulheres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Facilidade no agendamento para os exames. </a:t>
            </a:r>
          </a:p>
        </p:txBody>
      </p:sp>
    </p:spTree>
    <p:extLst>
      <p:ext uri="{BB962C8B-B14F-4D97-AF65-F5344CB8AC3E}">
        <p14:creationId xmlns:p14="http://schemas.microsoft.com/office/powerpoint/2010/main" val="33669926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As </a:t>
            </a:r>
            <a:r>
              <a:rPr lang="en-US" sz="2800" dirty="0" err="1"/>
              <a:t>ações</a:t>
            </a:r>
            <a:r>
              <a:rPr lang="en-US" sz="2800" dirty="0"/>
              <a:t> </a:t>
            </a:r>
            <a:r>
              <a:rPr lang="en-US" sz="2800" dirty="0" err="1"/>
              <a:t>desenvolvidas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intervenção</a:t>
            </a:r>
            <a:r>
              <a:rPr lang="en-US" sz="2800" dirty="0"/>
              <a:t> </a:t>
            </a:r>
            <a:r>
              <a:rPr lang="en-US" sz="2800" dirty="0" err="1"/>
              <a:t>já</a:t>
            </a:r>
            <a:r>
              <a:rPr lang="en-US" sz="2800" dirty="0"/>
              <a:t> </a:t>
            </a:r>
            <a:r>
              <a:rPr lang="en-US" sz="2800" dirty="0" err="1"/>
              <a:t>fazem</a:t>
            </a:r>
            <a:r>
              <a:rPr lang="en-US" sz="2800" dirty="0"/>
              <a:t> parte da </a:t>
            </a:r>
            <a:r>
              <a:rPr lang="en-US" sz="2800" dirty="0" err="1"/>
              <a:t>rotina</a:t>
            </a:r>
            <a:r>
              <a:rPr lang="en-US" sz="2800" dirty="0"/>
              <a:t> do </a:t>
            </a:r>
            <a:r>
              <a:rPr lang="en-US" sz="2800" dirty="0" err="1" smtClean="0"/>
              <a:t>serviço</a:t>
            </a:r>
            <a:r>
              <a:rPr lang="en-US" sz="2800" dirty="0" smtClean="0"/>
              <a:t>. </a:t>
            </a:r>
            <a:r>
              <a:rPr lang="en-US" sz="2800" dirty="0" err="1" smtClean="0"/>
              <a:t>Buscamos</a:t>
            </a:r>
            <a:r>
              <a:rPr lang="en-US" sz="2800" dirty="0" smtClean="0"/>
              <a:t>, </a:t>
            </a:r>
            <a:r>
              <a:rPr lang="en-US" sz="2800" dirty="0" err="1" smtClean="0"/>
              <a:t>diariamente</a:t>
            </a:r>
            <a:r>
              <a:rPr lang="en-US" sz="2800" dirty="0" smtClean="0"/>
              <a:t>, </a:t>
            </a:r>
            <a:r>
              <a:rPr lang="en-US" sz="2800" dirty="0" err="1" smtClean="0"/>
              <a:t>manter</a:t>
            </a:r>
            <a:r>
              <a:rPr lang="en-US" sz="2800" dirty="0" smtClean="0"/>
              <a:t> a </a:t>
            </a:r>
            <a:r>
              <a:rPr lang="en-US" sz="2800" dirty="0" err="1" smtClean="0"/>
              <a:t>organização</a:t>
            </a:r>
            <a:r>
              <a:rPr lang="en-US" sz="2800" dirty="0" smtClean="0"/>
              <a:t> do </a:t>
            </a:r>
            <a:r>
              <a:rPr lang="en-US" sz="2800" dirty="0" err="1" smtClean="0"/>
              <a:t>atendimento</a:t>
            </a:r>
            <a:r>
              <a:rPr lang="en-US" sz="2800" dirty="0" smtClean="0"/>
              <a:t>, </a:t>
            </a:r>
            <a:r>
              <a:rPr lang="en-US" sz="2800" dirty="0" err="1" smtClean="0"/>
              <a:t>seguindo</a:t>
            </a:r>
            <a:r>
              <a:rPr lang="en-US" sz="2800" dirty="0" smtClean="0"/>
              <a:t> as </a:t>
            </a:r>
            <a:r>
              <a:rPr lang="en-US" sz="2800" dirty="0" err="1" smtClean="0"/>
              <a:t>ações</a:t>
            </a:r>
            <a:r>
              <a:rPr lang="en-US" sz="2800" dirty="0" smtClean="0"/>
              <a:t> </a:t>
            </a:r>
            <a:r>
              <a:rPr lang="en-US" sz="2800" dirty="0" err="1" smtClean="0"/>
              <a:t>propostas</a:t>
            </a:r>
            <a:r>
              <a:rPr lang="en-US" sz="2800" dirty="0" smtClean="0"/>
              <a:t> </a:t>
            </a:r>
            <a:r>
              <a:rPr lang="en-US" sz="2800" dirty="0" err="1" smtClean="0"/>
              <a:t>pelo</a:t>
            </a:r>
            <a:r>
              <a:rPr lang="en-US" sz="2800" dirty="0" smtClean="0"/>
              <a:t> </a:t>
            </a:r>
            <a:r>
              <a:rPr lang="en-US" sz="2800" dirty="0" err="1" smtClean="0"/>
              <a:t>projeto</a:t>
            </a:r>
            <a:r>
              <a:rPr lang="en-US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315835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Reflexão crítica sobre </a:t>
            </a:r>
            <a:r>
              <a:rPr lang="pt-BR" b="1" dirty="0" smtClean="0"/>
              <a:t>o processo </a:t>
            </a:r>
            <a:r>
              <a:rPr lang="pt-BR" b="1" dirty="0"/>
              <a:t>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67507"/>
          </a:xfrm>
        </p:spPr>
        <p:txBody>
          <a:bodyPr>
            <a:noAutofit/>
          </a:bodyPr>
          <a:lstStyle/>
          <a:p>
            <a:r>
              <a:rPr lang="pt-BR" sz="2400" dirty="0" smtClean="0"/>
              <a:t>Problemas enfrentados durante o período de implementação do projeto acabaram frustrando, de certa forma, as expectativas iniciais</a:t>
            </a:r>
          </a:p>
          <a:p>
            <a:r>
              <a:rPr lang="pt-BR" sz="2400" dirty="0" smtClean="0"/>
              <a:t>A boa integração da equipe colaborou com o desenvolvimento do projeto, mesmo com todas as limitações enfrentadas</a:t>
            </a:r>
          </a:p>
          <a:p>
            <a:r>
              <a:rPr lang="pt-BR" sz="2400" dirty="0" smtClean="0"/>
              <a:t>A </a:t>
            </a:r>
            <a:r>
              <a:rPr lang="pt-BR" sz="2400" dirty="0"/>
              <a:t>possibilidade de estruturar e implementar uma nova rotina de atendimento </a:t>
            </a:r>
            <a:r>
              <a:rPr lang="pt-BR" sz="2400" dirty="0" smtClean="0"/>
              <a:t>dentro da USF colaborou para o melhor entendimento sobre o funcionamento da Unidade</a:t>
            </a:r>
          </a:p>
          <a:p>
            <a:r>
              <a:rPr lang="pt-BR" sz="2400" dirty="0" smtClean="0"/>
              <a:t>A revisão dos manuais do MS colaboraram para uma atualização e melhoria do atendimento prestado</a:t>
            </a:r>
          </a:p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253416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9913" y="1930400"/>
            <a:ext cx="8596668" cy="4117381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pt-BR" sz="5500" dirty="0"/>
              <a:t>BRASIL. Ministério da Saúde. Departamento de Atenção Básica. </a:t>
            </a:r>
            <a:r>
              <a:rPr lang="pt-BR" sz="5500" b="1" dirty="0"/>
              <a:t>Controle dos cânceres do colo do útero e da mama. </a:t>
            </a:r>
            <a:r>
              <a:rPr lang="pt-BR" sz="5500" dirty="0"/>
              <a:t>Ministério da Saúde</a:t>
            </a:r>
            <a:r>
              <a:rPr lang="pt-BR" sz="5500" b="1" dirty="0"/>
              <a:t>:</a:t>
            </a:r>
            <a:r>
              <a:rPr lang="pt-BR" sz="5500" dirty="0"/>
              <a:t> Brasília, 2013</a:t>
            </a:r>
            <a:r>
              <a:rPr lang="pt-BR" sz="5500" dirty="0" smtClean="0"/>
              <a:t>.</a:t>
            </a:r>
          </a:p>
          <a:p>
            <a:pPr lvl="0"/>
            <a:r>
              <a:rPr lang="pt-BR" sz="5500" dirty="0" smtClean="0"/>
              <a:t>INSTITUTO </a:t>
            </a:r>
            <a:r>
              <a:rPr lang="pt-BR" sz="5500" dirty="0"/>
              <a:t>Nacional de Câncer. </a:t>
            </a:r>
            <a:r>
              <a:rPr lang="pt-BR" sz="5500" b="1" dirty="0"/>
              <a:t>Incidência do câncer no Brasil. Estimativa 2014.</a:t>
            </a:r>
            <a:r>
              <a:rPr lang="pt-BR" sz="5500" dirty="0"/>
              <a:t> Disponível em: &lt;</a:t>
            </a:r>
            <a:r>
              <a:rPr lang="pt-BR" sz="5500" u="sng" dirty="0">
                <a:hlinkClick r:id="rId2"/>
              </a:rPr>
              <a:t>http://www.inca.gov.br/estimativa/2014</a:t>
            </a:r>
            <a:r>
              <a:rPr lang="pt-BR" sz="5500" u="sng" dirty="0"/>
              <a:t>&gt;</a:t>
            </a:r>
            <a:r>
              <a:rPr lang="pt-BR" sz="5500" dirty="0"/>
              <a:t>.</a:t>
            </a:r>
          </a:p>
          <a:p>
            <a:pPr lvl="0"/>
            <a:r>
              <a:rPr lang="pt-BR" sz="5500" dirty="0" smtClean="0"/>
              <a:t>NOVAES</a:t>
            </a:r>
            <a:r>
              <a:rPr lang="pt-BR" sz="5500" dirty="0"/>
              <a:t>, </a:t>
            </a:r>
            <a:r>
              <a:rPr lang="pt-BR" sz="5500" dirty="0" err="1"/>
              <a:t>Hillegonda</a:t>
            </a:r>
            <a:r>
              <a:rPr lang="pt-BR" sz="5500" dirty="0"/>
              <a:t> Maria </a:t>
            </a:r>
            <a:r>
              <a:rPr lang="pt-BR" sz="5500" dirty="0" err="1"/>
              <a:t>Dutilh</a:t>
            </a:r>
            <a:r>
              <a:rPr lang="pt-BR" sz="5500" dirty="0"/>
              <a:t>; Patrícia </a:t>
            </a:r>
            <a:r>
              <a:rPr lang="pt-BR" sz="5500" dirty="0" err="1"/>
              <a:t>Emilia</a:t>
            </a:r>
            <a:r>
              <a:rPr lang="pt-BR" sz="5500" dirty="0"/>
              <a:t> Braga; Denise </a:t>
            </a:r>
            <a:r>
              <a:rPr lang="pt-BR" sz="5500" dirty="0" err="1"/>
              <a:t>Schout</a:t>
            </a:r>
            <a:r>
              <a:rPr lang="pt-BR" sz="5500" dirty="0"/>
              <a:t>. </a:t>
            </a:r>
            <a:r>
              <a:rPr lang="pt-BR" sz="5500" b="1" dirty="0"/>
              <a:t>Fatores associados à realização de exames preventivos para câncer nas mulheres brasileiras, PNAD 2003</a:t>
            </a:r>
            <a:r>
              <a:rPr lang="pt-BR" sz="5500" dirty="0"/>
              <a:t>. Ciênc. saúde coletiva v.11 n.4. Rio de Janeiro out./dez. 2006</a:t>
            </a:r>
          </a:p>
          <a:p>
            <a:pPr lvl="0"/>
            <a:r>
              <a:rPr lang="pt-BR" sz="5500" dirty="0" smtClean="0"/>
              <a:t>RIBEIRO </a:t>
            </a:r>
            <a:r>
              <a:rPr lang="pt-BR" sz="5500" dirty="0"/>
              <a:t>Rodrigo </a:t>
            </a:r>
            <a:r>
              <a:rPr lang="pt-BR" sz="5500" dirty="0" err="1"/>
              <a:t>Antonini</a:t>
            </a:r>
            <a:r>
              <a:rPr lang="pt-BR" sz="5500" dirty="0"/>
              <a:t>; Maira </a:t>
            </a:r>
            <a:r>
              <a:rPr lang="pt-BR" sz="5500" dirty="0" err="1"/>
              <a:t>Caleffi</a:t>
            </a:r>
            <a:r>
              <a:rPr lang="pt-BR" sz="5500" dirty="0"/>
              <a:t>; </a:t>
            </a:r>
            <a:r>
              <a:rPr lang="pt-BR" sz="5500" dirty="0" err="1"/>
              <a:t>Carisi</a:t>
            </a:r>
            <a:r>
              <a:rPr lang="pt-BR" sz="5500" dirty="0"/>
              <a:t> Anne </a:t>
            </a:r>
            <a:r>
              <a:rPr lang="pt-BR" sz="5500" dirty="0" err="1"/>
              <a:t>Polanczyk</a:t>
            </a:r>
            <a:r>
              <a:rPr lang="pt-BR" sz="5500" dirty="0"/>
              <a:t>. </a:t>
            </a:r>
            <a:r>
              <a:rPr lang="pt-BR" sz="5500" b="1" dirty="0"/>
              <a:t>Custo-efetividade de um programa de rastreamento organizado de câncer de mama no Sul do Brasil</a:t>
            </a:r>
            <a:r>
              <a:rPr lang="pt-BR" sz="5500" dirty="0"/>
              <a:t>. Cad. Saúde Pública vol.29 suppl.1 Rio de Janeiro Nov. 2013</a:t>
            </a:r>
          </a:p>
          <a:p>
            <a:pPr lvl="0"/>
            <a:r>
              <a:rPr lang="pt-BR" sz="5500" dirty="0" smtClean="0"/>
              <a:t>RICO </a:t>
            </a:r>
            <a:r>
              <a:rPr lang="pt-BR" sz="5500" dirty="0"/>
              <a:t>Ana </a:t>
            </a:r>
            <a:r>
              <a:rPr lang="pt-BR" sz="5500" dirty="0" err="1"/>
              <a:t>María</a:t>
            </a:r>
            <a:r>
              <a:rPr lang="pt-BR" sz="5500" dirty="0"/>
              <a:t>; Jorge Alberto Bernstein </a:t>
            </a:r>
            <a:r>
              <a:rPr lang="pt-BR" sz="5500" dirty="0" err="1"/>
              <a:t>Iriart</a:t>
            </a:r>
            <a:r>
              <a:rPr lang="pt-BR" sz="5500" dirty="0"/>
              <a:t>. </a:t>
            </a:r>
            <a:r>
              <a:rPr lang="pt-BR" sz="5500" b="1" dirty="0"/>
              <a:t>"Tem mulher, tem preventivo": sentidos das práticas preventivas do câncer do colo do útero entre mulheres de Salvador, Bahia, Brasil.</a:t>
            </a:r>
            <a:r>
              <a:rPr lang="pt-BR" sz="5500" dirty="0"/>
              <a:t> Cad. Saúde Pública vol.29 n.9 Rio de Janeiro Sep. 2013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769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u="sng" dirty="0" smtClean="0"/>
          </a:p>
          <a:p>
            <a:pPr marL="0" indent="0">
              <a:buNone/>
            </a:pPr>
            <a:r>
              <a:rPr lang="pt-BR" sz="2800" u="sng" dirty="0" smtClean="0"/>
              <a:t>Objetivo geral:</a:t>
            </a:r>
          </a:p>
          <a:p>
            <a:pPr marL="0" indent="0">
              <a:buNone/>
            </a:pPr>
            <a:endParaRPr lang="pt-BR" sz="2800" u="sng" dirty="0" smtClean="0"/>
          </a:p>
          <a:p>
            <a:pPr marL="0" indent="0">
              <a:buNone/>
            </a:pPr>
            <a:r>
              <a:rPr lang="pt-BR" sz="2800" dirty="0" smtClean="0"/>
              <a:t>Qualificar </a:t>
            </a:r>
            <a:r>
              <a:rPr lang="pt-BR" sz="2800" dirty="0"/>
              <a:t>a atenção à detecção precoce dos cânceres de mama e colo do útero na USF/ESF Querência, em Rio Grande/RS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31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pt-BR" dirty="0" smtClean="0"/>
              <a:t>Metodologia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711459"/>
            <a:ext cx="8596668" cy="48825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600" u="sng" dirty="0" smtClean="0"/>
              <a:t>Ações:</a:t>
            </a:r>
          </a:p>
          <a:p>
            <a:r>
              <a:rPr lang="pt-BR" sz="2400" dirty="0" smtClean="0"/>
              <a:t>Monitorar </a:t>
            </a:r>
            <a:r>
              <a:rPr lang="pt-BR" sz="2400" dirty="0"/>
              <a:t>a cobertura de detecção precoce do câncer de colo uterino das mulheres na faixa etária entre 25 e 64 anos de </a:t>
            </a:r>
            <a:r>
              <a:rPr lang="pt-BR" sz="2400" dirty="0" smtClean="0"/>
              <a:t>idade e do câncer de mama das mulheres entre 50 e 69 anos, periodicamente</a:t>
            </a:r>
          </a:p>
          <a:p>
            <a:r>
              <a:rPr lang="pt-BR" sz="2400" dirty="0" smtClean="0"/>
              <a:t>Acolhimento e cadastramento das mulheres entre 25 e 69 anos</a:t>
            </a:r>
          </a:p>
          <a:p>
            <a:r>
              <a:rPr lang="pt-BR" sz="2400" dirty="0" smtClean="0"/>
              <a:t>Capacitação da equipe para o atendimento prestado</a:t>
            </a:r>
          </a:p>
          <a:p>
            <a:r>
              <a:rPr lang="pt-BR" sz="2400" dirty="0" smtClean="0"/>
              <a:t>Monitorar a adequabilidade dos exames coletados e organizar arquivo para acomodar os seus resultados</a:t>
            </a:r>
          </a:p>
          <a:p>
            <a:r>
              <a:rPr lang="pt-BR" sz="2400" dirty="0" smtClean="0"/>
              <a:t>Prestar esclarecimento às mulheres e comunidade sobre os exames e rotina de prevenção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9171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pt-BR" sz="2400" dirty="0" smtClean="0"/>
              <a:t>Realizar visitas domiciliares e busca ativa das mulheres faltosas</a:t>
            </a:r>
          </a:p>
          <a:p>
            <a:r>
              <a:rPr lang="pt-BR" sz="2400" dirty="0" smtClean="0"/>
              <a:t>Monitorar a periodicidade e resultados dos exames</a:t>
            </a:r>
          </a:p>
          <a:p>
            <a:r>
              <a:rPr lang="pt-BR" sz="2400" dirty="0" smtClean="0"/>
              <a:t>Implantação de </a:t>
            </a:r>
            <a:r>
              <a:rPr lang="pt-BR" sz="2400" dirty="0"/>
              <a:t>planilha/ficha/registro específico de </a:t>
            </a:r>
            <a:r>
              <a:rPr lang="pt-BR" sz="2400" dirty="0" smtClean="0"/>
              <a:t>acompanhamento</a:t>
            </a:r>
          </a:p>
          <a:p>
            <a:r>
              <a:rPr lang="pt-BR" sz="2400" dirty="0"/>
              <a:t>Identificação de mulheres de </a:t>
            </a:r>
            <a:r>
              <a:rPr lang="pt-BR" sz="2400" dirty="0" smtClean="0"/>
              <a:t>risco e </a:t>
            </a:r>
            <a:r>
              <a:rPr lang="pt-BR" sz="2400" dirty="0"/>
              <a:t>e</a:t>
            </a:r>
            <a:r>
              <a:rPr lang="pt-BR" sz="2400" dirty="0" smtClean="0"/>
              <a:t>stabelecer </a:t>
            </a:r>
            <a:r>
              <a:rPr lang="pt-BR" sz="2400" dirty="0"/>
              <a:t>acompanhamento diferenciado para </a:t>
            </a:r>
            <a:r>
              <a:rPr lang="pt-BR" sz="2400" dirty="0" smtClean="0"/>
              <a:t>estas</a:t>
            </a:r>
          </a:p>
          <a:p>
            <a:r>
              <a:rPr lang="pt-BR" sz="2400" dirty="0" smtClean="0"/>
              <a:t>Esclarecimento à comunidade sobre fatores de risco e sinais de alerta</a:t>
            </a:r>
          </a:p>
          <a:p>
            <a:r>
              <a:rPr lang="pt-BR" sz="2400" dirty="0"/>
              <a:t>Garantir junto ao gestor municipal a distribuição de preservativos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4606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7182" y="1930400"/>
            <a:ext cx="8596668" cy="3880773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pt-BR" sz="2600" u="sng" dirty="0" smtClean="0"/>
              <a:t>Logística:</a:t>
            </a:r>
          </a:p>
          <a:p>
            <a:pPr lvl="1" algn="just"/>
            <a:r>
              <a:rPr lang="pt-BR" sz="2400" dirty="0" smtClean="0"/>
              <a:t>Utilização do Manual </a:t>
            </a:r>
            <a:r>
              <a:rPr lang="pt-BR" sz="2400" dirty="0"/>
              <a:t>de Controle dos Cânceres de Colo do Útero e de Mama do Ministério da Saúde, do ano de </a:t>
            </a:r>
            <a:r>
              <a:rPr lang="pt-BR" sz="2400" dirty="0" smtClean="0"/>
              <a:t>2013.</a:t>
            </a:r>
          </a:p>
          <a:p>
            <a:pPr lvl="1" algn="just"/>
            <a:r>
              <a:rPr lang="pt-BR" sz="2400" dirty="0" smtClean="0"/>
              <a:t>Implementação do uso de ficha-espelho para todas as pacientes cadastradas.</a:t>
            </a:r>
          </a:p>
          <a:p>
            <a:pPr lvl="1" algn="just"/>
            <a:r>
              <a:rPr lang="pt-BR" sz="2400" dirty="0" smtClean="0"/>
              <a:t>Criação de arquivo específico para o armazenamento das fichas-espelhos</a:t>
            </a:r>
          </a:p>
          <a:p>
            <a:pPr lvl="1" algn="just"/>
            <a:r>
              <a:rPr lang="pt-BR" sz="2400" dirty="0" smtClean="0"/>
              <a:t>Estabelecimento da função de cada profissional atuante na USF dentro do projeto</a:t>
            </a:r>
          </a:p>
          <a:p>
            <a:pPr marL="457200" lvl="1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694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</TotalTime>
  <Words>1969</Words>
  <Application>Microsoft Office PowerPoint</Application>
  <PresentationFormat>Widescreen</PresentationFormat>
  <Paragraphs>231</Paragraphs>
  <Slides>56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56</vt:i4>
      </vt:variant>
    </vt:vector>
  </HeadingPairs>
  <TitlesOfParts>
    <vt:vector size="61" baseType="lpstr">
      <vt:lpstr>Arial</vt:lpstr>
      <vt:lpstr>Calibri</vt:lpstr>
      <vt:lpstr>Trebuchet MS</vt:lpstr>
      <vt:lpstr>Wingdings 3</vt:lpstr>
      <vt:lpstr>Facetado</vt:lpstr>
      <vt:lpstr>Universidade Aberta do SUS – UNASUS Universidade Federal de Pelotas  Especialização em Saúde da Família Modalidade à distância Turma 6  Qualificação da Atenção à Detecção Precoce do Câncer de Mama e do Colo do Útero na USF/ESF Querência, Rio Grande/RS </vt:lpstr>
      <vt:lpstr>Introdução </vt:lpstr>
      <vt:lpstr>Introdução</vt:lpstr>
      <vt:lpstr>Introdução </vt:lpstr>
      <vt:lpstr>Introdução </vt:lpstr>
      <vt:lpstr>Objetivos </vt:lpstr>
      <vt:lpstr>Metodologia </vt:lpstr>
      <vt:lpstr>Metodologia </vt:lpstr>
      <vt:lpstr>Metodologia </vt:lpstr>
      <vt:lpstr>Metodologia </vt:lpstr>
      <vt:lpstr>Objetivos, metas e resultados </vt:lpstr>
      <vt:lpstr>Objetivos, metas e resultados </vt:lpstr>
      <vt:lpstr>Objetivos, metas e resultados</vt:lpstr>
      <vt:lpstr>Objetivos, metas e resultados 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Resultados </vt:lpstr>
      <vt:lpstr>Resultados:</vt:lpstr>
      <vt:lpstr>Resultados: </vt:lpstr>
      <vt:lpstr>Resultados: </vt:lpstr>
      <vt:lpstr>Resultados:</vt:lpstr>
      <vt:lpstr>Resultados:</vt:lpstr>
      <vt:lpstr>Resultados:</vt:lpstr>
      <vt:lpstr>Resultados:</vt:lpstr>
      <vt:lpstr>Resultados:</vt:lpstr>
      <vt:lpstr>Resultados:</vt:lpstr>
      <vt:lpstr>Resultados:</vt:lpstr>
      <vt:lpstr>Resultados: </vt:lpstr>
      <vt:lpstr>Resultados:</vt:lpstr>
      <vt:lpstr>Discussão </vt:lpstr>
      <vt:lpstr>Discussão </vt:lpstr>
      <vt:lpstr>Discussão </vt:lpstr>
      <vt:lpstr>Discussão </vt:lpstr>
      <vt:lpstr>Reflexão crítica sobre o processo pessoal de aprendizagem</vt:lpstr>
      <vt:lpstr>Referências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da Atenção à Detecção Precoce do Câncer de Mama e do Colo do Útero na USF/ESF Querência, Rio Grande/RS</dc:title>
  <dc:creator>Ana Luisa Aleixo</dc:creator>
  <cp:lastModifiedBy>Denise Bermudez</cp:lastModifiedBy>
  <cp:revision>42</cp:revision>
  <dcterms:created xsi:type="dcterms:W3CDTF">2015-01-13T20:28:58Z</dcterms:created>
  <dcterms:modified xsi:type="dcterms:W3CDTF">2015-01-21T22:44:20Z</dcterms:modified>
</cp:coreProperties>
</file>